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Lst>
  <p:sldSz cy="6858000" cx="12192000"/>
  <p:notesSz cx="6858000" cy="9144000"/>
  <p:embeddedFontLst>
    <p:embeddedFont>
      <p:font typeface="Constantia"/>
      <p:regular r:id="rId212"/>
      <p:bold r:id="rId213"/>
      <p:italic r:id="rId214"/>
      <p:boldItalic r:id="rId215"/>
    </p:embeddedFont>
    <p:embeddedFont>
      <p:font typeface="Noto Sans Symbols"/>
      <p:regular r:id="rId216"/>
      <p:bold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08747A-ACFD-40FE-B509-253743D82279}">
  <a:tblStyle styleId="{D208747A-ACFD-40FE-B509-253743D8227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7" Type="http://schemas.openxmlformats.org/officeDocument/2006/relationships/font" Target="fonts/NotoSansSymbols-bold.fntdata"/><Relationship Id="rId216" Type="http://schemas.openxmlformats.org/officeDocument/2006/relationships/font" Target="fonts/NotoSansSymbols-regular.fntdata"/><Relationship Id="rId215" Type="http://schemas.openxmlformats.org/officeDocument/2006/relationships/font" Target="fonts/Constantia-boldItalic.fntdata"/><Relationship Id="rId214" Type="http://schemas.openxmlformats.org/officeDocument/2006/relationships/font" Target="fonts/Constantia-italic.fntdata"/><Relationship Id="rId213" Type="http://schemas.openxmlformats.org/officeDocument/2006/relationships/font" Target="fonts/Constantia-bold.fntdata"/><Relationship Id="rId212" Type="http://schemas.openxmlformats.org/officeDocument/2006/relationships/font" Target="fonts/Constantia-regular.fntdata"/><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3" name="Google Shape;1233;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9" name="Google Shape;1239;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5" name="Google Shape;1245;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1" name="Google Shape;1251;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7" name="Google Shape;1257;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3" name="Google Shape;1263;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9" name="Google Shape;1269;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1" name="Google Shape;1281;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9" name="Google Shape;129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3" name="Google Shape;131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5" name="Google Shape;1325;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1" name="Google Shape;1331;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1" name="Google Shape;1351;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0" name="Google Shape;1370;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0" name="Google Shape;139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8" name="Google Shape;1408;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6" name="Google Shape;1426;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4" name="Google Shape;1444;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5" name="Google Shape;1465;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8" name="Google Shape;1488;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1" name="Google Shape;1501;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9" name="Google Shape;1509;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6" name="Google Shape;1516;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2" name="Google Shape;1522;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8" name="Google Shape;1528;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5" name="Google Shape;1535;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2" name="Google Shape;1542;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5" name="Google Shape;155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1" name="Google Shape;1561;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7" name="Google Shape;156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3" name="Google Shape;1573;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0" name="Google Shape;1580;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6" name="Google Shape;1586;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2" name="Google Shape;1592;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8" name="Google Shape;1598;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4" name="Google Shape;1604;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3" name="Google Shape;1613;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9" name="Google Shape;1619;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7" name="Google Shape;1627;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5" name="Google Shape;1635;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146: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641" name="Google Shape;1641;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42" name="Google Shape;1642;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a:t>calling sequences</a:t>
            </a:r>
            <a:endParaRPr/>
          </a:p>
          <a:p>
            <a:pPr indent="0" lvl="1" marL="0" rtl="0" algn="l">
              <a:lnSpc>
                <a:spcPct val="100000"/>
              </a:lnSpc>
              <a:spcBef>
                <a:spcPts val="0"/>
              </a:spcBef>
              <a:spcAft>
                <a:spcPts val="0"/>
              </a:spcAft>
              <a:buSzPts val="1400"/>
              <a:buNone/>
            </a:pPr>
            <a:r>
              <a:rPr lang="en-US"/>
              <a:t>allocate space for activation record (AR) on stack</a:t>
            </a:r>
            <a:endParaRPr/>
          </a:p>
          <a:p>
            <a:pPr indent="0" lvl="1" marL="0" rtl="0" algn="l">
              <a:lnSpc>
                <a:spcPct val="100000"/>
              </a:lnSpc>
              <a:spcBef>
                <a:spcPts val="0"/>
              </a:spcBef>
              <a:spcAft>
                <a:spcPts val="0"/>
              </a:spcAft>
              <a:buSzPts val="1400"/>
              <a:buNone/>
            </a:pPr>
            <a:r>
              <a:rPr lang="en-US"/>
              <a:t>evaluate arguments to procedure and make available at known location</a:t>
            </a:r>
            <a:endParaRPr/>
          </a:p>
          <a:p>
            <a:pPr indent="0" lvl="1" marL="0" rtl="0" algn="l">
              <a:lnSpc>
                <a:spcPct val="100000"/>
              </a:lnSpc>
              <a:spcBef>
                <a:spcPts val="0"/>
              </a:spcBef>
              <a:spcAft>
                <a:spcPts val="0"/>
              </a:spcAft>
              <a:buSzPts val="1400"/>
              <a:buNone/>
            </a:pPr>
            <a:r>
              <a:rPr lang="en-US"/>
              <a:t>save state of calling procedure - used to resume execution after call</a:t>
            </a:r>
            <a:endParaRPr/>
          </a:p>
          <a:p>
            <a:pPr indent="0" lvl="1" marL="0" rtl="0" algn="l">
              <a:lnSpc>
                <a:spcPct val="100000"/>
              </a:lnSpc>
              <a:spcBef>
                <a:spcPts val="0"/>
              </a:spcBef>
              <a:spcAft>
                <a:spcPts val="0"/>
              </a:spcAft>
              <a:buSzPts val="1400"/>
              <a:buNone/>
            </a:pPr>
            <a:r>
              <a:rPr lang="en-US"/>
              <a:t>save return address (in known location) (instruction following call)</a:t>
            </a:r>
            <a:endParaRPr/>
          </a:p>
          <a:p>
            <a:pPr indent="0" lvl="1" marL="0" rtl="0" algn="l">
              <a:lnSpc>
                <a:spcPct val="100000"/>
              </a:lnSpc>
              <a:spcBef>
                <a:spcPts val="0"/>
              </a:spcBef>
              <a:spcAft>
                <a:spcPts val="0"/>
              </a:spcAft>
              <a:buSzPts val="1400"/>
              <a:buNone/>
            </a:pPr>
            <a:r>
              <a:rPr lang="en-US"/>
              <a:t>generate jump to the beginning of the called procedure</a:t>
            </a:r>
            <a:endParaRPr/>
          </a:p>
          <a:p>
            <a:pPr indent="0" lvl="1"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b="1" lang="en-US"/>
              <a:t>return sequence</a:t>
            </a:r>
            <a:endParaRPr/>
          </a:p>
          <a:p>
            <a:pPr indent="0" lvl="1" marL="0" rtl="0" algn="l">
              <a:lnSpc>
                <a:spcPct val="100000"/>
              </a:lnSpc>
              <a:spcBef>
                <a:spcPts val="0"/>
              </a:spcBef>
              <a:spcAft>
                <a:spcPts val="0"/>
              </a:spcAft>
              <a:buSzPts val="1400"/>
              <a:buNone/>
            </a:pPr>
            <a:r>
              <a:rPr lang="en-US"/>
              <a:t>if a function, save the result(s) in a known place</a:t>
            </a:r>
            <a:endParaRPr/>
          </a:p>
          <a:p>
            <a:pPr indent="0" lvl="1" marL="0" rtl="0" algn="l">
              <a:lnSpc>
                <a:spcPct val="100000"/>
              </a:lnSpc>
              <a:spcBef>
                <a:spcPts val="0"/>
              </a:spcBef>
              <a:spcAft>
                <a:spcPts val="0"/>
              </a:spcAft>
              <a:buSzPts val="1400"/>
              <a:buNone/>
            </a:pPr>
            <a:r>
              <a:rPr lang="en-US"/>
              <a:t>restore the activation record of the calling procedure</a:t>
            </a:r>
            <a:endParaRPr/>
          </a:p>
          <a:p>
            <a:pPr indent="0" lvl="1" marL="0" rtl="0" algn="l">
              <a:lnSpc>
                <a:spcPct val="100000"/>
              </a:lnSpc>
              <a:spcBef>
                <a:spcPts val="0"/>
              </a:spcBef>
              <a:spcAft>
                <a:spcPts val="0"/>
              </a:spcAft>
              <a:buSzPts val="1400"/>
              <a:buNone/>
            </a:pPr>
            <a:r>
              <a:rPr lang="en-US"/>
              <a:t>generate a jump to the return address (of calling procedure)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147: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649" name="Google Shape;1649;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50" name="Google Shape;1650;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Consider the example given in the last slide. The parameters are passed by reference and have statically allocated storage.</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48: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657" name="Google Shape;1657;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58" name="Google Shape;1658;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For code generation, we generate three address code which is needed to evaluate arguments that are in fact expressions. As a result a list of param three address statements are generated.</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US"/>
              <a:t>This is a syntax-directed translation and gives:</a:t>
            </a:r>
            <a:endParaRPr/>
          </a:p>
          <a:p>
            <a:pPr indent="0" lvl="0" marL="0" rtl="0" algn="l">
              <a:lnSpc>
                <a:spcPct val="100000"/>
              </a:lnSpc>
              <a:spcBef>
                <a:spcPts val="0"/>
              </a:spcBef>
              <a:spcAft>
                <a:spcPts val="0"/>
              </a:spcAft>
              <a:buSzPts val="1800"/>
              <a:buNone/>
            </a:pPr>
            <a:r>
              <a:rPr lang="en-US"/>
              <a:t>	</a:t>
            </a:r>
            <a:r>
              <a:rPr lang="en-US">
                <a:solidFill>
                  <a:srgbClr val="000000"/>
                </a:solidFill>
              </a:rPr>
              <a:t>param p</a:t>
            </a:r>
            <a:r>
              <a:rPr baseline="-25000" lang="en-US">
                <a:solidFill>
                  <a:srgbClr val="000000"/>
                </a:solidFill>
              </a:rPr>
              <a:t>1</a:t>
            </a:r>
            <a:r>
              <a:rPr lang="en-US">
                <a:solidFill>
                  <a:srgbClr val="000000"/>
                </a:solidFill>
              </a:rPr>
              <a:t>; param p</a:t>
            </a:r>
            <a:r>
              <a:rPr baseline="-25000" lang="en-US">
                <a:solidFill>
                  <a:srgbClr val="000000"/>
                </a:solidFill>
              </a:rPr>
              <a:t>2</a:t>
            </a:r>
            <a:r>
              <a:rPr lang="en-US">
                <a:solidFill>
                  <a:srgbClr val="000000"/>
                </a:solidFill>
              </a:rPr>
              <a:t>; param p</a:t>
            </a:r>
            <a:r>
              <a:rPr baseline="-25000" lang="en-US">
                <a:solidFill>
                  <a:srgbClr val="000000"/>
                </a:solidFill>
              </a:rPr>
              <a:t>n</a:t>
            </a:r>
            <a:r>
              <a:rPr lang="en-US">
                <a:solidFill>
                  <a:srgbClr val="000000"/>
                </a:solidFill>
              </a:rPr>
              <a:t>; call id.place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US"/>
              <a:t>Note that each of the expression will also generate 3ac code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5" name="Google Shape;1665;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1" name="Google Shape;1671;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8" name="Google Shape;1678;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52: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4" name="Google Shape;1684;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53: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0" name="Google Shape;1690;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154: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8" name="Google Shape;1698;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155: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4" name="Google Shape;1704;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56: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0" name="Google Shape;1710;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157: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6" name="Google Shape;1716;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158: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2" name="Google Shape;1722;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159:notes"/>
          <p:cNvSpPr txBox="1"/>
          <p:nvPr>
            <p:ph idx="1" type="body"/>
          </p:nvPr>
        </p:nvSpPr>
        <p:spPr>
          <a:xfrm>
            <a:off x="-2147483648" y="-2147483648"/>
            <a:ext cx="0" cy="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8" name="Google Shape;1728;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5" name="Google Shape;1735;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1" name="Google Shape;1741;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7" name="Google Shape;1747;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3" name="Google Shape;1753;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9" name="Google Shape;1759;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8" name="Google Shape;1768;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4" name="Google Shape;1774;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0" name="Google Shape;1780;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6" name="Google Shape;1786;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2" name="Google Shape;1792;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7" name="Google Shape;1797;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2" name="Google Shape;1802;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8" name="Google Shape;1808;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4" name="Google Shape;1814;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0" name="Google Shape;1820;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6" name="Google Shape;1826;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2" name="Google Shape;1832;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7" name="Google Shape;1837;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2" name="Google Shape;1842;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7" name="Google Shape;1847;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2" name="Google Shape;1852;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8" name="Google Shape;1858;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4" name="Google Shape;1864;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9" name="Google Shape;1869;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184: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4" name="Google Shape;1874;p184: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5" name="Google Shape;1875;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185: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1" name="Google Shape;1881;p185: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2" name="Google Shape;1882;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186: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5" name="Google Shape;1915;p186: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6" name="Google Shape;1916;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187: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3" name="Google Shape;1943;p187: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4" name="Google Shape;1944;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188: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3" name="Google Shape;1973;p188: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4" name="Google Shape;1974;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p189: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7" name="Google Shape;1997;p189: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8" name="Google Shape;1998;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p190: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5" name="Google Shape;2035;p190: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6" name="Google Shape;2036;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191: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6" name="Google Shape;2096;p191: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7" name="Google Shape;2097;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192: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8" name="Google Shape;2148;p192: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9" name="Google Shape;2149;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93: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8" name="Google Shape;2238;p193: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9" name="Google Shape;2239;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194: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3" name="Google Shape;2293;p194: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4" name="Google Shape;2294;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195: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1" name="Google Shape;2391;p195: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2" name="Google Shape;2392;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196: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0" name="Google Shape;2420;p196: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1" name="Google Shape;2421;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p197: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1" name="Google Shape;2491;p197: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2" name="Google Shape;2492;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p198: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9" name="Google Shape;2519;p198: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0" name="Google Shape;2520;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199: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6" name="Google Shape;2526;p199: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7" name="Google Shape;2527;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p200: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8" name="Google Shape;2598;p200: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9" name="Google Shape;2599;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p201: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1" name="Google Shape;2671;p201: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2" name="Google Shape;2672;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p202: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1" name="Google Shape;2721;p202: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2" name="Google Shape;2722;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p203: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1" name="Google Shape;2791;p203: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2" name="Google Shape;2792;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p204: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2" name="Google Shape;2862;p204: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3" name="Google Shape;2863;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p205:notes"/>
          <p:cNvSpPr txBox="1"/>
          <p:nvPr/>
        </p:nvSpPr>
        <p:spPr>
          <a:xfrm>
            <a:off x="0" y="227012"/>
            <a:ext cx="1587" cy="1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9" name="Google Shape;2869;p205:notes"/>
          <p:cNvSpPr txBox="1"/>
          <p:nvPr>
            <p:ph idx="1" type="body"/>
          </p:nvPr>
        </p:nvSpPr>
        <p:spPr>
          <a:xfrm>
            <a:off x="895350" y="2427287"/>
            <a:ext cx="10412412" cy="2286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0" name="Google Shape;2870;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6" name="Google Shape;95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7" name="Google Shape;96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3" name="Google Shape;973;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9" name="Google Shape;97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7" name="Google Shape;99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3" name="Google Shape;100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2" name="Google Shape;101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8" name="Google Shape;101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4" name="Google Shape;102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1" name="Google Shape;103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6" name="Google Shape;105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9" name="Google Shape;107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7" name="Google Shape;108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5" name="Google Shape;109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4" name="Google Shape;110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2" name="Google Shape;1112;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7" name="Google Shape;112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1" name="Google Shape;1141;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6" name="Google Shape;1156;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0" name="Google Shape;117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9" name="Google Shape;1189;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8" name="Google Shape;1208;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1" name="Google Shape;1221;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1" name="Google Shape;71;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0" name="Google Shape;80;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 name="Shape 43"/>
        <p:cNvGrpSpPr/>
        <p:nvPr/>
      </p:nvGrpSpPr>
      <p:grpSpPr>
        <a:xfrm>
          <a:off x="0" y="0"/>
          <a:ext cx="0" cy="0"/>
          <a:chOff x="0" y="0"/>
          <a:chExt cx="0" cy="0"/>
        </a:xfrm>
      </p:grpSpPr>
      <p:sp>
        <p:nvSpPr>
          <p:cNvPr id="44" name="Google Shape;44;p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5" name="Google Shape;45;p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8"/>
          <p:cNvSpPr txBox="1"/>
          <p:nvPr>
            <p:ph idx="1" type="body"/>
          </p:nvPr>
        </p:nvSpPr>
        <p:spPr>
          <a:xfrm rot="5400000">
            <a:off x="3920332" y="-1256507"/>
            <a:ext cx="4351337"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9"/>
          <p:cNvSpPr/>
          <p:nvPr>
            <p:ph idx="2" type="pic"/>
          </p:nvPr>
        </p:nvSpPr>
        <p:spPr>
          <a:xfrm>
            <a:off x="5183188" y="987425"/>
            <a:ext cx="6172200" cy="4873625"/>
          </a:xfrm>
          <a:prstGeom prst="rect">
            <a:avLst/>
          </a:prstGeom>
          <a:noFill/>
          <a:ln>
            <a:noFill/>
          </a:ln>
        </p:spPr>
      </p:sp>
      <p:sp>
        <p:nvSpPr>
          <p:cNvPr id="58" name="Google Shape;58;p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4" name="Google Shape;64;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50.png"/><Relationship Id="rId4" Type="http://schemas.openxmlformats.org/officeDocument/2006/relationships/image" Target="../media/image5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50.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50.png"/><Relationship Id="rId4" Type="http://schemas.openxmlformats.org/officeDocument/2006/relationships/image" Target="../media/image8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50.png"/><Relationship Id="rId4" Type="http://schemas.openxmlformats.org/officeDocument/2006/relationships/image" Target="../media/image6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50.png"/><Relationship Id="rId4" Type="http://schemas.openxmlformats.org/officeDocument/2006/relationships/image" Target="../media/image6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64.png"/><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79.png"/><Relationship Id="rId4"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7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7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8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8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8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6.png"/><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8.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3.png"/><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8.png"/><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1.png"/><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9.png"/><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4.png"/><Relationship Id="rId4" Type="http://schemas.openxmlformats.org/officeDocument/2006/relationships/image" Target="../media/image4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0.png"/><Relationship Id="rId4" Type="http://schemas.openxmlformats.org/officeDocument/2006/relationships/image" Target="../media/image5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1.png"/><Relationship Id="rId4" Type="http://schemas.openxmlformats.org/officeDocument/2006/relationships/image" Target="../media/image63.jpg"/><Relationship Id="rId5"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6.png"/><Relationship Id="rId4" Type="http://schemas.openxmlformats.org/officeDocument/2006/relationships/image" Target="../media/image67.png"/><Relationship Id="rId5"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52.png"/><Relationship Id="rId6" Type="http://schemas.openxmlformats.org/officeDocument/2006/relationships/image" Target="../media/image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2381250" y="2082800"/>
            <a:ext cx="7429500" cy="118903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0" i="0" lang="en-US" sz="6000" u="none">
                <a:solidFill>
                  <a:schemeClr val="dk1"/>
                </a:solidFill>
                <a:latin typeface="Calibri"/>
                <a:ea typeface="Calibri"/>
                <a:cs typeface="Calibri"/>
                <a:sym typeface="Calibri"/>
              </a:rPr>
              <a:t>UNIT-IV</a:t>
            </a:r>
            <a:endParaRPr/>
          </a:p>
        </p:txBody>
      </p:sp>
      <p:sp>
        <p:nvSpPr>
          <p:cNvPr id="90" name="Google Shape;90;p13"/>
          <p:cNvSpPr txBox="1"/>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Times New Roman"/>
              <a:buNone/>
            </a:pPr>
            <a:r>
              <a:rPr b="0" i="0" lang="en-US" sz="800" u="none" cap="none" strike="noStrike">
                <a:solidFill>
                  <a:schemeClr val="dk1"/>
                </a:solidFill>
                <a:latin typeface="Times New Roman"/>
                <a:ea typeface="Times New Roman"/>
                <a:cs typeface="Times New Roman"/>
                <a:sym typeface="Times New Roman"/>
              </a:rPr>
              <a:t>Compiler Design- Unit-4</a:t>
            </a:r>
            <a:endParaRPr b="0" i="0" sz="1400" u="none" cap="none" strike="noStrike">
              <a:solidFill>
                <a:srgbClr val="000000"/>
              </a:solidFill>
              <a:latin typeface="Arial"/>
              <a:ea typeface="Arial"/>
              <a:cs typeface="Arial"/>
              <a:sym typeface="Arial"/>
            </a:endParaRPr>
          </a:p>
        </p:txBody>
      </p:sp>
      <p:sp>
        <p:nvSpPr>
          <p:cNvPr id="91" name="Google Shape;91;p13"/>
          <p:cNvSpPr txBox="1"/>
          <p:nvPr>
            <p:ph idx="1" type="subTitle"/>
          </p:nvPr>
        </p:nvSpPr>
        <p:spPr>
          <a:xfrm>
            <a:off x="1524000" y="3602037"/>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None/>
            </a:pPr>
            <a:r>
              <a:rPr b="0" i="0" lang="en-US" sz="5400" u="none">
                <a:solidFill>
                  <a:schemeClr val="dk1"/>
                </a:solidFill>
                <a:latin typeface="Calibri"/>
                <a:ea typeface="Calibri"/>
                <a:cs typeface="Calibri"/>
                <a:sym typeface="Calibri"/>
              </a:rPr>
              <a:t>Intermediate Code Generation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838200" y="365125"/>
            <a:ext cx="10515600" cy="7032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Three-Address Code</a:t>
            </a:r>
            <a:endParaRPr/>
          </a:p>
        </p:txBody>
      </p:sp>
      <p:sp>
        <p:nvSpPr>
          <p:cNvPr id="147" name="Google Shape;147;p22"/>
          <p:cNvSpPr txBox="1"/>
          <p:nvPr>
            <p:ph idx="1" type="body"/>
          </p:nvPr>
        </p:nvSpPr>
        <p:spPr>
          <a:xfrm>
            <a:off x="838200" y="1068387"/>
            <a:ext cx="10515600" cy="5108575"/>
          </a:xfrm>
          <a:prstGeom prst="rect">
            <a:avLst/>
          </a:prstGeom>
          <a:noFill/>
          <a:ln>
            <a:noFill/>
          </a:ln>
        </p:spPr>
        <p:txBody>
          <a:bodyPr anchorCtr="0" anchor="t" bIns="45700" lIns="91425" spcFirstLastPara="1" rIns="91425" wrap="square" tIns="45700">
            <a:noAutofit/>
          </a:bodyPr>
          <a:lstStyle/>
          <a:p>
            <a:pPr indent="-228599" lvl="0" marL="392112" marR="0" rtl="0" algn="just">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A three-address code has at most three address  locations to calculate the expression. A three-  address code can be represented in three forms :</a:t>
            </a:r>
            <a:endParaRPr/>
          </a:p>
          <a:p>
            <a:pPr indent="-457200" lvl="2" marL="1422400" marR="0" rtl="0" algn="l">
              <a:lnSpc>
                <a:spcPct val="100000"/>
              </a:lnSpc>
              <a:spcBef>
                <a:spcPts val="500"/>
              </a:spcBef>
              <a:spcAft>
                <a:spcPts val="0"/>
              </a:spcAft>
              <a:buClr>
                <a:schemeClr val="dk1"/>
              </a:buClr>
              <a:buSzPts val="2400"/>
              <a:buFont typeface="Courier New"/>
              <a:buChar char="o"/>
            </a:pPr>
            <a:r>
              <a:rPr b="0" i="0" lang="en-US" sz="2400" u="none" cap="none" strike="noStrike">
                <a:solidFill>
                  <a:schemeClr val="dk1"/>
                </a:solidFill>
                <a:latin typeface="Arial"/>
                <a:ea typeface="Arial"/>
                <a:cs typeface="Arial"/>
                <a:sym typeface="Arial"/>
              </a:rPr>
              <a:t>Quadruples</a:t>
            </a:r>
            <a:endParaRPr/>
          </a:p>
          <a:p>
            <a:pPr indent="-457200" lvl="2" marL="1422400" marR="0" rtl="0" algn="l">
              <a:lnSpc>
                <a:spcPct val="100000"/>
              </a:lnSpc>
              <a:spcBef>
                <a:spcPts val="800"/>
              </a:spcBef>
              <a:spcAft>
                <a:spcPts val="0"/>
              </a:spcAft>
              <a:buClr>
                <a:schemeClr val="dk1"/>
              </a:buClr>
              <a:buSzPts val="2400"/>
              <a:buFont typeface="Courier New"/>
              <a:buChar char="o"/>
            </a:pPr>
            <a:r>
              <a:rPr b="0" i="0" lang="en-US" sz="2400" u="none" cap="none" strike="noStrike">
                <a:solidFill>
                  <a:schemeClr val="dk1"/>
                </a:solidFill>
                <a:latin typeface="Arial"/>
                <a:ea typeface="Arial"/>
                <a:cs typeface="Arial"/>
                <a:sym typeface="Arial"/>
              </a:rPr>
              <a:t>Triples</a:t>
            </a:r>
            <a:endParaRPr/>
          </a:p>
          <a:p>
            <a:pPr indent="-457200" lvl="2" marL="1422400" marR="0" rtl="0" algn="l">
              <a:lnSpc>
                <a:spcPct val="100000"/>
              </a:lnSpc>
              <a:spcBef>
                <a:spcPts val="800"/>
              </a:spcBef>
              <a:spcAft>
                <a:spcPts val="0"/>
              </a:spcAft>
              <a:buClr>
                <a:schemeClr val="dk1"/>
              </a:buClr>
              <a:buSzPts val="2400"/>
              <a:buFont typeface="Courier New"/>
              <a:buChar char="o"/>
            </a:pPr>
            <a:r>
              <a:rPr b="0" i="0" lang="en-US" sz="2400" u="none" cap="none" strike="noStrike">
                <a:solidFill>
                  <a:schemeClr val="dk1"/>
                </a:solidFill>
                <a:latin typeface="Arial"/>
                <a:ea typeface="Arial"/>
                <a:cs typeface="Arial"/>
                <a:sym typeface="Arial"/>
              </a:rPr>
              <a:t>Indirect Triples</a:t>
            </a:r>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12"/>
          <p:cNvSpPr txBox="1"/>
          <p:nvPr>
            <p:ph type="title"/>
          </p:nvPr>
        </p:nvSpPr>
        <p:spPr>
          <a:xfrm>
            <a:off x="2574925" y="131762"/>
            <a:ext cx="7045325"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Using Fall Through Cont’d</a:t>
            </a:r>
            <a:endParaRPr/>
          </a:p>
        </p:txBody>
      </p:sp>
      <p:sp>
        <p:nvSpPr>
          <p:cNvPr id="1230" name="Google Shape;1230;p112"/>
          <p:cNvSpPr txBox="1"/>
          <p:nvPr/>
        </p:nvSpPr>
        <p:spPr>
          <a:xfrm>
            <a:off x="1806575" y="1055687"/>
            <a:ext cx="8501062" cy="3187700"/>
          </a:xfrm>
          <a:prstGeom prst="rect">
            <a:avLst/>
          </a:prstGeom>
          <a:noFill/>
          <a:ln>
            <a:noFill/>
          </a:ln>
        </p:spPr>
        <p:txBody>
          <a:bodyPr anchorCtr="0" anchor="t" bIns="0" lIns="0" spcFirstLastPara="1" rIns="0" wrap="square" tIns="12700">
            <a:spAutoFit/>
          </a:bodyPr>
          <a:lstStyle/>
          <a:p>
            <a:pPr indent="0" lvl="0" marL="38100" marR="0" rtl="0" algn="l">
              <a:lnSpc>
                <a:spcPct val="112500"/>
              </a:lnSpc>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E </a:t>
            </a:r>
            <a:r>
              <a:rPr b="0" i="0" lang="en-US" sz="2400" u="none" cap="none" strike="noStrike">
                <a:solidFill>
                  <a:schemeClr val="dk1"/>
                </a:solidFill>
                <a:latin typeface="Noto Sans Symbols"/>
                <a:ea typeface="Noto Sans Symbols"/>
                <a:cs typeface="Noto Sans Symbols"/>
                <a:sym typeface="Noto Sans Symbols"/>
              </a:rPr>
              <a:t>→</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1 </a:t>
            </a:r>
            <a:r>
              <a:rPr b="0" i="0" lang="en-US" sz="2400" u="none" cap="none" strike="noStrike">
                <a:solidFill>
                  <a:schemeClr val="dk1"/>
                </a:solidFill>
                <a:latin typeface="Arial"/>
                <a:ea typeface="Arial"/>
                <a:cs typeface="Arial"/>
                <a:sym typeface="Arial"/>
              </a:rPr>
              <a:t>relop E</a:t>
            </a:r>
            <a:r>
              <a:rPr b="0"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38100" marR="0" rtl="0" algn="l">
              <a:lnSpc>
                <a:spcPct val="108333"/>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{test	= E</a:t>
            </a:r>
            <a:r>
              <a:rPr b="0" baseline="-25000" i="0" lang="en-US" sz="2400" u="none" cap="none" strike="noStrike">
                <a:solidFill>
                  <a:schemeClr val="dk1"/>
                </a:solidFill>
                <a:latin typeface="Arial"/>
                <a:ea typeface="Arial"/>
                <a:cs typeface="Arial"/>
                <a:sym typeface="Arial"/>
              </a:rPr>
              <a:t>1</a:t>
            </a:r>
            <a:r>
              <a:rPr b="0" i="0" lang="en-US" sz="2400" u="none" cap="none" strike="noStrike">
                <a:solidFill>
                  <a:schemeClr val="dk1"/>
                </a:solidFill>
                <a:latin typeface="Arial"/>
                <a:ea typeface="Arial"/>
                <a:cs typeface="Arial"/>
                <a:sym typeface="Arial"/>
              </a:rPr>
              <a:t>.addr relop E</a:t>
            </a:r>
            <a:r>
              <a:rPr b="0" baseline="-25000" i="0" lang="en-US" sz="2400" u="none" cap="none" strike="noStrike">
                <a:solidFill>
                  <a:schemeClr val="dk1"/>
                </a:solidFill>
                <a:latin typeface="Arial"/>
                <a:ea typeface="Arial"/>
                <a:cs typeface="Arial"/>
                <a:sym typeface="Arial"/>
              </a:rPr>
              <a:t>2</a:t>
            </a:r>
            <a:r>
              <a:rPr b="0" i="0" lang="en-US" sz="2400" u="none" cap="none" strike="noStrike">
                <a:solidFill>
                  <a:schemeClr val="dk1"/>
                </a:solidFill>
                <a:latin typeface="Arial"/>
                <a:ea typeface="Arial"/>
                <a:cs typeface="Arial"/>
                <a:sym typeface="Arial"/>
              </a:rPr>
              <a:t>.addr</a:t>
            </a:r>
            <a:endParaRPr b="0" i="0" sz="1400" u="none" cap="none" strike="noStrike">
              <a:solidFill>
                <a:srgbClr val="000000"/>
              </a:solidFill>
              <a:latin typeface="Arial"/>
              <a:ea typeface="Arial"/>
              <a:cs typeface="Arial"/>
              <a:sym typeface="Arial"/>
            </a:endParaRPr>
          </a:p>
          <a:p>
            <a:pPr indent="0" lvl="0" marL="38100" marR="0" rtl="0" algn="l">
              <a:lnSpc>
                <a:spcPct val="108333"/>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s = if E.true != fall and E.false != fall then</a:t>
            </a:r>
            <a:endParaRPr b="0" i="0" sz="1400" u="none" cap="none" strike="noStrike">
              <a:solidFill>
                <a:srgbClr val="000000"/>
              </a:solidFill>
              <a:latin typeface="Arial"/>
              <a:ea typeface="Arial"/>
              <a:cs typeface="Arial"/>
              <a:sym typeface="Arial"/>
            </a:endParaRPr>
          </a:p>
          <a:p>
            <a:pPr indent="0" lvl="0" marL="38100" marR="0" rtl="0" algn="l">
              <a:lnSpc>
                <a:spcPct val="104166"/>
              </a:lnSpc>
              <a:spcBef>
                <a:spcPts val="10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gen</a:t>
            </a:r>
            <a:r>
              <a:rPr b="0" i="0" lang="en-US" sz="2400" u="none" cap="none" strike="noStrike">
                <a:solidFill>
                  <a:schemeClr val="dk1"/>
                </a:solidFill>
                <a:latin typeface="Arial"/>
                <a:ea typeface="Arial"/>
                <a:cs typeface="Arial"/>
                <a:sym typeface="Arial"/>
              </a:rPr>
              <a:t>(‘if’ test ‘goto’,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true</a:t>
            </a:r>
            <a:r>
              <a:rPr b="0" i="0" lang="en-US" sz="2400" u="none" cap="none" strike="noStrike">
                <a:solidFill>
                  <a:schemeClr val="dk1"/>
                </a:solidFill>
                <a:latin typeface="Arial"/>
                <a:ea typeface="Arial"/>
                <a:cs typeface="Arial"/>
                <a:sym typeface="Arial"/>
              </a:rPr>
              <a:t>) || </a:t>
            </a:r>
            <a:r>
              <a:rPr b="0" i="1" lang="en-US" sz="2400" u="none" cap="none" strike="noStrike">
                <a:solidFill>
                  <a:schemeClr val="dk1"/>
                </a:solidFill>
                <a:latin typeface="Arial"/>
                <a:ea typeface="Arial"/>
                <a:cs typeface="Arial"/>
                <a:sym typeface="Arial"/>
              </a:rPr>
              <a:t>gen</a:t>
            </a:r>
            <a:r>
              <a:rPr b="0" i="0" lang="en-US" sz="2400" u="none" cap="none" strike="noStrike">
                <a:solidFill>
                  <a:schemeClr val="dk1"/>
                </a:solidFill>
                <a:latin typeface="Arial"/>
                <a:ea typeface="Arial"/>
                <a:cs typeface="Arial"/>
                <a:sym typeface="Arial"/>
              </a:rPr>
              <a:t>(‘goto’,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false</a:t>
            </a:r>
            <a:r>
              <a:rPr b="0" i="0" lang="en-US" sz="2400" u="none" cap="none" strike="noStrike">
                <a:solidFill>
                  <a:schemeClr val="dk1"/>
                </a:solidFill>
                <a:latin typeface="Arial"/>
                <a:ea typeface="Arial"/>
                <a:cs typeface="Arial"/>
                <a:sym typeface="Arial"/>
              </a:rPr>
              <a:t>)  else if (E.true != fall) then </a:t>
            </a:r>
            <a:r>
              <a:rPr b="0" i="1" lang="en-US" sz="2400" u="none" cap="none" strike="noStrike">
                <a:solidFill>
                  <a:schemeClr val="dk1"/>
                </a:solidFill>
                <a:latin typeface="Arial"/>
                <a:ea typeface="Arial"/>
                <a:cs typeface="Arial"/>
                <a:sym typeface="Arial"/>
              </a:rPr>
              <a:t>gen</a:t>
            </a:r>
            <a:r>
              <a:rPr b="0" i="0" lang="en-US" sz="2400" u="none" cap="none" strike="noStrike">
                <a:solidFill>
                  <a:schemeClr val="dk1"/>
                </a:solidFill>
                <a:latin typeface="Arial"/>
                <a:ea typeface="Arial"/>
                <a:cs typeface="Arial"/>
                <a:sym typeface="Arial"/>
              </a:rPr>
              <a:t>(‘if’ test ‘goto’,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true</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else </a:t>
            </a:r>
            <a:r>
              <a:rPr b="0" i="0" lang="en-US" sz="2400" u="none" cap="none" strike="noStrike">
                <a:solidFill>
                  <a:srgbClr val="006FC0"/>
                </a:solidFill>
                <a:latin typeface="Arial"/>
                <a:ea typeface="Arial"/>
                <a:cs typeface="Arial"/>
                <a:sym typeface="Arial"/>
              </a:rPr>
              <a:t>if (E.false != fall) then </a:t>
            </a:r>
            <a:r>
              <a:rPr b="0" i="1" lang="en-US" sz="2400" u="none" cap="none" strike="noStrike">
                <a:solidFill>
                  <a:srgbClr val="006FC0"/>
                </a:solidFill>
                <a:latin typeface="Arial"/>
                <a:ea typeface="Arial"/>
                <a:cs typeface="Arial"/>
                <a:sym typeface="Arial"/>
              </a:rPr>
              <a:t>gen</a:t>
            </a:r>
            <a:r>
              <a:rPr b="0" i="0" lang="en-US" sz="2400" u="none" cap="none" strike="noStrike">
                <a:solidFill>
                  <a:srgbClr val="006FC0"/>
                </a:solidFill>
                <a:latin typeface="Arial"/>
                <a:ea typeface="Arial"/>
                <a:cs typeface="Arial"/>
                <a:sym typeface="Arial"/>
              </a:rPr>
              <a:t>(‘ifFalse’ test ‘goto’, </a:t>
            </a: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.fals</a:t>
            </a: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38100" marR="0" rtl="0" algn="l">
              <a:lnSpc>
                <a:spcPct val="1125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else ‘’</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20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code </a:t>
            </a:r>
            <a:r>
              <a:rPr b="0" i="0" lang="en-US" sz="2400" u="none" cap="none" strike="noStrike">
                <a:solidFill>
                  <a:schemeClr val="dk1"/>
                </a:solidFill>
                <a:latin typeface="Arial"/>
                <a:ea typeface="Arial"/>
                <a:cs typeface="Arial"/>
                <a:sym typeface="Arial"/>
              </a:rPr>
              <a:t>:= E</a:t>
            </a:r>
            <a:r>
              <a:rPr b="0" baseline="-25000" i="0" lang="en-US" sz="2400" u="none" cap="none" strike="noStrike">
                <a:solidFill>
                  <a:schemeClr val="dk1"/>
                </a:solidFill>
                <a:latin typeface="Arial"/>
                <a:ea typeface="Arial"/>
                <a:cs typeface="Arial"/>
                <a:sym typeface="Arial"/>
              </a:rPr>
              <a:t>1</a:t>
            </a:r>
            <a:r>
              <a:rPr b="0" i="0" lang="en-US" sz="2400" u="none" cap="none" strike="noStrike">
                <a:solidFill>
                  <a:schemeClr val="dk1"/>
                </a:solidFill>
                <a:latin typeface="Arial"/>
                <a:ea typeface="Arial"/>
                <a:cs typeface="Arial"/>
                <a:sym typeface="Arial"/>
              </a:rPr>
              <a:t>.code || E</a:t>
            </a:r>
            <a:r>
              <a:rPr b="0" baseline="-25000" i="0" lang="en-US" sz="2400" u="none" cap="none" strike="noStrike">
                <a:solidFill>
                  <a:schemeClr val="dk1"/>
                </a:solidFill>
                <a:latin typeface="Arial"/>
                <a:ea typeface="Arial"/>
                <a:cs typeface="Arial"/>
                <a:sym typeface="Arial"/>
              </a:rPr>
              <a:t>2 </a:t>
            </a:r>
            <a:r>
              <a:rPr b="0" i="0" lang="en-US" sz="2400" u="none" cap="none" strike="noStrike">
                <a:solidFill>
                  <a:schemeClr val="dk1"/>
                </a:solidFill>
                <a:latin typeface="Arial"/>
                <a:ea typeface="Arial"/>
                <a:cs typeface="Arial"/>
                <a:sym typeface="Arial"/>
              </a:rPr>
              <a:t>.code || s</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2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13"/>
          <p:cNvSpPr txBox="1"/>
          <p:nvPr>
            <p:ph type="title"/>
          </p:nvPr>
        </p:nvSpPr>
        <p:spPr>
          <a:xfrm>
            <a:off x="2309812" y="131762"/>
            <a:ext cx="7573962"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Using Fall Through Example</a:t>
            </a:r>
            <a:endParaRPr/>
          </a:p>
        </p:txBody>
      </p:sp>
      <p:sp>
        <p:nvSpPr>
          <p:cNvPr id="1236" name="Google Shape;1236;p113"/>
          <p:cNvSpPr txBox="1"/>
          <p:nvPr/>
        </p:nvSpPr>
        <p:spPr>
          <a:xfrm>
            <a:off x="2060575" y="990600"/>
            <a:ext cx="6784975" cy="3781425"/>
          </a:xfrm>
          <a:prstGeom prst="rect">
            <a:avLst/>
          </a:prstGeom>
          <a:noFill/>
          <a:ln>
            <a:noFill/>
          </a:ln>
        </p:spPr>
        <p:txBody>
          <a:bodyPr anchorCtr="0" anchor="t" bIns="0" lIns="0" spcFirstLastPara="1" rIns="0" wrap="square" tIns="61575">
            <a:spAutoFit/>
          </a:bodyPr>
          <a:lstStyle/>
          <a:p>
            <a:pPr indent="0" lvl="0" marL="12700" marR="0" rtl="0" algn="l">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if (X &lt; 100 || x &gt; 200 &amp;&amp; x != y)	x = 0;</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30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12700" marR="0" rtl="0" algn="l">
              <a:lnSpc>
                <a:spcPct val="11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if x &lt; 100 goto L2  ifFalse x &gt; 200 goto L1  ifFalse	x!=y goto L1</a:t>
            </a:r>
            <a:endParaRPr b="0" i="0" sz="1400" u="none" cap="none" strike="noStrike">
              <a:solidFill>
                <a:srgbClr val="000000"/>
              </a:solidFill>
              <a:latin typeface="Arial"/>
              <a:ea typeface="Arial"/>
              <a:cs typeface="Arial"/>
              <a:sym typeface="Arial"/>
            </a:endParaRPr>
          </a:p>
          <a:p>
            <a:pPr indent="0" lvl="0" marL="12700" marR="0" rtl="0" algn="l">
              <a:lnSpc>
                <a:spcPct val="131250"/>
              </a:lnSpc>
              <a:spcBef>
                <a:spcPts val="10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L2:	x = 0  L1: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14"/>
          <p:cNvSpPr txBox="1"/>
          <p:nvPr>
            <p:ph type="title"/>
          </p:nvPr>
        </p:nvSpPr>
        <p:spPr>
          <a:xfrm>
            <a:off x="838200" y="365125"/>
            <a:ext cx="10515600" cy="1219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Problems to be solved</a:t>
            </a:r>
            <a:br>
              <a:rPr b="0" i="0" lang="en-US" sz="4000" u="none">
                <a:solidFill>
                  <a:schemeClr val="dk1"/>
                </a:solidFill>
                <a:latin typeface="Calibri"/>
                <a:ea typeface="Calibri"/>
                <a:cs typeface="Calibri"/>
                <a:sym typeface="Calibri"/>
              </a:rPr>
            </a:br>
            <a:endParaRPr/>
          </a:p>
        </p:txBody>
      </p:sp>
      <p:sp>
        <p:nvSpPr>
          <p:cNvPr id="1242" name="Google Shape;1242;p11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Translate the following expressions with and without fall through</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(a==b &amp;&amp; c==d || e==f) x==1;</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(a==b || c==d || e==f) x==1;</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(a==b &amp;&amp; c==d &amp;&amp; e==f) x==1;</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 &lt; b or c &lt; d and e &lt; f</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while a &lt; b do</a:t>
            </a:r>
            <a:endParaRPr/>
          </a:p>
          <a:p>
            <a:pPr indent="-228600" lvl="0" marL="228600" marR="0" rtl="0" algn="l">
              <a:lnSpc>
                <a:spcPct val="80000"/>
              </a:lnSpc>
              <a:spcBef>
                <a:spcPts val="1000"/>
              </a:spcBef>
              <a:spcAft>
                <a:spcPts val="0"/>
              </a:spcAft>
              <a:buClr>
                <a:schemeClr val="dk1"/>
              </a:buClr>
              <a:buSzPts val="2000"/>
              <a:buFont typeface="Arial"/>
              <a:buNone/>
            </a:pPr>
            <a:r>
              <a:rPr b="0" i="0" lang="en-US" sz="2000" u="none">
                <a:solidFill>
                  <a:schemeClr val="dk1"/>
                </a:solidFill>
                <a:latin typeface="Calibri"/>
                <a:ea typeface="Calibri"/>
                <a:cs typeface="Calibri"/>
                <a:sym typeface="Calibri"/>
              </a:rPr>
              <a:t>	     			if c&lt;d then</a:t>
            </a:r>
            <a:endParaRPr/>
          </a:p>
          <a:p>
            <a:pPr indent="-228600" lvl="0" marL="228600" marR="0" rtl="0" algn="l">
              <a:lnSpc>
                <a:spcPct val="80000"/>
              </a:lnSpc>
              <a:spcBef>
                <a:spcPts val="1000"/>
              </a:spcBef>
              <a:spcAft>
                <a:spcPts val="0"/>
              </a:spcAft>
              <a:buClr>
                <a:schemeClr val="dk1"/>
              </a:buClr>
              <a:buSzPts val="2000"/>
              <a:buFont typeface="Arial"/>
              <a:buNone/>
            </a:pPr>
            <a:r>
              <a:rPr b="0" i="0" lang="en-US" sz="2000" u="none">
                <a:solidFill>
                  <a:schemeClr val="dk1"/>
                </a:solidFill>
                <a:latin typeface="Calibri"/>
                <a:ea typeface="Calibri"/>
                <a:cs typeface="Calibri"/>
                <a:sym typeface="Calibri"/>
              </a:rPr>
              <a:t>	           		  		x=y+z</a:t>
            </a:r>
            <a:endParaRPr/>
          </a:p>
          <a:p>
            <a:pPr indent="-228600" lvl="0" marL="228600" marR="0" rtl="0" algn="l">
              <a:lnSpc>
                <a:spcPct val="80000"/>
              </a:lnSpc>
              <a:spcBef>
                <a:spcPts val="1000"/>
              </a:spcBef>
              <a:spcAft>
                <a:spcPts val="0"/>
              </a:spcAft>
              <a:buClr>
                <a:schemeClr val="dk1"/>
              </a:buClr>
              <a:buSzPts val="2000"/>
              <a:buFont typeface="Arial"/>
              <a:buNone/>
            </a:pPr>
            <a:r>
              <a:rPr b="0" i="0" lang="en-US" sz="2000" u="none">
                <a:solidFill>
                  <a:schemeClr val="dk1"/>
                </a:solidFill>
                <a:latin typeface="Calibri"/>
                <a:ea typeface="Calibri"/>
                <a:cs typeface="Calibri"/>
                <a:sym typeface="Calibri"/>
              </a:rPr>
              <a:t>				     else</a:t>
            </a:r>
            <a:endParaRPr/>
          </a:p>
          <a:p>
            <a:pPr indent="-228600" lvl="0" marL="228600" marR="0" rtl="0" algn="l">
              <a:lnSpc>
                <a:spcPct val="80000"/>
              </a:lnSpc>
              <a:spcBef>
                <a:spcPts val="1000"/>
              </a:spcBef>
              <a:spcAft>
                <a:spcPts val="0"/>
              </a:spcAft>
              <a:buClr>
                <a:schemeClr val="dk1"/>
              </a:buClr>
              <a:buSzPts val="2000"/>
              <a:buFont typeface="Arial"/>
              <a:buNone/>
            </a:pPr>
            <a:r>
              <a:rPr b="0" i="0" lang="en-US" sz="2000" u="none">
                <a:solidFill>
                  <a:schemeClr val="dk1"/>
                </a:solidFill>
                <a:latin typeface="Calibri"/>
                <a:ea typeface="Calibri"/>
                <a:cs typeface="Calibri"/>
                <a:sym typeface="Calibri"/>
              </a:rPr>
              <a:t>	           				x=y-z</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15"/>
          <p:cNvSpPr txBox="1"/>
          <p:nvPr/>
        </p:nvSpPr>
        <p:spPr>
          <a:xfrm>
            <a:off x="838200" y="365125"/>
            <a:ext cx="10515600" cy="96202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Backpatching</a:t>
            </a:r>
            <a:br>
              <a:rPr b="0" i="0" lang="en-US" sz="4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248" name="Google Shape;1248;p115"/>
          <p:cNvSpPr txBox="1"/>
          <p:nvPr/>
        </p:nvSpPr>
        <p:spPr>
          <a:xfrm>
            <a:off x="1146175" y="1905000"/>
            <a:ext cx="10342562" cy="40941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 </a:t>
            </a:r>
            <a:r>
              <a:rPr b="0" i="0" lang="en-US" sz="2800" u="none" cap="none" strike="noStrike">
                <a:solidFill>
                  <a:srgbClr val="FF0000"/>
                </a:solidFill>
                <a:latin typeface="Times New Roman"/>
                <a:ea typeface="Times New Roman"/>
                <a:cs typeface="Times New Roman"/>
                <a:sym typeface="Times New Roman"/>
              </a:rPr>
              <a:t>key problem </a:t>
            </a:r>
            <a:r>
              <a:rPr b="0" i="0" lang="en-US" sz="2800" u="none" cap="none" strike="noStrike">
                <a:solidFill>
                  <a:schemeClr val="dk1"/>
                </a:solidFill>
                <a:latin typeface="Times New Roman"/>
                <a:ea typeface="Times New Roman"/>
                <a:cs typeface="Times New Roman"/>
                <a:sym typeface="Times New Roman"/>
              </a:rPr>
              <a:t>when generating code for boolean expressions and flow-of-control statements is that of </a:t>
            </a:r>
            <a:r>
              <a:rPr b="0" i="0" lang="en-US" sz="2800" u="none" cap="none" strike="noStrike">
                <a:solidFill>
                  <a:srgbClr val="FF0000"/>
                </a:solidFill>
                <a:latin typeface="Times New Roman"/>
                <a:ea typeface="Times New Roman"/>
                <a:cs typeface="Times New Roman"/>
                <a:sym typeface="Times New Roman"/>
              </a:rPr>
              <a:t>matching a jump instruction with the target of the jump.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For example, the translation of the boolean expression B in if </a:t>
            </a:r>
            <a:r>
              <a:rPr b="0" i="0" lang="en-US" sz="2800" u="none" cap="none" strike="noStrike">
                <a:solidFill>
                  <a:schemeClr val="dk1"/>
                </a:solidFill>
                <a:latin typeface="Arial"/>
                <a:ea typeface="Arial"/>
                <a:cs typeface="Arial"/>
                <a:sym typeface="Arial"/>
              </a:rPr>
              <a:t>( </a:t>
            </a:r>
            <a:r>
              <a:rPr b="0" i="0" lang="en-US" sz="2800" u="none" cap="none" strike="noStrike">
                <a:solidFill>
                  <a:schemeClr val="dk1"/>
                </a:solidFill>
                <a:latin typeface="Times New Roman"/>
                <a:ea typeface="Times New Roman"/>
                <a:cs typeface="Times New Roman"/>
                <a:sym typeface="Times New Roman"/>
              </a:rPr>
              <a:t>B </a:t>
            </a:r>
            <a:r>
              <a:rPr b="0" i="0" lang="en-US" sz="2800" u="none" cap="none" strike="noStrike">
                <a:solidFill>
                  <a:schemeClr val="dk1"/>
                </a:solidFill>
                <a:latin typeface="Arial"/>
                <a:ea typeface="Arial"/>
                <a:cs typeface="Arial"/>
                <a:sym typeface="Arial"/>
              </a:rPr>
              <a:t>) </a:t>
            </a:r>
            <a:r>
              <a:rPr b="0" i="1" lang="en-US" sz="2800" u="none" cap="none" strike="noStrike">
                <a:solidFill>
                  <a:schemeClr val="dk1"/>
                </a:solidFill>
                <a:latin typeface="Times New Roman"/>
                <a:ea typeface="Times New Roman"/>
                <a:cs typeface="Times New Roman"/>
                <a:sym typeface="Times New Roman"/>
              </a:rPr>
              <a:t>S </a:t>
            </a:r>
            <a:r>
              <a:rPr b="0" i="0" lang="en-US" sz="2800" u="none" cap="none" strike="noStrike">
                <a:solidFill>
                  <a:schemeClr val="dk1"/>
                </a:solidFill>
                <a:latin typeface="Times New Roman"/>
                <a:ea typeface="Times New Roman"/>
                <a:cs typeface="Times New Roman"/>
                <a:sym typeface="Times New Roman"/>
              </a:rPr>
              <a:t>contains a jump, for when B is false, to the instruction following the code for 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In a </a:t>
            </a:r>
            <a:r>
              <a:rPr b="0" i="0" lang="en-US" sz="2800" u="none" cap="none" strike="noStrike">
                <a:solidFill>
                  <a:srgbClr val="FF0000"/>
                </a:solidFill>
                <a:latin typeface="Times New Roman"/>
                <a:ea typeface="Times New Roman"/>
                <a:cs typeface="Times New Roman"/>
                <a:sym typeface="Times New Roman"/>
              </a:rPr>
              <a:t>one-pass</a:t>
            </a:r>
            <a:r>
              <a:rPr b="0" i="0" lang="en-US" sz="2800" u="none" cap="none" strike="noStrike">
                <a:solidFill>
                  <a:schemeClr val="dk1"/>
                </a:solidFill>
                <a:latin typeface="Times New Roman"/>
                <a:ea typeface="Times New Roman"/>
                <a:cs typeface="Times New Roman"/>
                <a:sym typeface="Times New Roman"/>
              </a:rPr>
              <a:t> translation, B must be translated </a:t>
            </a:r>
            <a:r>
              <a:rPr b="0" i="0" lang="en-US" sz="2800" u="none" cap="none" strike="noStrike">
                <a:solidFill>
                  <a:srgbClr val="FF0000"/>
                </a:solidFill>
                <a:latin typeface="Times New Roman"/>
                <a:ea typeface="Times New Roman"/>
                <a:cs typeface="Times New Roman"/>
                <a:sym typeface="Times New Roman"/>
              </a:rPr>
              <a:t>before S is examined</a:t>
            </a:r>
            <a:r>
              <a:rPr b="0" i="0" lang="en-US" sz="2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What then is the target of the </a:t>
            </a:r>
            <a:r>
              <a:rPr b="0" i="0" lang="en-US" sz="2000" u="none" cap="none" strike="noStrike">
                <a:solidFill>
                  <a:schemeClr val="dk1"/>
                </a:solidFill>
                <a:latin typeface="Arial"/>
                <a:ea typeface="Arial"/>
                <a:cs typeface="Arial"/>
                <a:sym typeface="Arial"/>
              </a:rPr>
              <a:t>goto </a:t>
            </a:r>
            <a:r>
              <a:rPr b="0" i="0" lang="en-US" sz="2800" u="none" cap="none" strike="noStrike">
                <a:solidFill>
                  <a:schemeClr val="dk1"/>
                </a:solidFill>
                <a:latin typeface="Times New Roman"/>
                <a:ea typeface="Times New Roman"/>
                <a:cs typeface="Times New Roman"/>
                <a:sym typeface="Times New Roman"/>
              </a:rPr>
              <a:t>that jumps over the code for </a:t>
            </a:r>
            <a:r>
              <a:rPr b="0" i="0" lang="en-US" sz="3600" u="none" cap="none" strike="noStrike">
                <a:solidFill>
                  <a:schemeClr val="dk1"/>
                </a:solidFill>
                <a:latin typeface="Times New Roman"/>
                <a:ea typeface="Times New Roman"/>
                <a:cs typeface="Times New Roman"/>
                <a:sym typeface="Times New Roman"/>
              </a:rPr>
              <a: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1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
        <p:nvSpPr>
          <p:cNvPr id="1254" name="Google Shape;1254;p116"/>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For the examples of the previous lectures for implementing syntax-directed definitions, the easiest way is to use two passes.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syntax tree is constructed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traversed in depth-first order to compute the translations given in the definition.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Problem in generating three address codes in a single pass for Boolean expressions and flow of control statements is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may not know the labels that control must go to at the time jump statements are generated. </a:t>
            </a:r>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1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This problem is solved by generating a series of branch statements with the </a:t>
            </a:r>
            <a:r>
              <a:rPr b="0" i="0" lang="en-US" sz="2800" u="none">
                <a:solidFill>
                  <a:srgbClr val="FF0000"/>
                </a:solidFill>
                <a:latin typeface="Calibri"/>
                <a:ea typeface="Calibri"/>
                <a:cs typeface="Calibri"/>
                <a:sym typeface="Calibri"/>
              </a:rPr>
              <a:t>targets of the jumps </a:t>
            </a:r>
            <a:r>
              <a:rPr b="0" i="0" lang="en-US" sz="2800" u="none">
                <a:solidFill>
                  <a:schemeClr val="dk1"/>
                </a:solidFill>
                <a:latin typeface="Calibri"/>
                <a:ea typeface="Calibri"/>
                <a:cs typeface="Calibri"/>
                <a:sym typeface="Calibri"/>
              </a:rPr>
              <a:t>temporarily </a:t>
            </a:r>
            <a:r>
              <a:rPr b="0" i="0" lang="en-US" sz="2800" u="none">
                <a:solidFill>
                  <a:srgbClr val="FF0000"/>
                </a:solidFill>
                <a:latin typeface="Calibri"/>
                <a:ea typeface="Calibri"/>
                <a:cs typeface="Calibri"/>
                <a:sym typeface="Calibri"/>
              </a:rPr>
              <a:t>left unspecified</a:t>
            </a:r>
            <a:r>
              <a:rPr b="0" i="0" lang="en-US" sz="2800" u="none">
                <a:solidFill>
                  <a:schemeClr val="dk1"/>
                </a:solidFill>
                <a:latin typeface="Calibri"/>
                <a:ea typeface="Calibri"/>
                <a:cs typeface="Calibri"/>
                <a:sym typeface="Calibri"/>
              </a:rPr>
              <a:t>. </a:t>
            </a:r>
            <a:endParaRPr/>
          </a:p>
          <a:p>
            <a:pPr indent="-228600" lvl="0" marL="22860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Each such statement will be </a:t>
            </a:r>
            <a:r>
              <a:rPr b="0" i="0" lang="en-US" sz="2800" u="none">
                <a:solidFill>
                  <a:srgbClr val="FF0000"/>
                </a:solidFill>
                <a:latin typeface="Calibri"/>
                <a:ea typeface="Calibri"/>
                <a:cs typeface="Calibri"/>
                <a:sym typeface="Calibri"/>
              </a:rPr>
              <a:t>put on a list of goto statements </a:t>
            </a:r>
            <a:r>
              <a:rPr b="0" i="0" lang="en-US" sz="2800" u="none">
                <a:solidFill>
                  <a:schemeClr val="dk1"/>
                </a:solidFill>
                <a:latin typeface="Calibri"/>
                <a:ea typeface="Calibri"/>
                <a:cs typeface="Calibri"/>
                <a:sym typeface="Calibri"/>
              </a:rPr>
              <a:t>whose labels will be filled in when the proper label can be determined.</a:t>
            </a:r>
            <a:endParaRPr/>
          </a:p>
          <a:p>
            <a:pPr indent="-228600" lvl="0" marL="22860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This </a:t>
            </a:r>
            <a:r>
              <a:rPr b="0" i="0" lang="en-US" sz="2800" u="none">
                <a:solidFill>
                  <a:srgbClr val="FF0000"/>
                </a:solidFill>
                <a:latin typeface="Calibri"/>
                <a:ea typeface="Calibri"/>
                <a:cs typeface="Calibri"/>
                <a:sym typeface="Calibri"/>
              </a:rPr>
              <a:t>subsequent filling of addresses </a:t>
            </a:r>
            <a:r>
              <a:rPr b="0" i="0" lang="en-US" sz="2800" u="none">
                <a:solidFill>
                  <a:schemeClr val="dk1"/>
                </a:solidFill>
                <a:latin typeface="Calibri"/>
                <a:ea typeface="Calibri"/>
                <a:cs typeface="Calibri"/>
                <a:sym typeface="Calibri"/>
              </a:rPr>
              <a:t>for the determined labels  is called </a:t>
            </a:r>
            <a:r>
              <a:rPr b="0" i="0" lang="en-US" sz="2800" u="none">
                <a:solidFill>
                  <a:srgbClr val="FF0000"/>
                </a:solidFill>
                <a:latin typeface="Calibri"/>
                <a:ea typeface="Calibri"/>
                <a:cs typeface="Calibri"/>
                <a:sym typeface="Calibri"/>
              </a:rPr>
              <a:t>BACKPATCHING</a:t>
            </a:r>
            <a:r>
              <a:rPr b="0" i="0" lang="en-US" sz="2800" u="none">
                <a:solidFill>
                  <a:schemeClr val="dk1"/>
                </a:solidFill>
                <a:latin typeface="Calibri"/>
                <a:ea typeface="Calibri"/>
                <a:cs typeface="Calibri"/>
                <a:sym typeface="Calibri"/>
              </a:rPr>
              <a:t>.</a:t>
            </a:r>
            <a:endParaRPr/>
          </a:p>
        </p:txBody>
      </p:sp>
      <p:sp>
        <p:nvSpPr>
          <p:cNvPr id="1260" name="Google Shape;1260;p11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18"/>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For implementing Backpatching </a:t>
            </a:r>
            <a:endParaRPr/>
          </a:p>
          <a:p>
            <a:pPr indent="-228600" lvl="1" marL="685800" rtl="0" algn="l">
              <a:lnSpc>
                <a:spcPct val="90000"/>
              </a:lnSpc>
              <a:spcBef>
                <a:spcPts val="5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Instructions are generated into an instruction array </a:t>
            </a:r>
            <a:endParaRPr/>
          </a:p>
          <a:p>
            <a:pPr indent="-228600" lvl="1" marL="685800" rtl="0" algn="l">
              <a:lnSpc>
                <a:spcPct val="90000"/>
              </a:lnSpc>
              <a:spcBef>
                <a:spcPts val="5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Labels act as indices to this array.</a:t>
            </a:r>
            <a:endParaRPr/>
          </a:p>
          <a:p>
            <a:pPr indent="-228600" lvl="0" marL="22860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To manipulate list of labels , </a:t>
            </a:r>
            <a:r>
              <a:rPr b="0" i="0" lang="en-US" sz="2800" u="none">
                <a:solidFill>
                  <a:srgbClr val="FF0000"/>
                </a:solidFill>
                <a:latin typeface="Calibri"/>
                <a:ea typeface="Calibri"/>
                <a:cs typeface="Calibri"/>
                <a:sym typeface="Calibri"/>
              </a:rPr>
              <a:t>three functions </a:t>
            </a:r>
            <a:r>
              <a:rPr b="0" i="0" lang="en-US" sz="2800" u="none">
                <a:solidFill>
                  <a:schemeClr val="dk1"/>
                </a:solidFill>
                <a:latin typeface="Calibri"/>
                <a:ea typeface="Calibri"/>
                <a:cs typeface="Calibri"/>
                <a:sym typeface="Calibri"/>
              </a:rPr>
              <a:t>are used: </a:t>
            </a:r>
            <a:endParaRPr/>
          </a:p>
          <a:p>
            <a:pPr indent="-228600" lvl="1" marL="685800" rtl="0" algn="l">
              <a:lnSpc>
                <a:spcPct val="90000"/>
              </a:lnSpc>
              <a:spcBef>
                <a:spcPts val="5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makelist(i)</a:t>
            </a:r>
            <a:endParaRPr/>
          </a:p>
          <a:p>
            <a:pPr indent="-228600" lvl="1" marL="685800" rtl="0" algn="l">
              <a:lnSpc>
                <a:spcPct val="90000"/>
              </a:lnSpc>
              <a:spcBef>
                <a:spcPts val="5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merge(p</a:t>
            </a:r>
            <a:r>
              <a:rPr b="0" i="0" lang="en-US" sz="1400" u="none">
                <a:solidFill>
                  <a:schemeClr val="dk1"/>
                </a:solidFill>
                <a:latin typeface="Calibri"/>
                <a:ea typeface="Calibri"/>
                <a:cs typeface="Calibri"/>
                <a:sym typeface="Calibri"/>
              </a:rPr>
              <a:t>1,</a:t>
            </a:r>
            <a:r>
              <a:rPr b="0" i="0" lang="en-US" sz="2400" u="none">
                <a:solidFill>
                  <a:schemeClr val="dk1"/>
                </a:solidFill>
                <a:latin typeface="Calibri"/>
                <a:ea typeface="Calibri"/>
                <a:cs typeface="Calibri"/>
                <a:sym typeface="Calibri"/>
              </a:rPr>
              <a:t>p</a:t>
            </a:r>
            <a:r>
              <a:rPr b="0" i="0" lang="en-US" sz="1400" u="none">
                <a:solidFill>
                  <a:schemeClr val="dk1"/>
                </a:solidFill>
                <a:latin typeface="Calibri"/>
                <a:ea typeface="Calibri"/>
                <a:cs typeface="Calibri"/>
                <a:sym typeface="Calibri"/>
              </a:rPr>
              <a:t>2</a:t>
            </a:r>
            <a:r>
              <a:rPr b="0" i="0" lang="en-US" sz="2400" u="none">
                <a:solidFill>
                  <a:schemeClr val="dk1"/>
                </a:solidFill>
                <a:latin typeface="Calibri"/>
                <a:ea typeface="Calibri"/>
                <a:cs typeface="Calibri"/>
                <a:sym typeface="Calibri"/>
              </a:rPr>
              <a:t>) and </a:t>
            </a:r>
            <a:endParaRPr/>
          </a:p>
          <a:p>
            <a:pPr indent="-228600" lvl="1" marL="685800" rtl="0" algn="l">
              <a:lnSpc>
                <a:spcPct val="90000"/>
              </a:lnSpc>
              <a:spcBef>
                <a:spcPts val="5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backpatch(p,i)</a:t>
            </a:r>
            <a:endParaRPr/>
          </a:p>
        </p:txBody>
      </p:sp>
      <p:sp>
        <p:nvSpPr>
          <p:cNvPr id="1266" name="Google Shape;1266;p11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19"/>
          <p:cNvSpPr txBox="1"/>
          <p:nvPr>
            <p:ph idx="1" type="body"/>
          </p:nvPr>
        </p:nvSpPr>
        <p:spPr>
          <a:xfrm>
            <a:off x="2438400" y="1752600"/>
            <a:ext cx="7772400" cy="41148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rgbClr val="FF0000"/>
              </a:buClr>
              <a:buSzPts val="2800"/>
              <a:buFont typeface="Arial"/>
              <a:buChar char="•"/>
            </a:pPr>
            <a:r>
              <a:rPr b="0" i="0" lang="en-US" sz="2800" u="none">
                <a:solidFill>
                  <a:srgbClr val="FF0000"/>
                </a:solidFill>
                <a:latin typeface="Calibri"/>
                <a:ea typeface="Calibri"/>
                <a:cs typeface="Calibri"/>
                <a:sym typeface="Calibri"/>
              </a:rPr>
              <a:t>makelist(i) </a:t>
            </a:r>
            <a:r>
              <a:rPr b="0" i="0" lang="en-US" sz="2800" u="none">
                <a:solidFill>
                  <a:schemeClr val="dk1"/>
                </a:solidFill>
                <a:latin typeface="Calibri"/>
                <a:ea typeface="Calibri"/>
                <a:cs typeface="Calibri"/>
                <a:sym typeface="Calibri"/>
              </a:rPr>
              <a:t>: creates a new list containing only i, an index into the array of instructions and returns pointer to the list it has made. </a:t>
            </a:r>
            <a:endParaRPr/>
          </a:p>
          <a:p>
            <a:pPr indent="-609600" lvl="0" marL="609600" rtl="0" algn="l">
              <a:lnSpc>
                <a:spcPct val="90000"/>
              </a:lnSpc>
              <a:spcBef>
                <a:spcPts val="1000"/>
              </a:spcBef>
              <a:spcAft>
                <a:spcPts val="0"/>
              </a:spcAft>
              <a:buClr>
                <a:srgbClr val="FF0000"/>
              </a:buClr>
              <a:buSzPts val="2800"/>
              <a:buFont typeface="Arial"/>
              <a:buChar char="•"/>
            </a:pPr>
            <a:r>
              <a:rPr b="0" i="0" lang="en-US" sz="2800" u="none">
                <a:solidFill>
                  <a:srgbClr val="FF0000"/>
                </a:solidFill>
                <a:latin typeface="Calibri"/>
                <a:ea typeface="Calibri"/>
                <a:cs typeface="Calibri"/>
                <a:sym typeface="Calibri"/>
              </a:rPr>
              <a:t>merge(i,j) </a:t>
            </a:r>
            <a:r>
              <a:rPr b="0" i="0" lang="en-US" sz="2800" u="none">
                <a:solidFill>
                  <a:schemeClr val="dk1"/>
                </a:solidFill>
                <a:latin typeface="Calibri"/>
                <a:ea typeface="Calibri"/>
                <a:cs typeface="Calibri"/>
                <a:sym typeface="Calibri"/>
              </a:rPr>
              <a:t>– concatenates the lists pointed to by i and j ,and returns a pointer to the concatenated list. </a:t>
            </a:r>
            <a:endParaRPr/>
          </a:p>
          <a:p>
            <a:pPr indent="-609600" lvl="0" marL="609600" rtl="0" algn="l">
              <a:lnSpc>
                <a:spcPct val="90000"/>
              </a:lnSpc>
              <a:spcBef>
                <a:spcPts val="1000"/>
              </a:spcBef>
              <a:spcAft>
                <a:spcPts val="0"/>
              </a:spcAft>
              <a:buClr>
                <a:srgbClr val="FF0000"/>
              </a:buClr>
              <a:buSzPts val="2800"/>
              <a:buFont typeface="Arial"/>
              <a:buChar char="•"/>
            </a:pPr>
            <a:r>
              <a:rPr b="0" i="0" lang="en-US" sz="2800" u="none">
                <a:solidFill>
                  <a:srgbClr val="FF0000"/>
                </a:solidFill>
                <a:latin typeface="Calibri"/>
                <a:ea typeface="Calibri"/>
                <a:cs typeface="Calibri"/>
                <a:sym typeface="Calibri"/>
              </a:rPr>
              <a:t>backpatch(p,i)</a:t>
            </a:r>
            <a:r>
              <a:rPr b="0" i="0" lang="en-US" sz="2800" u="none">
                <a:solidFill>
                  <a:schemeClr val="dk1"/>
                </a:solidFill>
                <a:latin typeface="Calibri"/>
                <a:ea typeface="Calibri"/>
                <a:cs typeface="Calibri"/>
                <a:sym typeface="Calibri"/>
              </a:rPr>
              <a:t> – inserts i as the target label for each of the statements on the list pointed to by p.</a:t>
            </a:r>
            <a:endParaRPr/>
          </a:p>
          <a:p>
            <a:pPr indent="-50800" lvl="0" marL="228600" rtl="0" algn="l">
              <a:lnSpc>
                <a:spcPct val="9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p:txBody>
      </p:sp>
      <p:sp>
        <p:nvSpPr>
          <p:cNvPr id="1272" name="Google Shape;1272;p11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20"/>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Let’s now try to construct the translation scheme for Boolean expression.</a:t>
            </a:r>
            <a:endParaRPr/>
          </a:p>
          <a:p>
            <a:pPr indent="-228600" lvl="0" marL="228600" rtl="0" algn="l">
              <a:lnSpc>
                <a:spcPct val="8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Let the grammar be:</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B</a:t>
            </a:r>
            <a:r>
              <a:rPr b="0" i="0" lang="en-US" sz="1400" u="none">
                <a:solidFill>
                  <a:schemeClr val="dk1"/>
                </a:solidFill>
                <a:latin typeface="Calibri"/>
                <a:ea typeface="Calibri"/>
                <a:cs typeface="Calibri"/>
                <a:sym typeface="Calibri"/>
              </a:rPr>
              <a:t>1 </a:t>
            </a:r>
            <a:r>
              <a:rPr b="0" i="0" lang="en-US" sz="2400" u="none">
                <a:solidFill>
                  <a:schemeClr val="dk1"/>
                </a:solidFill>
                <a:latin typeface="Calibri"/>
                <a:ea typeface="Calibri"/>
                <a:cs typeface="Calibri"/>
                <a:sym typeface="Calibri"/>
              </a:rPr>
              <a:t> or MB</a:t>
            </a:r>
            <a:r>
              <a:rPr b="0" i="0" lang="en-US" sz="1400" u="none">
                <a:solidFill>
                  <a:schemeClr val="dk1"/>
                </a:solidFill>
                <a:latin typeface="Calibri"/>
                <a:ea typeface="Calibri"/>
                <a:cs typeface="Calibri"/>
                <a:sym typeface="Calibri"/>
              </a:rPr>
              <a:t>2</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B</a:t>
            </a:r>
            <a:r>
              <a:rPr b="0" i="0" lang="en-US" sz="1400" u="none">
                <a:solidFill>
                  <a:schemeClr val="dk1"/>
                </a:solidFill>
                <a:latin typeface="Calibri"/>
                <a:ea typeface="Calibri"/>
                <a:cs typeface="Calibri"/>
                <a:sym typeface="Calibri"/>
              </a:rPr>
              <a:t>1 </a:t>
            </a:r>
            <a:r>
              <a:rPr b="0" i="0" lang="en-US" sz="2400" u="none">
                <a:solidFill>
                  <a:schemeClr val="dk1"/>
                </a:solidFill>
                <a:latin typeface="Calibri"/>
                <a:ea typeface="Calibri"/>
                <a:cs typeface="Calibri"/>
                <a:sym typeface="Calibri"/>
              </a:rPr>
              <a:t> and MB</a:t>
            </a:r>
            <a:r>
              <a:rPr b="0" i="0" lang="en-US" sz="1400" u="none">
                <a:solidFill>
                  <a:schemeClr val="dk1"/>
                </a:solidFill>
                <a:latin typeface="Calibri"/>
                <a:ea typeface="Calibri"/>
                <a:cs typeface="Calibri"/>
                <a:sym typeface="Calibri"/>
              </a:rPr>
              <a:t>2</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not B</a:t>
            </a:r>
            <a:r>
              <a:rPr b="0" i="0" lang="en-US" sz="1400" u="none">
                <a:solidFill>
                  <a:schemeClr val="dk1"/>
                </a:solidFill>
                <a:latin typeface="Calibri"/>
                <a:ea typeface="Calibri"/>
                <a:cs typeface="Calibri"/>
                <a:sym typeface="Calibri"/>
              </a:rPr>
              <a:t>1 </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(B</a:t>
            </a:r>
            <a:r>
              <a:rPr b="0" i="0" lang="en-US" sz="1400" u="none">
                <a:solidFill>
                  <a:schemeClr val="dk1"/>
                </a:solidFill>
                <a:latin typeface="Calibri"/>
                <a:ea typeface="Calibri"/>
                <a:cs typeface="Calibri"/>
                <a:sym typeface="Calibri"/>
              </a:rPr>
              <a:t>1</a:t>
            </a:r>
            <a:r>
              <a:rPr b="0" i="0" lang="en-US" sz="2400" u="none">
                <a:solidFill>
                  <a:schemeClr val="dk1"/>
                </a:solidFill>
                <a:latin typeface="Calibri"/>
                <a:ea typeface="Calibri"/>
                <a:cs typeface="Calibri"/>
                <a:sym typeface="Calibri"/>
              </a:rPr>
              <a:t>)</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id</a:t>
            </a:r>
            <a:r>
              <a:rPr b="0" i="0" lang="en-US" sz="1400" u="none">
                <a:solidFill>
                  <a:schemeClr val="dk1"/>
                </a:solidFill>
                <a:latin typeface="Calibri"/>
                <a:ea typeface="Calibri"/>
                <a:cs typeface="Calibri"/>
                <a:sym typeface="Calibri"/>
              </a:rPr>
              <a:t>1 </a:t>
            </a:r>
            <a:r>
              <a:rPr b="0" i="0" lang="en-US" sz="2400" u="none">
                <a:solidFill>
                  <a:schemeClr val="dk1"/>
                </a:solidFill>
                <a:latin typeface="Calibri"/>
                <a:ea typeface="Calibri"/>
                <a:cs typeface="Calibri"/>
                <a:sym typeface="Calibri"/>
              </a:rPr>
              <a:t>relop id</a:t>
            </a:r>
            <a:r>
              <a:rPr b="0" i="0" lang="en-US" sz="1400" u="none">
                <a:solidFill>
                  <a:schemeClr val="dk1"/>
                </a:solidFill>
                <a:latin typeface="Calibri"/>
                <a:ea typeface="Calibri"/>
                <a:cs typeface="Calibri"/>
                <a:sym typeface="Calibri"/>
              </a:rPr>
              <a:t>2</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false</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B → true</a:t>
            </a:r>
            <a:endParaRPr/>
          </a:p>
          <a:p>
            <a:pPr indent="-228600" lvl="0" marL="228600" rtl="0" algn="just">
              <a:lnSpc>
                <a:spcPct val="80000"/>
              </a:lnSpc>
              <a:spcBef>
                <a:spcPts val="1000"/>
              </a:spcBef>
              <a:spcAft>
                <a:spcPts val="0"/>
              </a:spcAft>
              <a:buClr>
                <a:schemeClr val="dk1"/>
              </a:buClr>
              <a:buSzPts val="2400"/>
              <a:buNone/>
            </a:pPr>
            <a:r>
              <a:rPr b="0" i="0" lang="en-US" sz="2400" u="none">
                <a:solidFill>
                  <a:schemeClr val="dk1"/>
                </a:solidFill>
                <a:latin typeface="Calibri"/>
                <a:ea typeface="Calibri"/>
                <a:cs typeface="Calibri"/>
                <a:sym typeface="Calibri"/>
              </a:rPr>
              <a:t>     M → ε</a:t>
            </a:r>
            <a:endParaRPr/>
          </a:p>
        </p:txBody>
      </p:sp>
      <p:sp>
        <p:nvSpPr>
          <p:cNvPr id="1278" name="Google Shape;1278;p120"/>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1"/>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What we have done is inserting a marker non-terminal M into the grammar to cause a semantic action to pick up, at appropriate times the index of the next instructionto be generated.</a:t>
            </a:r>
            <a:endParaRPr/>
          </a:p>
          <a:p>
            <a:pPr indent="-228600" lvl="0" marL="22860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This is done by the </a:t>
            </a:r>
            <a:r>
              <a:rPr b="0" i="0" lang="en-US" sz="2800" u="none">
                <a:solidFill>
                  <a:srgbClr val="FF0000"/>
                </a:solidFill>
                <a:latin typeface="Calibri"/>
                <a:ea typeface="Calibri"/>
                <a:cs typeface="Calibri"/>
                <a:sym typeface="Calibri"/>
              </a:rPr>
              <a:t>semantic action</a:t>
            </a:r>
            <a:r>
              <a:rPr b="0" i="0" lang="en-US" sz="2800" u="none">
                <a:solidFill>
                  <a:schemeClr val="dk1"/>
                </a:solidFill>
                <a:latin typeface="Calibri"/>
                <a:ea typeface="Calibri"/>
                <a:cs typeface="Calibri"/>
                <a:sym typeface="Calibri"/>
              </a:rPr>
              <a:t>:</a:t>
            </a:r>
            <a:endParaRPr/>
          </a:p>
          <a:p>
            <a:pPr indent="-228600" lvl="0" marL="228600" rtl="0" algn="l">
              <a:lnSpc>
                <a:spcPct val="9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 </a:t>
            </a:r>
            <a:r>
              <a:rPr b="0" i="0" lang="en-US" sz="2800" u="none">
                <a:solidFill>
                  <a:srgbClr val="FF0000"/>
                </a:solidFill>
                <a:latin typeface="Calibri"/>
                <a:ea typeface="Calibri"/>
                <a:cs typeface="Calibri"/>
                <a:sym typeface="Calibri"/>
              </a:rPr>
              <a:t>M.instr = nextinstr</a:t>
            </a:r>
            <a:r>
              <a:rPr b="0" i="0" lang="en-US" sz="2800" u="none">
                <a:solidFill>
                  <a:schemeClr val="dk1"/>
                </a:solidFill>
                <a:latin typeface="Calibri"/>
                <a:ea typeface="Calibri"/>
                <a:cs typeface="Calibri"/>
                <a:sym typeface="Calibri"/>
              </a:rPr>
              <a:t>; } for the rule    </a:t>
            </a:r>
            <a:r>
              <a:rPr b="0" i="0" lang="en-US" sz="2800" u="none">
                <a:solidFill>
                  <a:srgbClr val="FF0000"/>
                </a:solidFill>
                <a:latin typeface="Calibri"/>
                <a:ea typeface="Calibri"/>
                <a:cs typeface="Calibri"/>
                <a:sym typeface="Calibri"/>
              </a:rPr>
              <a:t>M → ε</a:t>
            </a:r>
            <a:endParaRPr/>
          </a:p>
          <a:p>
            <a:pPr indent="-228600" lvl="0" marL="228600" rtl="0" algn="l">
              <a:lnSpc>
                <a:spcPct val="9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p:txBody>
      </p:sp>
      <p:sp>
        <p:nvSpPr>
          <p:cNvPr id="1284" name="Google Shape;1284;p12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838200" y="365125"/>
            <a:ext cx="10515600" cy="690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br>
              <a:rPr b="1" i="0" lang="en-US" sz="4000" u="none">
                <a:solidFill>
                  <a:schemeClr val="dk1"/>
                </a:solidFill>
                <a:latin typeface="Arial"/>
                <a:ea typeface="Arial"/>
                <a:cs typeface="Arial"/>
                <a:sym typeface="Arial"/>
              </a:rPr>
            </a:br>
            <a:r>
              <a:rPr b="1" i="0" lang="en-US" sz="4000" u="none">
                <a:solidFill>
                  <a:schemeClr val="dk1"/>
                </a:solidFill>
                <a:latin typeface="Arial"/>
                <a:ea typeface="Arial"/>
                <a:cs typeface="Arial"/>
                <a:sym typeface="Arial"/>
              </a:rPr>
              <a:t>Quadruples</a:t>
            </a:r>
            <a:br>
              <a:rPr b="0" i="0" lang="en-US" sz="4000" u="none">
                <a:solidFill>
                  <a:schemeClr val="dk1"/>
                </a:solidFill>
                <a:latin typeface="Arial"/>
                <a:ea typeface="Arial"/>
                <a:cs typeface="Arial"/>
                <a:sym typeface="Arial"/>
              </a:rPr>
            </a:br>
            <a:endParaRPr/>
          </a:p>
        </p:txBody>
      </p:sp>
      <p:sp>
        <p:nvSpPr>
          <p:cNvPr id="153" name="Google Shape;153;p23"/>
          <p:cNvSpPr txBox="1"/>
          <p:nvPr>
            <p:ph idx="1" type="body"/>
          </p:nvPr>
        </p:nvSpPr>
        <p:spPr>
          <a:xfrm>
            <a:off x="733425" y="1171575"/>
            <a:ext cx="10620375" cy="500538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Each instruction in quadruples presentation is divided into four fields: operator,  arg1, arg2, and result. The example is represented below in quadruples format: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Arial"/>
              <a:ea typeface="Arial"/>
              <a:cs typeface="Arial"/>
              <a:sym typeface="Arial"/>
            </a:endParaRPr>
          </a:p>
        </p:txBody>
      </p:sp>
      <p:sp>
        <p:nvSpPr>
          <p:cNvPr id="154" name="Google Shape;154;p23"/>
          <p:cNvSpPr txBox="1"/>
          <p:nvPr/>
        </p:nvSpPr>
        <p:spPr>
          <a:xfrm>
            <a:off x="3932237" y="2590800"/>
            <a:ext cx="2286000" cy="977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55" name="Google Shape;155;p23"/>
          <p:cNvGraphicFramePr/>
          <p:nvPr/>
        </p:nvGraphicFramePr>
        <p:xfrm>
          <a:off x="2654300" y="4324350"/>
          <a:ext cx="3000000" cy="3000000"/>
        </p:xfrm>
        <a:graphic>
          <a:graphicData uri="http://schemas.openxmlformats.org/drawingml/2006/table">
            <a:tbl>
              <a:tblPr>
                <a:noFill/>
                <a:tableStyleId>{D208747A-ACFD-40FE-B509-253743D82279}</a:tableStyleId>
              </a:tblPr>
              <a:tblGrid>
                <a:gridCol w="1431925"/>
                <a:gridCol w="1430325"/>
                <a:gridCol w="1431925"/>
                <a:gridCol w="1430325"/>
              </a:tblGrid>
              <a:tr h="392100">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OP</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arg1</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arg2</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result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90525">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r1</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r>
              <a:tr h="392100">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b</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r1</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r2</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r>
              <a:tr h="390525">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r2</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22"/>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Two </a:t>
            </a:r>
            <a:r>
              <a:rPr b="0" i="0" lang="en-US" sz="2800" u="none">
                <a:solidFill>
                  <a:srgbClr val="FF0000"/>
                </a:solidFill>
                <a:latin typeface="Calibri"/>
                <a:ea typeface="Calibri"/>
                <a:cs typeface="Calibri"/>
                <a:sym typeface="Calibri"/>
              </a:rPr>
              <a:t>synthesized attributes truelist and falselist </a:t>
            </a:r>
            <a:r>
              <a:rPr b="0" i="0" lang="en-US" sz="2800" u="none">
                <a:solidFill>
                  <a:schemeClr val="dk1"/>
                </a:solidFill>
                <a:latin typeface="Calibri"/>
                <a:ea typeface="Calibri"/>
                <a:cs typeface="Calibri"/>
                <a:sym typeface="Calibri"/>
              </a:rPr>
              <a:t>of non-terminal B are used to generate jumping code for Boolean expressions. </a:t>
            </a:r>
            <a:endParaRPr/>
          </a:p>
          <a:p>
            <a:pPr indent="-228600" lvl="0" marL="228600" rtl="0" algn="l">
              <a:lnSpc>
                <a:spcPct val="90000"/>
              </a:lnSpc>
              <a:spcBef>
                <a:spcPts val="1000"/>
              </a:spcBef>
              <a:spcAft>
                <a:spcPts val="0"/>
              </a:spcAft>
              <a:buClr>
                <a:srgbClr val="FF0000"/>
              </a:buClr>
              <a:buSzPts val="2800"/>
              <a:buFont typeface="Arial"/>
              <a:buChar char="•"/>
            </a:pPr>
            <a:r>
              <a:rPr b="0" i="0" lang="en-US" sz="2800" u="none">
                <a:solidFill>
                  <a:srgbClr val="FF0000"/>
                </a:solidFill>
                <a:latin typeface="Calibri"/>
                <a:ea typeface="Calibri"/>
                <a:cs typeface="Calibri"/>
                <a:sym typeface="Calibri"/>
              </a:rPr>
              <a:t>B.truelist</a:t>
            </a:r>
            <a:r>
              <a:rPr b="0" i="0" lang="en-US" sz="2800" u="none">
                <a:solidFill>
                  <a:schemeClr val="dk1"/>
                </a:solidFill>
                <a:latin typeface="Calibri"/>
                <a:ea typeface="Calibri"/>
                <a:cs typeface="Calibri"/>
                <a:sym typeface="Calibri"/>
              </a:rPr>
              <a:t> : Contains the </a:t>
            </a:r>
            <a:r>
              <a:rPr b="0" i="0" lang="en-US" sz="2800" u="none">
                <a:solidFill>
                  <a:srgbClr val="FF0000"/>
                </a:solidFill>
                <a:latin typeface="Calibri"/>
                <a:ea typeface="Calibri"/>
                <a:cs typeface="Calibri"/>
                <a:sym typeface="Calibri"/>
              </a:rPr>
              <a:t>list of </a:t>
            </a:r>
            <a:r>
              <a:rPr b="0" i="0" lang="en-US" sz="2800" u="none">
                <a:solidFill>
                  <a:schemeClr val="dk1"/>
                </a:solidFill>
                <a:latin typeface="Calibri"/>
                <a:ea typeface="Calibri"/>
                <a:cs typeface="Calibri"/>
                <a:sym typeface="Calibri"/>
              </a:rPr>
              <a:t>all the </a:t>
            </a:r>
            <a:r>
              <a:rPr b="0" i="0" lang="en-US" sz="2800" u="none">
                <a:solidFill>
                  <a:srgbClr val="FF0000"/>
                </a:solidFill>
                <a:latin typeface="Calibri"/>
                <a:ea typeface="Calibri"/>
                <a:cs typeface="Calibri"/>
                <a:sym typeface="Calibri"/>
              </a:rPr>
              <a:t>jump statements left incomplete </a:t>
            </a:r>
            <a:r>
              <a:rPr b="0" i="0" lang="en-US" sz="2800" u="none">
                <a:solidFill>
                  <a:schemeClr val="dk1"/>
                </a:solidFill>
                <a:latin typeface="Calibri"/>
                <a:ea typeface="Calibri"/>
                <a:cs typeface="Calibri"/>
                <a:sym typeface="Calibri"/>
              </a:rPr>
              <a:t>to be filled by the label for the start of the code for </a:t>
            </a:r>
            <a:r>
              <a:rPr b="0" i="0" lang="en-US" sz="2800" u="none">
                <a:solidFill>
                  <a:srgbClr val="FF0000"/>
                </a:solidFill>
                <a:latin typeface="Calibri"/>
                <a:ea typeface="Calibri"/>
                <a:cs typeface="Calibri"/>
                <a:sym typeface="Calibri"/>
              </a:rPr>
              <a:t>B=true</a:t>
            </a:r>
            <a:r>
              <a:rPr b="0" i="0" lang="en-US" sz="2800" u="none">
                <a:solidFill>
                  <a:schemeClr val="dk1"/>
                </a:solidFill>
                <a:latin typeface="Calibri"/>
                <a:ea typeface="Calibri"/>
                <a:cs typeface="Calibri"/>
                <a:sym typeface="Calibri"/>
              </a:rPr>
              <a:t>.</a:t>
            </a:r>
            <a:endParaRPr/>
          </a:p>
          <a:p>
            <a:pPr indent="-228600" lvl="0" marL="228600" rtl="0" algn="l">
              <a:lnSpc>
                <a:spcPct val="90000"/>
              </a:lnSpc>
              <a:spcBef>
                <a:spcPts val="1000"/>
              </a:spcBef>
              <a:spcAft>
                <a:spcPts val="0"/>
              </a:spcAft>
              <a:buClr>
                <a:srgbClr val="FF0000"/>
              </a:buClr>
              <a:buSzPts val="2800"/>
              <a:buFont typeface="Arial"/>
              <a:buChar char="•"/>
            </a:pPr>
            <a:r>
              <a:rPr b="0" i="0" lang="en-US" sz="2800" u="none">
                <a:solidFill>
                  <a:srgbClr val="FF0000"/>
                </a:solidFill>
                <a:latin typeface="Calibri"/>
                <a:ea typeface="Calibri"/>
                <a:cs typeface="Calibri"/>
                <a:sym typeface="Calibri"/>
              </a:rPr>
              <a:t>B.falselist</a:t>
            </a:r>
            <a:r>
              <a:rPr b="0" i="0" lang="en-US" sz="2800" u="none">
                <a:solidFill>
                  <a:schemeClr val="dk1"/>
                </a:solidFill>
                <a:latin typeface="Calibri"/>
                <a:ea typeface="Calibri"/>
                <a:cs typeface="Calibri"/>
                <a:sym typeface="Calibri"/>
              </a:rPr>
              <a:t> : Contains the </a:t>
            </a:r>
            <a:r>
              <a:rPr b="0" i="0" lang="en-US" sz="2800" u="none">
                <a:solidFill>
                  <a:srgbClr val="FF0000"/>
                </a:solidFill>
                <a:latin typeface="Calibri"/>
                <a:ea typeface="Calibri"/>
                <a:cs typeface="Calibri"/>
                <a:sym typeface="Calibri"/>
              </a:rPr>
              <a:t>list of </a:t>
            </a:r>
            <a:r>
              <a:rPr b="0" i="0" lang="en-US" sz="2800" u="none">
                <a:solidFill>
                  <a:schemeClr val="dk1"/>
                </a:solidFill>
                <a:latin typeface="Calibri"/>
                <a:ea typeface="Calibri"/>
                <a:cs typeface="Calibri"/>
                <a:sym typeface="Calibri"/>
              </a:rPr>
              <a:t>all the </a:t>
            </a:r>
            <a:r>
              <a:rPr b="0" i="0" lang="en-US" sz="2800" u="none">
                <a:solidFill>
                  <a:srgbClr val="FF0000"/>
                </a:solidFill>
                <a:latin typeface="Calibri"/>
                <a:ea typeface="Calibri"/>
                <a:cs typeface="Calibri"/>
                <a:sym typeface="Calibri"/>
              </a:rPr>
              <a:t>jump statements left incomplete </a:t>
            </a:r>
            <a:r>
              <a:rPr b="0" i="0" lang="en-US" sz="2800" u="none">
                <a:solidFill>
                  <a:schemeClr val="dk1"/>
                </a:solidFill>
                <a:latin typeface="Calibri"/>
                <a:ea typeface="Calibri"/>
                <a:cs typeface="Calibri"/>
                <a:sym typeface="Calibri"/>
              </a:rPr>
              <a:t>to be filled by the label for the start of the code for </a:t>
            </a:r>
            <a:r>
              <a:rPr b="0" i="0" lang="en-US" sz="2800" u="none">
                <a:solidFill>
                  <a:srgbClr val="FF0000"/>
                </a:solidFill>
                <a:latin typeface="Calibri"/>
                <a:ea typeface="Calibri"/>
                <a:cs typeface="Calibri"/>
                <a:sym typeface="Calibri"/>
              </a:rPr>
              <a:t>B=false</a:t>
            </a:r>
            <a:r>
              <a:rPr b="0" i="0" lang="en-US" sz="2800" u="none">
                <a:solidFill>
                  <a:schemeClr val="dk1"/>
                </a:solidFill>
                <a:latin typeface="Calibri"/>
                <a:ea typeface="Calibri"/>
                <a:cs typeface="Calibri"/>
                <a:sym typeface="Calibri"/>
              </a:rPr>
              <a:t>.</a:t>
            </a:r>
            <a:endParaRPr/>
          </a:p>
        </p:txBody>
      </p:sp>
      <p:sp>
        <p:nvSpPr>
          <p:cNvPr id="1290" name="Google Shape;1290;p12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2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variable </a:t>
            </a:r>
            <a:r>
              <a:rPr b="0" i="0" lang="en-US" sz="2800" u="none">
                <a:solidFill>
                  <a:srgbClr val="FF0000"/>
                </a:solidFill>
                <a:latin typeface="Calibri"/>
                <a:ea typeface="Calibri"/>
                <a:cs typeface="Calibri"/>
                <a:sym typeface="Calibri"/>
              </a:rPr>
              <a:t>nextinstr</a:t>
            </a:r>
            <a:r>
              <a:rPr b="0" i="0" lang="en-US" sz="2800" u="none">
                <a:solidFill>
                  <a:schemeClr val="dk1"/>
                </a:solidFill>
                <a:latin typeface="Calibri"/>
                <a:ea typeface="Calibri"/>
                <a:cs typeface="Calibri"/>
                <a:sym typeface="Calibri"/>
              </a:rPr>
              <a:t> holds the </a:t>
            </a:r>
            <a:r>
              <a:rPr b="0" i="0" lang="en-US" sz="2800" u="none">
                <a:solidFill>
                  <a:srgbClr val="FF0000"/>
                </a:solidFill>
                <a:latin typeface="Calibri"/>
                <a:ea typeface="Calibri"/>
                <a:cs typeface="Calibri"/>
                <a:sym typeface="Calibri"/>
              </a:rPr>
              <a:t>index of the next instruction </a:t>
            </a:r>
            <a:r>
              <a:rPr b="0" i="0" lang="en-US" sz="2800" u="none">
                <a:solidFill>
                  <a:schemeClr val="dk1"/>
                </a:solidFill>
                <a:latin typeface="Calibri"/>
                <a:ea typeface="Calibri"/>
                <a:cs typeface="Calibri"/>
                <a:sym typeface="Calibri"/>
              </a:rPr>
              <a:t>to follow. </a:t>
            </a:r>
            <a:endParaRPr/>
          </a:p>
          <a:p>
            <a:pPr indent="-228600" lvl="0" marL="22860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This value will be backpatched onto </a:t>
            </a:r>
            <a:r>
              <a:rPr b="0" i="0" lang="en-US" sz="2800" u="none">
                <a:solidFill>
                  <a:srgbClr val="FF0000"/>
                </a:solidFill>
                <a:latin typeface="Calibri"/>
                <a:ea typeface="Calibri"/>
                <a:cs typeface="Calibri"/>
                <a:sym typeface="Calibri"/>
              </a:rPr>
              <a:t>B</a:t>
            </a:r>
            <a:r>
              <a:rPr b="0" baseline="-25000" i="0" lang="en-US" sz="2800" u="none">
                <a:solidFill>
                  <a:srgbClr val="FF0000"/>
                </a:solidFill>
                <a:latin typeface="Calibri"/>
                <a:ea typeface="Calibri"/>
                <a:cs typeface="Calibri"/>
                <a:sym typeface="Calibri"/>
              </a:rPr>
              <a:t>1</a:t>
            </a:r>
            <a:r>
              <a:rPr b="0" i="0" lang="en-US" sz="2800" u="none">
                <a:solidFill>
                  <a:srgbClr val="FF0000"/>
                </a:solidFill>
                <a:latin typeface="Calibri"/>
                <a:ea typeface="Calibri"/>
                <a:cs typeface="Calibri"/>
                <a:sym typeface="Calibri"/>
              </a:rPr>
              <a:t>.truelist</a:t>
            </a:r>
            <a:r>
              <a:rPr b="0" i="0" lang="en-US" sz="2800" u="none">
                <a:solidFill>
                  <a:schemeClr val="dk1"/>
                </a:solidFill>
                <a:latin typeface="Calibri"/>
                <a:ea typeface="Calibri"/>
                <a:cs typeface="Calibri"/>
                <a:sym typeface="Calibri"/>
              </a:rPr>
              <a:t> in case of </a:t>
            </a:r>
            <a:r>
              <a:rPr b="0" i="0" lang="en-US" sz="2800" u="none">
                <a:solidFill>
                  <a:srgbClr val="FF0000"/>
                </a:solidFill>
                <a:latin typeface="Calibri"/>
                <a:ea typeface="Calibri"/>
                <a:cs typeface="Calibri"/>
                <a:sym typeface="Calibri"/>
              </a:rPr>
              <a:t>B → B</a:t>
            </a:r>
            <a:r>
              <a:rPr b="0" i="0" lang="en-US" sz="1600" u="none">
                <a:solidFill>
                  <a:srgbClr val="FF0000"/>
                </a:solidFill>
                <a:latin typeface="Calibri"/>
                <a:ea typeface="Calibri"/>
                <a:cs typeface="Calibri"/>
                <a:sym typeface="Calibri"/>
              </a:rPr>
              <a:t>1 </a:t>
            </a:r>
            <a:r>
              <a:rPr b="0" i="0" lang="en-US" sz="2800" u="none">
                <a:solidFill>
                  <a:srgbClr val="FF0000"/>
                </a:solidFill>
                <a:latin typeface="Calibri"/>
                <a:ea typeface="Calibri"/>
                <a:cs typeface="Calibri"/>
                <a:sym typeface="Calibri"/>
              </a:rPr>
              <a:t> and MB</a:t>
            </a:r>
            <a:r>
              <a:rPr b="0" i="0" lang="en-US" sz="1600" u="none">
                <a:solidFill>
                  <a:srgbClr val="FF0000"/>
                </a:solidFill>
                <a:latin typeface="Calibri"/>
                <a:ea typeface="Calibri"/>
                <a:cs typeface="Calibri"/>
                <a:sym typeface="Calibri"/>
              </a:rPr>
              <a:t>2  </a:t>
            </a:r>
            <a:r>
              <a:rPr b="0" i="0" lang="en-US" sz="2800" u="none">
                <a:solidFill>
                  <a:schemeClr val="dk1"/>
                </a:solidFill>
                <a:latin typeface="Calibri"/>
                <a:ea typeface="Calibri"/>
                <a:cs typeface="Calibri"/>
                <a:sym typeface="Calibri"/>
              </a:rPr>
              <a:t>where it contains the address of the first statement of </a:t>
            </a:r>
            <a:r>
              <a:rPr b="0" i="0" lang="en-US" sz="2800" u="none">
                <a:solidFill>
                  <a:srgbClr val="FF0000"/>
                </a:solidFill>
                <a:latin typeface="Calibri"/>
                <a:ea typeface="Calibri"/>
                <a:cs typeface="Calibri"/>
                <a:sym typeface="Calibri"/>
              </a:rPr>
              <a:t>B</a:t>
            </a:r>
            <a:r>
              <a:rPr b="0" baseline="-25000" i="0" lang="en-US" sz="2800" u="none">
                <a:solidFill>
                  <a:srgbClr val="FF0000"/>
                </a:solidFill>
                <a:latin typeface="Calibri"/>
                <a:ea typeface="Calibri"/>
                <a:cs typeface="Calibri"/>
                <a:sym typeface="Calibri"/>
              </a:rPr>
              <a:t>2</a:t>
            </a:r>
            <a:r>
              <a:rPr b="0" i="0" lang="en-US" sz="2800" u="none">
                <a:solidFill>
                  <a:srgbClr val="FF0000"/>
                </a:solidFill>
                <a:latin typeface="Calibri"/>
                <a:ea typeface="Calibri"/>
                <a:cs typeface="Calibri"/>
                <a:sym typeface="Calibri"/>
              </a:rPr>
              <a:t>.code</a:t>
            </a:r>
            <a:r>
              <a:rPr b="0" i="0" lang="en-US" sz="2800" u="none">
                <a:solidFill>
                  <a:schemeClr val="dk1"/>
                </a:solidFill>
                <a:latin typeface="Calibri"/>
                <a:ea typeface="Calibri"/>
                <a:cs typeface="Calibri"/>
                <a:sym typeface="Calibri"/>
              </a:rPr>
              <a:t>.</a:t>
            </a:r>
            <a:endParaRPr/>
          </a:p>
          <a:p>
            <a:pPr indent="-228600" lvl="0" marL="22860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This value will be backpatched onto </a:t>
            </a:r>
            <a:r>
              <a:rPr b="0" i="0" lang="en-US" sz="2800" u="none">
                <a:solidFill>
                  <a:srgbClr val="FF0000"/>
                </a:solidFill>
                <a:latin typeface="Calibri"/>
                <a:ea typeface="Calibri"/>
                <a:cs typeface="Calibri"/>
                <a:sym typeface="Calibri"/>
              </a:rPr>
              <a:t>B</a:t>
            </a:r>
            <a:r>
              <a:rPr b="0" baseline="-25000" i="0" lang="en-US" sz="2800" u="none">
                <a:solidFill>
                  <a:srgbClr val="FF0000"/>
                </a:solidFill>
                <a:latin typeface="Calibri"/>
                <a:ea typeface="Calibri"/>
                <a:cs typeface="Calibri"/>
                <a:sym typeface="Calibri"/>
              </a:rPr>
              <a:t>1</a:t>
            </a:r>
            <a:r>
              <a:rPr b="0" i="0" lang="en-US" sz="2800" u="none">
                <a:solidFill>
                  <a:srgbClr val="FF0000"/>
                </a:solidFill>
                <a:latin typeface="Calibri"/>
                <a:ea typeface="Calibri"/>
                <a:cs typeface="Calibri"/>
                <a:sym typeface="Calibri"/>
              </a:rPr>
              <a:t>.falselist</a:t>
            </a:r>
            <a:r>
              <a:rPr b="0" i="0" lang="en-US" sz="2800" u="none">
                <a:solidFill>
                  <a:schemeClr val="dk1"/>
                </a:solidFill>
                <a:latin typeface="Calibri"/>
                <a:ea typeface="Calibri"/>
                <a:cs typeface="Calibri"/>
                <a:sym typeface="Calibri"/>
              </a:rPr>
              <a:t> in case of </a:t>
            </a:r>
            <a:r>
              <a:rPr b="0" i="0" lang="en-US" sz="2800" u="none">
                <a:solidFill>
                  <a:srgbClr val="FF0000"/>
                </a:solidFill>
                <a:latin typeface="Calibri"/>
                <a:ea typeface="Calibri"/>
                <a:cs typeface="Calibri"/>
                <a:sym typeface="Calibri"/>
              </a:rPr>
              <a:t>B → B</a:t>
            </a:r>
            <a:r>
              <a:rPr b="0" i="0" lang="en-US" sz="1600" u="none">
                <a:solidFill>
                  <a:srgbClr val="FF0000"/>
                </a:solidFill>
                <a:latin typeface="Calibri"/>
                <a:ea typeface="Calibri"/>
                <a:cs typeface="Calibri"/>
                <a:sym typeface="Calibri"/>
              </a:rPr>
              <a:t>1 </a:t>
            </a:r>
            <a:r>
              <a:rPr b="0" i="0" lang="en-US" sz="2800" u="none">
                <a:solidFill>
                  <a:srgbClr val="FF0000"/>
                </a:solidFill>
                <a:latin typeface="Calibri"/>
                <a:ea typeface="Calibri"/>
                <a:cs typeface="Calibri"/>
                <a:sym typeface="Calibri"/>
              </a:rPr>
              <a:t> or MB</a:t>
            </a:r>
            <a:r>
              <a:rPr b="0" i="0" lang="en-US" sz="1600" u="none">
                <a:solidFill>
                  <a:srgbClr val="FF0000"/>
                </a:solidFill>
                <a:latin typeface="Calibri"/>
                <a:ea typeface="Calibri"/>
                <a:cs typeface="Calibri"/>
                <a:sym typeface="Calibri"/>
              </a:rPr>
              <a:t>2  </a:t>
            </a:r>
            <a:r>
              <a:rPr b="0" i="0" lang="en-US" sz="2800" u="none">
                <a:solidFill>
                  <a:schemeClr val="dk1"/>
                </a:solidFill>
                <a:latin typeface="Calibri"/>
                <a:ea typeface="Calibri"/>
                <a:cs typeface="Calibri"/>
                <a:sym typeface="Calibri"/>
              </a:rPr>
              <a:t>where it contains the address of the first statement of </a:t>
            </a:r>
            <a:r>
              <a:rPr b="0" i="0" lang="en-US" sz="2800" u="none">
                <a:solidFill>
                  <a:srgbClr val="FF0000"/>
                </a:solidFill>
                <a:latin typeface="Calibri"/>
                <a:ea typeface="Calibri"/>
                <a:cs typeface="Calibri"/>
                <a:sym typeface="Calibri"/>
              </a:rPr>
              <a:t>B</a:t>
            </a:r>
            <a:r>
              <a:rPr b="0" baseline="-25000" i="0" lang="en-US" sz="2800" u="none">
                <a:solidFill>
                  <a:srgbClr val="FF0000"/>
                </a:solidFill>
                <a:latin typeface="Calibri"/>
                <a:ea typeface="Calibri"/>
                <a:cs typeface="Calibri"/>
                <a:sym typeface="Calibri"/>
              </a:rPr>
              <a:t>2</a:t>
            </a:r>
            <a:r>
              <a:rPr b="0" i="0" lang="en-US" sz="2800" u="none">
                <a:solidFill>
                  <a:srgbClr val="FF0000"/>
                </a:solidFill>
                <a:latin typeface="Calibri"/>
                <a:ea typeface="Calibri"/>
                <a:cs typeface="Calibri"/>
                <a:sym typeface="Calibri"/>
              </a:rPr>
              <a:t>.code.</a:t>
            </a:r>
            <a:endParaRPr/>
          </a:p>
          <a:p>
            <a:pPr indent="-50800" lvl="0" marL="228600" rtl="0" algn="l">
              <a:lnSpc>
                <a:spcPct val="90000"/>
              </a:lnSpc>
              <a:spcBef>
                <a:spcPts val="1000"/>
              </a:spcBef>
              <a:spcAft>
                <a:spcPts val="0"/>
              </a:spcAft>
              <a:buClr>
                <a:schemeClr val="dk1"/>
              </a:buClr>
              <a:buSzPts val="2800"/>
              <a:buNone/>
            </a:pPr>
            <a:r>
              <a:t/>
            </a:r>
            <a:endParaRPr b="0" i="0" sz="2800" u="none">
              <a:solidFill>
                <a:srgbClr val="FF0000"/>
              </a:solidFill>
              <a:latin typeface="Calibri"/>
              <a:ea typeface="Calibri"/>
              <a:cs typeface="Calibri"/>
              <a:sym typeface="Calibri"/>
            </a:endParaRPr>
          </a:p>
        </p:txBody>
      </p:sp>
      <p:sp>
        <p:nvSpPr>
          <p:cNvPr id="1296" name="Google Shape;1296;p12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4"/>
          <p:cNvSpPr txBox="1"/>
          <p:nvPr>
            <p:ph idx="1" type="body"/>
          </p:nvPr>
        </p:nvSpPr>
        <p:spPr>
          <a:xfrm>
            <a:off x="592137" y="1274762"/>
            <a:ext cx="11295062" cy="52419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We use the following semantic actions for the above grammar :</a:t>
            </a:r>
            <a:endParaRPr/>
          </a:p>
          <a:p>
            <a:pPr indent="-228600" lvl="0" marL="22860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1) B → B</a:t>
            </a:r>
            <a:r>
              <a:rPr b="0" baseline="-25000" i="0" lang="en-US" sz="28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 or M B</a:t>
            </a:r>
            <a:r>
              <a:rPr b="0" baseline="-25000" i="0" lang="en-US" sz="2800" u="none">
                <a:solidFill>
                  <a:schemeClr val="dk1"/>
                </a:solidFill>
                <a:latin typeface="Calibri"/>
                <a:ea typeface="Calibri"/>
                <a:cs typeface="Calibri"/>
                <a:sym typeface="Calibri"/>
              </a:rPr>
              <a:t>2</a:t>
            </a:r>
            <a:endParaRPr/>
          </a:p>
          <a:p>
            <a:pPr indent="-228600" lvl="0" marL="228600" rtl="0" algn="l">
              <a:lnSpc>
                <a:spcPct val="9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backpatch(B</a:t>
            </a:r>
            <a:r>
              <a:rPr b="0" baseline="-25000" i="0" lang="en-US" sz="28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.falselist, M.instr)</a:t>
            </a:r>
            <a:endParaRPr/>
          </a:p>
          <a:p>
            <a:pPr indent="-228600" lvl="0" marL="228600" rtl="0" algn="l">
              <a:lnSpc>
                <a:spcPct val="9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B.truelist = merge(B</a:t>
            </a:r>
            <a:r>
              <a:rPr b="0" baseline="-25000" i="0" lang="en-US" sz="28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.truelist, B</a:t>
            </a:r>
            <a:r>
              <a:rPr b="0" baseline="-25000" i="0" lang="en-US" sz="2800" u="none">
                <a:solidFill>
                  <a:schemeClr val="dk1"/>
                </a:solidFill>
                <a:latin typeface="Calibri"/>
                <a:ea typeface="Calibri"/>
                <a:cs typeface="Calibri"/>
                <a:sym typeface="Calibri"/>
              </a:rPr>
              <a:t>2</a:t>
            </a:r>
            <a:r>
              <a:rPr b="0" i="0" lang="en-US" sz="2800" u="none">
                <a:solidFill>
                  <a:schemeClr val="dk1"/>
                </a:solidFill>
                <a:latin typeface="Calibri"/>
                <a:ea typeface="Calibri"/>
                <a:cs typeface="Calibri"/>
                <a:sym typeface="Calibri"/>
              </a:rPr>
              <a:t>.truelist)</a:t>
            </a:r>
            <a:endParaRPr/>
          </a:p>
          <a:p>
            <a:pPr indent="-228600" lvl="0" marL="228600" rtl="0" algn="l">
              <a:lnSpc>
                <a:spcPct val="9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B.falselist = B</a:t>
            </a:r>
            <a:r>
              <a:rPr b="0" baseline="-25000" i="0" lang="en-US" sz="2800" u="none">
                <a:solidFill>
                  <a:schemeClr val="dk1"/>
                </a:solidFill>
                <a:latin typeface="Calibri"/>
                <a:ea typeface="Calibri"/>
                <a:cs typeface="Calibri"/>
                <a:sym typeface="Calibri"/>
              </a:rPr>
              <a:t>2</a:t>
            </a:r>
            <a:r>
              <a:rPr b="0" i="0" lang="en-US" sz="2800" u="none">
                <a:solidFill>
                  <a:schemeClr val="dk1"/>
                </a:solidFill>
                <a:latin typeface="Calibri"/>
                <a:ea typeface="Calibri"/>
                <a:cs typeface="Calibri"/>
                <a:sym typeface="Calibri"/>
              </a:rPr>
              <a:t>.falselist</a:t>
            </a:r>
            <a:endParaRPr/>
          </a:p>
          <a:p>
            <a:pPr indent="-50800" lvl="0" marL="228600" rtl="0" algn="l">
              <a:lnSpc>
                <a:spcPct val="9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p:txBody>
      </p:sp>
      <p:sp>
        <p:nvSpPr>
          <p:cNvPr id="1302" name="Google Shape;1302;p12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Backpatching-Boolean expressions</a:t>
            </a:r>
            <a:br>
              <a:rPr b="0" i="0" lang="en-US" sz="4400" u="none">
                <a:solidFill>
                  <a:schemeClr val="dk1"/>
                </a:solidFill>
                <a:latin typeface="Calibri"/>
                <a:ea typeface="Calibri"/>
                <a:cs typeface="Calibri"/>
                <a:sym typeface="Calibri"/>
              </a:rPr>
            </a:br>
            <a:endParaRPr/>
          </a:p>
        </p:txBody>
      </p:sp>
      <p:sp>
        <p:nvSpPr>
          <p:cNvPr id="1303" name="Google Shape;1303;p124"/>
          <p:cNvSpPr txBox="1"/>
          <p:nvPr/>
        </p:nvSpPr>
        <p:spPr>
          <a:xfrm>
            <a:off x="682625" y="4187825"/>
            <a:ext cx="10671175" cy="230822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1" i="1" lang="en-US" sz="1800" u="none" cap="none" strike="noStrike">
                <a:solidFill>
                  <a:schemeClr val="dk1"/>
                </a:solidFill>
                <a:latin typeface="Calibri"/>
                <a:ea typeface="Calibri"/>
                <a:cs typeface="Calibri"/>
                <a:sym typeface="Calibri"/>
              </a:rPr>
              <a:t>B1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is </a:t>
            </a:r>
            <a:r>
              <a:rPr b="1" i="0" lang="en-US" sz="1800" u="none" cap="none" strike="noStrike">
                <a:solidFill>
                  <a:schemeClr val="dk1"/>
                </a:solidFill>
                <a:latin typeface="Calibri"/>
                <a:ea typeface="Calibri"/>
                <a:cs typeface="Calibri"/>
                <a:sym typeface="Calibri"/>
              </a:rPr>
              <a:t>true</a:t>
            </a:r>
            <a:r>
              <a:rPr b="0" i="0" lang="en-US" sz="1800" u="none" cap="none" strike="noStrike">
                <a:solidFill>
                  <a:schemeClr val="dk1"/>
                </a:solidFill>
                <a:latin typeface="Calibri"/>
                <a:ea typeface="Calibri"/>
                <a:cs typeface="Calibri"/>
                <a:sym typeface="Calibri"/>
              </a:rPr>
              <a:t>, then </a:t>
            </a:r>
            <a:r>
              <a:rPr b="1" i="0" lang="en-US" sz="1800" u="none" cap="none" strike="noStrike">
                <a:solidFill>
                  <a:schemeClr val="dk1"/>
                </a:solidFill>
                <a:latin typeface="Calibri"/>
                <a:ea typeface="Calibri"/>
                <a:cs typeface="Calibri"/>
                <a:sym typeface="Calibri"/>
              </a:rPr>
              <a:t>B </a:t>
            </a:r>
            <a:r>
              <a:rPr b="0" i="0" lang="en-US" sz="1800" u="none" cap="none" strike="noStrike">
                <a:solidFill>
                  <a:schemeClr val="dk1"/>
                </a:solidFill>
                <a:latin typeface="Calibri"/>
                <a:ea typeface="Calibri"/>
                <a:cs typeface="Calibri"/>
                <a:sym typeface="Calibri"/>
              </a:rPr>
              <a:t>is also true, so the jumps on </a:t>
            </a:r>
            <a:r>
              <a:rPr b="1" i="1" lang="en-US" sz="1800" u="none" cap="none" strike="noStrike">
                <a:solidFill>
                  <a:schemeClr val="dk1"/>
                </a:solidFill>
                <a:latin typeface="Calibri"/>
                <a:ea typeface="Calibri"/>
                <a:cs typeface="Calibri"/>
                <a:sym typeface="Calibri"/>
              </a:rPr>
              <a:t>B1. truelist </a:t>
            </a:r>
            <a:r>
              <a:rPr b="0" i="0" lang="en-US" sz="1800" u="none" cap="none" strike="noStrike">
                <a:solidFill>
                  <a:schemeClr val="dk1"/>
                </a:solidFill>
                <a:latin typeface="Calibri"/>
                <a:ea typeface="Calibri"/>
                <a:cs typeface="Calibri"/>
                <a:sym typeface="Calibri"/>
              </a:rPr>
              <a:t>become part of </a:t>
            </a:r>
            <a:r>
              <a:rPr b="1" i="1" lang="en-US" sz="1800" u="none" cap="none" strike="noStrike">
                <a:solidFill>
                  <a:schemeClr val="dk1"/>
                </a:solidFill>
                <a:latin typeface="Calibri"/>
                <a:ea typeface="Calibri"/>
                <a:cs typeface="Calibri"/>
                <a:sym typeface="Calibri"/>
              </a:rPr>
              <a:t>B.truelist</a:t>
            </a:r>
            <a:r>
              <a:rPr b="0" i="1"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1" i="1" lang="en-US" sz="1800" u="none" cap="none" strike="noStrike">
                <a:solidFill>
                  <a:schemeClr val="dk1"/>
                </a:solidFill>
                <a:latin typeface="Calibri"/>
                <a:ea typeface="Calibri"/>
                <a:cs typeface="Calibri"/>
                <a:sym typeface="Calibri"/>
              </a:rPr>
              <a:t>B1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is </a:t>
            </a:r>
            <a:r>
              <a:rPr b="1" i="0" lang="en-US" sz="1800" u="none" cap="none" strike="noStrike">
                <a:solidFill>
                  <a:schemeClr val="dk1"/>
                </a:solidFill>
                <a:latin typeface="Calibri"/>
                <a:ea typeface="Calibri"/>
                <a:cs typeface="Calibri"/>
                <a:sym typeface="Calibri"/>
              </a:rPr>
              <a:t>false</a:t>
            </a:r>
            <a:r>
              <a:rPr b="0" i="0" lang="en-US" sz="1800" u="none" cap="none" strike="noStrike">
                <a:solidFill>
                  <a:schemeClr val="dk1"/>
                </a:solidFill>
                <a:latin typeface="Calibri"/>
                <a:ea typeface="Calibri"/>
                <a:cs typeface="Calibri"/>
                <a:sym typeface="Calibri"/>
              </a:rPr>
              <a:t>, we must next test </a:t>
            </a:r>
            <a:r>
              <a:rPr b="1" i="1" lang="en-US" sz="1800" u="none" cap="none" strike="noStrike">
                <a:solidFill>
                  <a:schemeClr val="dk1"/>
                </a:solidFill>
                <a:latin typeface="Calibri"/>
                <a:ea typeface="Calibri"/>
                <a:cs typeface="Calibri"/>
                <a:sym typeface="Calibri"/>
              </a:rPr>
              <a:t>B2</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so the target for the jumps </a:t>
            </a:r>
            <a:r>
              <a:rPr b="1" i="0" lang="en-US" sz="1800" u="none" cap="none" strike="noStrike">
                <a:solidFill>
                  <a:schemeClr val="dk1"/>
                </a:solidFill>
                <a:latin typeface="Calibri"/>
                <a:ea typeface="Calibri"/>
                <a:cs typeface="Calibri"/>
                <a:sym typeface="Calibri"/>
              </a:rPr>
              <a:t>B1.falselist</a:t>
            </a:r>
            <a:r>
              <a:rPr b="0" i="0" lang="en-US" sz="1800" u="none" cap="none" strike="noStrike">
                <a:solidFill>
                  <a:schemeClr val="dk1"/>
                </a:solidFill>
                <a:latin typeface="Calibri"/>
                <a:ea typeface="Calibri"/>
                <a:cs typeface="Calibri"/>
                <a:sym typeface="Calibri"/>
              </a:rPr>
              <a:t> must be the beginning of the code generated for </a:t>
            </a:r>
            <a:r>
              <a:rPr b="1" i="0" lang="en-US" sz="1800" u="none" cap="none" strike="noStrike">
                <a:solidFill>
                  <a:schemeClr val="dk1"/>
                </a:solidFill>
                <a:latin typeface="Calibri"/>
                <a:ea typeface="Calibri"/>
                <a:cs typeface="Calibri"/>
                <a:sym typeface="Calibri"/>
              </a:rPr>
              <a:t>B2</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This target is obtained using the marker nonterminal </a:t>
            </a:r>
            <a:r>
              <a:rPr b="1" i="1" lang="en-US" sz="1800" u="none" cap="none" strike="noStrike">
                <a:solidFill>
                  <a:schemeClr val="dk1"/>
                </a:solidFill>
                <a:latin typeface="Calibri"/>
                <a:ea typeface="Calibri"/>
                <a:cs typeface="Calibri"/>
                <a:sym typeface="Calibri"/>
              </a:rPr>
              <a:t>M</a:t>
            </a:r>
            <a:r>
              <a:rPr b="0" i="1"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1" lang="en-US" sz="1800" u="none" cap="none" strike="noStrike">
                <a:solidFill>
                  <a:schemeClr val="dk1"/>
                </a:solidFill>
                <a:latin typeface="Calibri"/>
                <a:ea typeface="Calibri"/>
                <a:cs typeface="Calibri"/>
                <a:sym typeface="Calibri"/>
              </a:rPr>
              <a:t>M </a:t>
            </a:r>
            <a:r>
              <a:rPr b="0" i="0" lang="en-US" sz="1800" u="none" cap="none" strike="noStrike">
                <a:solidFill>
                  <a:schemeClr val="dk1"/>
                </a:solidFill>
                <a:latin typeface="Calibri"/>
                <a:ea typeface="Calibri"/>
                <a:cs typeface="Calibri"/>
                <a:sym typeface="Calibri"/>
              </a:rPr>
              <a:t> produces, as a synthesized attribute </a:t>
            </a:r>
            <a:r>
              <a:rPr b="1" i="0" lang="en-US" sz="1800" u="none" cap="none" strike="noStrike">
                <a:solidFill>
                  <a:schemeClr val="dk1"/>
                </a:solidFill>
                <a:latin typeface="Calibri"/>
                <a:ea typeface="Calibri"/>
                <a:cs typeface="Calibri"/>
                <a:sym typeface="Calibri"/>
              </a:rPr>
              <a:t>M.instr</a:t>
            </a:r>
            <a:r>
              <a:rPr b="0" i="0" lang="en-US" sz="1800" u="none" cap="none" strike="noStrike">
                <a:solidFill>
                  <a:schemeClr val="dk1"/>
                </a:solidFill>
                <a:latin typeface="Calibri"/>
                <a:ea typeface="Calibri"/>
                <a:cs typeface="Calibri"/>
                <a:sym typeface="Calibri"/>
              </a:rPr>
              <a:t>, the index of the next instruction, just before </a:t>
            </a:r>
            <a:r>
              <a:rPr b="1" i="0" lang="en-US" sz="1800" u="none" cap="none" strike="noStrike">
                <a:solidFill>
                  <a:schemeClr val="dk1"/>
                </a:solidFill>
                <a:latin typeface="Calibri"/>
                <a:ea typeface="Calibri"/>
                <a:cs typeface="Calibri"/>
                <a:sym typeface="Calibri"/>
              </a:rPr>
              <a:t>B2</a:t>
            </a:r>
            <a:r>
              <a:rPr b="0" i="0" lang="en-US" sz="1800" u="none" cap="none" strike="noStrike">
                <a:solidFill>
                  <a:schemeClr val="dk1"/>
                </a:solidFill>
                <a:latin typeface="Calibri"/>
                <a:ea typeface="Calibri"/>
                <a:cs typeface="Calibri"/>
                <a:sym typeface="Calibri"/>
              </a:rPr>
              <a:t> code starts being generated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value </a:t>
            </a:r>
            <a:r>
              <a:rPr b="1" i="0" lang="en-US" sz="1800" u="none" cap="none" strike="noStrike">
                <a:solidFill>
                  <a:schemeClr val="dk1"/>
                </a:solidFill>
                <a:latin typeface="Calibri"/>
                <a:ea typeface="Calibri"/>
                <a:cs typeface="Calibri"/>
                <a:sym typeface="Calibri"/>
              </a:rPr>
              <a:t>M.instr</a:t>
            </a:r>
            <a:r>
              <a:rPr b="0" i="0" lang="en-US" sz="1800" u="none" cap="none" strike="noStrike">
                <a:solidFill>
                  <a:schemeClr val="dk1"/>
                </a:solidFill>
                <a:latin typeface="Calibri"/>
                <a:ea typeface="Calibri"/>
                <a:cs typeface="Calibri"/>
                <a:sym typeface="Calibri"/>
              </a:rPr>
              <a:t> will be backpatched onto the </a:t>
            </a:r>
            <a:r>
              <a:rPr b="1" i="0" lang="en-US" sz="1800" u="none" cap="none" strike="noStrike">
                <a:solidFill>
                  <a:schemeClr val="dk1"/>
                </a:solidFill>
                <a:latin typeface="Calibri"/>
                <a:ea typeface="Calibri"/>
                <a:cs typeface="Calibri"/>
                <a:sym typeface="Calibri"/>
              </a:rPr>
              <a:t>B1 .falselist </a:t>
            </a:r>
            <a:r>
              <a:rPr b="0" i="0" lang="en-US" sz="1800" u="none" cap="none" strike="noStrike">
                <a:solidFill>
                  <a:schemeClr val="dk1"/>
                </a:solidFill>
                <a:latin typeface="Calibri"/>
                <a:ea typeface="Calibri"/>
                <a:cs typeface="Calibri"/>
                <a:sym typeface="Calibri"/>
              </a:rPr>
              <a:t>(i.e., each instruction on the list </a:t>
            </a:r>
            <a:r>
              <a:rPr b="1" i="1" lang="en-US" sz="1800" u="none" cap="none" strike="noStrike">
                <a:solidFill>
                  <a:schemeClr val="dk1"/>
                </a:solidFill>
                <a:latin typeface="Calibri"/>
                <a:ea typeface="Calibri"/>
                <a:cs typeface="Calibri"/>
                <a:sym typeface="Calibri"/>
              </a:rPr>
              <a:t>B1. </a:t>
            </a:r>
            <a:r>
              <a:rPr b="1" i="0" lang="en-US" sz="1800" u="none" cap="none" strike="noStrike">
                <a:solidFill>
                  <a:schemeClr val="dk1"/>
                </a:solidFill>
                <a:latin typeface="Calibri"/>
                <a:ea typeface="Calibri"/>
                <a:cs typeface="Calibri"/>
                <a:sym typeface="Calibri"/>
              </a:rPr>
              <a:t>falselist </a:t>
            </a:r>
            <a:r>
              <a:rPr b="0" i="0" lang="en-US" sz="1800" u="none" cap="none" strike="noStrike">
                <a:solidFill>
                  <a:schemeClr val="dk1"/>
                </a:solidFill>
                <a:latin typeface="Calibri"/>
                <a:ea typeface="Calibri"/>
                <a:cs typeface="Calibri"/>
                <a:sym typeface="Calibri"/>
              </a:rPr>
              <a:t>will receive </a:t>
            </a:r>
            <a:r>
              <a:rPr b="1" i="0" lang="en-US" sz="1800" u="none" cap="none" strike="noStrike">
                <a:solidFill>
                  <a:schemeClr val="dk1"/>
                </a:solidFill>
                <a:latin typeface="Calibri"/>
                <a:ea typeface="Calibri"/>
                <a:cs typeface="Calibri"/>
                <a:sym typeface="Calibri"/>
              </a:rPr>
              <a:t>M.instr</a:t>
            </a:r>
            <a:r>
              <a:rPr b="0" i="0" lang="en-US" sz="1800" u="none" cap="none" strike="noStrike">
                <a:solidFill>
                  <a:schemeClr val="dk1"/>
                </a:solidFill>
                <a:latin typeface="Calibri"/>
                <a:ea typeface="Calibri"/>
                <a:cs typeface="Calibri"/>
                <a:sym typeface="Calibri"/>
              </a:rPr>
              <a:t> as its target label) when we have seen the remainder of the production </a:t>
            </a:r>
            <a:r>
              <a:rPr b="1" i="0" lang="en-US" sz="1800" u="none" cap="none" strike="noStrike">
                <a:solidFill>
                  <a:schemeClr val="dk1"/>
                </a:solidFill>
                <a:latin typeface="Calibri"/>
                <a:ea typeface="Calibri"/>
                <a:cs typeface="Calibri"/>
                <a:sym typeface="Calibri"/>
              </a:rPr>
              <a:t>B -&gt; B1 or M B2.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25"/>
          <p:cNvSpPr txBox="1"/>
          <p:nvPr>
            <p:ph type="title"/>
          </p:nvPr>
        </p:nvSpPr>
        <p:spPr>
          <a:xfrm>
            <a:off x="838200" y="365125"/>
            <a:ext cx="10515600" cy="11033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Backpatching -Boolean expressions</a:t>
            </a:r>
            <a:br>
              <a:rPr b="0" i="0" lang="en-US" sz="4000" u="none">
                <a:solidFill>
                  <a:schemeClr val="dk1"/>
                </a:solidFill>
                <a:latin typeface="Calibri"/>
                <a:ea typeface="Calibri"/>
                <a:cs typeface="Calibri"/>
                <a:sym typeface="Calibri"/>
              </a:rPr>
            </a:br>
            <a:endParaRPr/>
          </a:p>
        </p:txBody>
      </p:sp>
      <p:sp>
        <p:nvSpPr>
          <p:cNvPr id="1309" name="Google Shape;1309;p125"/>
          <p:cNvSpPr txBox="1"/>
          <p:nvPr>
            <p:ph idx="1" type="body"/>
          </p:nvPr>
        </p:nvSpPr>
        <p:spPr>
          <a:xfrm>
            <a:off x="838200" y="1468437"/>
            <a:ext cx="10515600" cy="47085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2)B → B</a:t>
            </a:r>
            <a:r>
              <a:rPr b="0" baseline="-25000" i="0" lang="en-US" sz="28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 and M B</a:t>
            </a:r>
            <a:r>
              <a:rPr b="0" baseline="-25000" i="0" lang="en-US" sz="2800" u="none">
                <a:solidFill>
                  <a:schemeClr val="dk1"/>
                </a:solidFill>
                <a:latin typeface="Calibri"/>
                <a:ea typeface="Calibri"/>
                <a:cs typeface="Calibri"/>
                <a:sym typeface="Calibri"/>
              </a:rPr>
              <a:t>2</a:t>
            </a:r>
            <a:endParaRPr/>
          </a:p>
          <a:p>
            <a:pPr indent="-228600" lvl="0" marL="228600" marR="0" rtl="0" algn="l">
              <a:lnSpc>
                <a:spcPct val="9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backpatch(B</a:t>
            </a:r>
            <a:r>
              <a:rPr b="0" baseline="-25000" i="0" lang="en-US" sz="28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.truelist, M.instr) </a:t>
            </a:r>
            <a:endParaRPr/>
          </a:p>
          <a:p>
            <a:pPr indent="-228600" lvl="0" marL="228600" marR="0" rtl="0" algn="l">
              <a:lnSpc>
                <a:spcPct val="9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B.truelist = B</a:t>
            </a:r>
            <a:r>
              <a:rPr b="0" baseline="-25000" i="0" lang="en-US" sz="2800" u="none">
                <a:solidFill>
                  <a:schemeClr val="dk1"/>
                </a:solidFill>
                <a:latin typeface="Calibri"/>
                <a:ea typeface="Calibri"/>
                <a:cs typeface="Calibri"/>
                <a:sym typeface="Calibri"/>
              </a:rPr>
              <a:t>2</a:t>
            </a:r>
            <a:r>
              <a:rPr b="0" i="0" lang="en-US" sz="2800" u="none">
                <a:solidFill>
                  <a:schemeClr val="dk1"/>
                </a:solidFill>
                <a:latin typeface="Calibri"/>
                <a:ea typeface="Calibri"/>
                <a:cs typeface="Calibri"/>
                <a:sym typeface="Calibri"/>
              </a:rPr>
              <a:t>.truelist </a:t>
            </a:r>
            <a:endParaRPr/>
          </a:p>
          <a:p>
            <a:pPr indent="-228600" lvl="0" marL="228600" marR="0" rtl="0" algn="l">
              <a:lnSpc>
                <a:spcPct val="9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B.falselist = merge(B</a:t>
            </a:r>
            <a:r>
              <a:rPr b="0" baseline="-25000" i="0" lang="en-US" sz="28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.falselist, B</a:t>
            </a:r>
            <a:r>
              <a:rPr b="0" baseline="-25000" i="0" lang="en-US" sz="2800" u="none">
                <a:solidFill>
                  <a:schemeClr val="dk1"/>
                </a:solidFill>
                <a:latin typeface="Calibri"/>
                <a:ea typeface="Calibri"/>
                <a:cs typeface="Calibri"/>
                <a:sym typeface="Calibri"/>
              </a:rPr>
              <a:t>2</a:t>
            </a:r>
            <a:r>
              <a:rPr b="0" i="0" lang="en-US" sz="2800" u="none">
                <a:solidFill>
                  <a:schemeClr val="dk1"/>
                </a:solidFill>
                <a:latin typeface="Calibri"/>
                <a:ea typeface="Calibri"/>
                <a:cs typeface="Calibri"/>
                <a:sym typeface="Calibri"/>
              </a:rPr>
              <a:t>.falselist)</a:t>
            </a:r>
            <a:endParaRPr/>
          </a:p>
        </p:txBody>
      </p:sp>
      <p:sp>
        <p:nvSpPr>
          <p:cNvPr id="1310" name="Google Shape;1310;p125"/>
          <p:cNvSpPr txBox="1"/>
          <p:nvPr/>
        </p:nvSpPr>
        <p:spPr>
          <a:xfrm>
            <a:off x="838200" y="3822700"/>
            <a:ext cx="10650537" cy="203041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1" i="1" lang="en-US" sz="1800" u="none" cap="none" strike="noStrike">
                <a:solidFill>
                  <a:schemeClr val="dk1"/>
                </a:solidFill>
                <a:latin typeface="Calibri"/>
                <a:ea typeface="Calibri"/>
                <a:cs typeface="Calibri"/>
                <a:sym typeface="Calibri"/>
              </a:rPr>
              <a:t>B1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is </a:t>
            </a:r>
            <a:r>
              <a:rPr b="1" i="0" lang="en-US" sz="1800" u="none" cap="none" strike="noStrike">
                <a:solidFill>
                  <a:schemeClr val="dk1"/>
                </a:solidFill>
                <a:latin typeface="Calibri"/>
                <a:ea typeface="Calibri"/>
                <a:cs typeface="Calibri"/>
                <a:sym typeface="Calibri"/>
              </a:rPr>
              <a:t>true</a:t>
            </a:r>
            <a:r>
              <a:rPr b="0" i="0" lang="en-US" sz="1800" u="none" cap="none" strike="noStrike">
                <a:solidFill>
                  <a:schemeClr val="dk1"/>
                </a:solidFill>
                <a:latin typeface="Calibri"/>
                <a:ea typeface="Calibri"/>
                <a:cs typeface="Calibri"/>
                <a:sym typeface="Calibri"/>
              </a:rPr>
              <a:t>, we must next test </a:t>
            </a:r>
            <a:r>
              <a:rPr b="1" i="1" lang="en-US" sz="1800" u="none" cap="none" strike="noStrike">
                <a:solidFill>
                  <a:schemeClr val="dk1"/>
                </a:solidFill>
                <a:latin typeface="Calibri"/>
                <a:ea typeface="Calibri"/>
                <a:cs typeface="Calibri"/>
                <a:sym typeface="Calibri"/>
              </a:rPr>
              <a:t>B2</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so the target for the jumps </a:t>
            </a:r>
            <a:r>
              <a:rPr b="1" i="0" lang="en-US" sz="1800" u="none" cap="none" strike="noStrike">
                <a:solidFill>
                  <a:schemeClr val="dk1"/>
                </a:solidFill>
                <a:latin typeface="Calibri"/>
                <a:ea typeface="Calibri"/>
                <a:cs typeface="Calibri"/>
                <a:sym typeface="Calibri"/>
              </a:rPr>
              <a:t>B1. truelist</a:t>
            </a:r>
            <a:r>
              <a:rPr b="0" i="0" lang="en-US" sz="1800" u="none" cap="none" strike="noStrike">
                <a:solidFill>
                  <a:schemeClr val="dk1"/>
                </a:solidFill>
                <a:latin typeface="Calibri"/>
                <a:ea typeface="Calibri"/>
                <a:cs typeface="Calibri"/>
                <a:sym typeface="Calibri"/>
              </a:rPr>
              <a:t> must be the beginning of the code generated for </a:t>
            </a:r>
            <a:r>
              <a:rPr b="1" i="0" lang="en-US" sz="1800" u="none" cap="none" strike="noStrike">
                <a:solidFill>
                  <a:schemeClr val="dk1"/>
                </a:solidFill>
                <a:latin typeface="Calibri"/>
                <a:ea typeface="Calibri"/>
                <a:cs typeface="Calibri"/>
                <a:sym typeface="Calibri"/>
              </a:rPr>
              <a:t>B2</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This target is obtained using the marker nonterminal </a:t>
            </a:r>
            <a:r>
              <a:rPr b="1" i="0" lang="en-US" sz="1800" u="none" cap="none" strike="noStrike">
                <a:solidFill>
                  <a:schemeClr val="dk1"/>
                </a:solidFill>
                <a:latin typeface="Calibri"/>
                <a:ea typeface="Calibri"/>
                <a:cs typeface="Calibri"/>
                <a:sym typeface="Calibri"/>
              </a:rPr>
              <a:t>M.instr</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the index of the next instruction, just before </a:t>
            </a:r>
            <a:r>
              <a:rPr b="1" i="0" lang="en-US" sz="1800" u="none" cap="none" strike="noStrike">
                <a:solidFill>
                  <a:schemeClr val="dk1"/>
                </a:solidFill>
                <a:latin typeface="Calibri"/>
                <a:ea typeface="Calibri"/>
                <a:cs typeface="Calibri"/>
                <a:sym typeface="Calibri"/>
              </a:rPr>
              <a:t>B2</a:t>
            </a:r>
            <a:r>
              <a:rPr b="0" i="0" lang="en-US" sz="1800" u="none" cap="none" strike="noStrike">
                <a:solidFill>
                  <a:schemeClr val="dk1"/>
                </a:solidFill>
                <a:latin typeface="Calibri"/>
                <a:ea typeface="Calibri"/>
                <a:cs typeface="Calibri"/>
                <a:sym typeface="Calibri"/>
              </a:rPr>
              <a:t> code starts being generated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value </a:t>
            </a:r>
            <a:r>
              <a:rPr b="1" i="0" lang="en-US" sz="1800" u="none" cap="none" strike="noStrike">
                <a:solidFill>
                  <a:schemeClr val="dk1"/>
                </a:solidFill>
                <a:latin typeface="Calibri"/>
                <a:ea typeface="Calibri"/>
                <a:cs typeface="Calibri"/>
                <a:sym typeface="Calibri"/>
              </a:rPr>
              <a:t>M.instr</a:t>
            </a:r>
            <a:r>
              <a:rPr b="0" i="0" lang="en-US" sz="1800" u="none" cap="none" strike="noStrike">
                <a:solidFill>
                  <a:schemeClr val="dk1"/>
                </a:solidFill>
                <a:latin typeface="Calibri"/>
                <a:ea typeface="Calibri"/>
                <a:cs typeface="Calibri"/>
                <a:sym typeface="Calibri"/>
              </a:rPr>
              <a:t> will be backpatched onto the </a:t>
            </a:r>
            <a:r>
              <a:rPr b="1" i="0" lang="en-US" sz="1800" u="none" cap="none" strike="noStrike">
                <a:solidFill>
                  <a:schemeClr val="dk1"/>
                </a:solidFill>
                <a:latin typeface="Calibri"/>
                <a:ea typeface="Calibri"/>
                <a:cs typeface="Calibri"/>
                <a:sym typeface="Calibri"/>
              </a:rPr>
              <a:t>B1.truelist.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1" i="1" lang="en-US" sz="1800" u="none" cap="none" strike="noStrike">
                <a:solidFill>
                  <a:schemeClr val="dk1"/>
                </a:solidFill>
                <a:latin typeface="Calibri"/>
                <a:ea typeface="Calibri"/>
                <a:cs typeface="Calibri"/>
                <a:sym typeface="Calibri"/>
              </a:rPr>
              <a:t>B1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is </a:t>
            </a:r>
            <a:r>
              <a:rPr b="1" i="0" lang="en-US" sz="1800" u="none" cap="none" strike="noStrike">
                <a:solidFill>
                  <a:schemeClr val="dk1"/>
                </a:solidFill>
                <a:latin typeface="Calibri"/>
                <a:ea typeface="Calibri"/>
                <a:cs typeface="Calibri"/>
                <a:sym typeface="Calibri"/>
              </a:rPr>
              <a:t>false</a:t>
            </a:r>
            <a:r>
              <a:rPr b="0" i="0" lang="en-US" sz="1800" u="none" cap="none" strike="noStrike">
                <a:solidFill>
                  <a:schemeClr val="dk1"/>
                </a:solidFill>
                <a:latin typeface="Calibri"/>
                <a:ea typeface="Calibri"/>
                <a:cs typeface="Calibri"/>
                <a:sym typeface="Calibri"/>
              </a:rPr>
              <a:t>, then </a:t>
            </a:r>
            <a:r>
              <a:rPr b="1" i="0" lang="en-US" sz="1800" u="none" cap="none" strike="noStrike">
                <a:solidFill>
                  <a:schemeClr val="dk1"/>
                </a:solidFill>
                <a:latin typeface="Calibri"/>
                <a:ea typeface="Calibri"/>
                <a:cs typeface="Calibri"/>
                <a:sym typeface="Calibri"/>
              </a:rPr>
              <a:t>B </a:t>
            </a:r>
            <a:r>
              <a:rPr b="0" i="0" lang="en-US" sz="1800" u="none" cap="none" strike="noStrike">
                <a:solidFill>
                  <a:schemeClr val="dk1"/>
                </a:solidFill>
                <a:latin typeface="Calibri"/>
                <a:ea typeface="Calibri"/>
                <a:cs typeface="Calibri"/>
                <a:sym typeface="Calibri"/>
              </a:rPr>
              <a:t>is also </a:t>
            </a:r>
            <a:r>
              <a:rPr b="1" i="0" lang="en-US" sz="1800" u="none" cap="none" strike="noStrike">
                <a:solidFill>
                  <a:schemeClr val="dk1"/>
                </a:solidFill>
                <a:latin typeface="Calibri"/>
                <a:ea typeface="Calibri"/>
                <a:cs typeface="Calibri"/>
                <a:sym typeface="Calibri"/>
              </a:rPr>
              <a:t>false</a:t>
            </a:r>
            <a:r>
              <a:rPr b="0" i="0" lang="en-US" sz="1800" u="none" cap="none" strike="noStrike">
                <a:solidFill>
                  <a:schemeClr val="dk1"/>
                </a:solidFill>
                <a:latin typeface="Calibri"/>
                <a:ea typeface="Calibri"/>
                <a:cs typeface="Calibri"/>
                <a:sym typeface="Calibri"/>
              </a:rPr>
              <a:t>, so the jumps on </a:t>
            </a:r>
            <a:r>
              <a:rPr b="1" i="1" lang="en-US" sz="1800" u="none" cap="none" strike="noStrike">
                <a:solidFill>
                  <a:schemeClr val="dk1"/>
                </a:solidFill>
                <a:latin typeface="Calibri"/>
                <a:ea typeface="Calibri"/>
                <a:cs typeface="Calibri"/>
                <a:sym typeface="Calibri"/>
              </a:rPr>
              <a:t>B1. falselist </a:t>
            </a:r>
            <a:r>
              <a:rPr b="0" i="0" lang="en-US" sz="1800" u="none" cap="none" strike="noStrike">
                <a:solidFill>
                  <a:schemeClr val="dk1"/>
                </a:solidFill>
                <a:latin typeface="Calibri"/>
                <a:ea typeface="Calibri"/>
                <a:cs typeface="Calibri"/>
                <a:sym typeface="Calibri"/>
              </a:rPr>
              <a:t>become part of </a:t>
            </a:r>
            <a:r>
              <a:rPr b="1" i="1" lang="en-US" sz="1800" u="none" cap="none" strike="noStrike">
                <a:solidFill>
                  <a:schemeClr val="dk1"/>
                </a:solidFill>
                <a:latin typeface="Calibri"/>
                <a:ea typeface="Calibri"/>
                <a:cs typeface="Calibri"/>
                <a:sym typeface="Calibri"/>
              </a:rPr>
              <a:t>B.falselist</a:t>
            </a:r>
            <a:r>
              <a:rPr b="0" i="1"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26"/>
          <p:cNvSpPr txBox="1"/>
          <p:nvPr>
            <p:ph idx="1" type="body"/>
          </p:nvPr>
        </p:nvSpPr>
        <p:spPr>
          <a:xfrm>
            <a:off x="1211262" y="1905000"/>
            <a:ext cx="9151937"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3) B → not B</a:t>
            </a:r>
            <a:r>
              <a:rPr b="0" baseline="-25000" i="0" lang="en-US" sz="2200" u="none">
                <a:solidFill>
                  <a:schemeClr val="dk1"/>
                </a:solidFill>
                <a:latin typeface="Calibri"/>
                <a:ea typeface="Calibri"/>
                <a:cs typeface="Calibri"/>
                <a:sym typeface="Calibri"/>
              </a:rPr>
              <a:t>1</a:t>
            </a:r>
            <a:endParaRPr b="0" baseline="-25000" i="0" sz="2200" u="none">
              <a:solidFill>
                <a:schemeClr val="dk1"/>
              </a:solidFill>
              <a:latin typeface="Calibri"/>
              <a:ea typeface="Calibri"/>
              <a:cs typeface="Calibri"/>
              <a:sym typeface="Calibri"/>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B.truelist  = B</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.falselist </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B.falselist = B</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.truelist</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4) B → (B</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 </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B.truelist = B</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.truelist </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B.falselist = B</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.falselist</a:t>
            </a:r>
            <a:endParaRPr b="0" i="0" sz="2200" u="none">
              <a:solidFill>
                <a:schemeClr val="dk1"/>
              </a:solidFill>
              <a:latin typeface="Calibri"/>
              <a:ea typeface="Calibri"/>
              <a:cs typeface="Calibri"/>
              <a:sym typeface="Calibri"/>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5) B → id</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 relop id</a:t>
            </a:r>
            <a:r>
              <a:rPr b="0" baseline="-25000" i="0" lang="en-US" sz="2200" u="none">
                <a:solidFill>
                  <a:schemeClr val="dk1"/>
                </a:solidFill>
                <a:latin typeface="Calibri"/>
                <a:ea typeface="Calibri"/>
                <a:cs typeface="Calibri"/>
                <a:sym typeface="Calibri"/>
              </a:rPr>
              <a:t>2</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B.truelist = makelist(nextinstr)</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B.falselist = makelist(nextinstr+1 )</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emit(if id</a:t>
            </a:r>
            <a:r>
              <a:rPr b="0" baseline="-25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.place relop id</a:t>
            </a:r>
            <a:r>
              <a:rPr b="0" baseline="-25000" i="0" lang="en-US" sz="2200" u="none">
                <a:solidFill>
                  <a:schemeClr val="dk1"/>
                </a:solidFill>
                <a:latin typeface="Calibri"/>
                <a:ea typeface="Calibri"/>
                <a:cs typeface="Calibri"/>
                <a:sym typeface="Calibri"/>
              </a:rPr>
              <a:t>2</a:t>
            </a:r>
            <a:r>
              <a:rPr b="0" i="0" lang="en-US" sz="2200" u="none">
                <a:solidFill>
                  <a:schemeClr val="dk1"/>
                </a:solidFill>
                <a:latin typeface="Calibri"/>
                <a:ea typeface="Calibri"/>
                <a:cs typeface="Calibri"/>
                <a:sym typeface="Calibri"/>
              </a:rPr>
              <a:t>.place goto __ )</a:t>
            </a:r>
            <a:endParaRPr/>
          </a:p>
          <a:p>
            <a:pPr indent="-228600" lvl="0" marL="228600" rtl="0" algn="l">
              <a:lnSpc>
                <a:spcPct val="70000"/>
              </a:lnSpc>
              <a:spcBef>
                <a:spcPts val="1000"/>
              </a:spcBef>
              <a:spcAft>
                <a:spcPts val="0"/>
              </a:spcAft>
              <a:buClr>
                <a:schemeClr val="dk1"/>
              </a:buClr>
              <a:buSzPts val="2200"/>
              <a:buNone/>
            </a:pPr>
            <a:r>
              <a:rPr b="0" i="0" lang="en-US" sz="2200" u="none">
                <a:solidFill>
                  <a:schemeClr val="dk1"/>
                </a:solidFill>
                <a:latin typeface="Calibri"/>
                <a:ea typeface="Calibri"/>
                <a:cs typeface="Calibri"/>
                <a:sym typeface="Calibri"/>
              </a:rPr>
              <a:t>         emit(goto ___)</a:t>
            </a:r>
            <a:endParaRPr/>
          </a:p>
        </p:txBody>
      </p:sp>
      <p:sp>
        <p:nvSpPr>
          <p:cNvPr id="1316" name="Google Shape;1316;p12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 -Boolean expressions</a:t>
            </a:r>
            <a:br>
              <a:rPr b="0" i="0" lang="en-US" sz="4400" u="none">
                <a:solidFill>
                  <a:schemeClr val="dk1"/>
                </a:solidFill>
                <a:latin typeface="Calibri"/>
                <a:ea typeface="Calibri"/>
                <a:cs typeface="Calibri"/>
                <a:sym typeface="Calibri"/>
              </a:rPr>
            </a:br>
            <a:endParaRPr/>
          </a:p>
        </p:txBody>
      </p:sp>
      <p:sp>
        <p:nvSpPr>
          <p:cNvPr id="1317" name="Google Shape;1317;p126"/>
          <p:cNvSpPr/>
          <p:nvPr/>
        </p:nvSpPr>
        <p:spPr>
          <a:xfrm>
            <a:off x="5486400" y="1312862"/>
            <a:ext cx="2022475" cy="1017587"/>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8" name="Google Shape;1318;p126"/>
          <p:cNvSpPr txBox="1"/>
          <p:nvPr/>
        </p:nvSpPr>
        <p:spPr>
          <a:xfrm>
            <a:off x="5637212" y="1498600"/>
            <a:ext cx="1720850" cy="6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Swaps the true and false lists</a:t>
            </a:r>
            <a:endParaRPr b="0" i="0" sz="1400" u="none" cap="none" strike="noStrike">
              <a:solidFill>
                <a:srgbClr val="000000"/>
              </a:solidFill>
              <a:latin typeface="Arial"/>
              <a:ea typeface="Arial"/>
              <a:cs typeface="Arial"/>
              <a:sym typeface="Arial"/>
            </a:endParaRPr>
          </a:p>
        </p:txBody>
      </p:sp>
      <p:sp>
        <p:nvSpPr>
          <p:cNvPr id="1319" name="Google Shape;1319;p126"/>
          <p:cNvSpPr/>
          <p:nvPr/>
        </p:nvSpPr>
        <p:spPr>
          <a:xfrm>
            <a:off x="5813425" y="2679700"/>
            <a:ext cx="2020887" cy="1017587"/>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0" name="Google Shape;1320;p126"/>
          <p:cNvSpPr txBox="1"/>
          <p:nvPr/>
        </p:nvSpPr>
        <p:spPr>
          <a:xfrm>
            <a:off x="6113462" y="2865437"/>
            <a:ext cx="17208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Ignores parenthesis</a:t>
            </a:r>
            <a:endParaRPr b="0" i="0" sz="1400" u="none" cap="none" strike="noStrike">
              <a:solidFill>
                <a:srgbClr val="000000"/>
              </a:solidFill>
              <a:latin typeface="Arial"/>
              <a:ea typeface="Arial"/>
              <a:cs typeface="Arial"/>
              <a:sym typeface="Arial"/>
            </a:endParaRPr>
          </a:p>
        </p:txBody>
      </p:sp>
      <p:sp>
        <p:nvSpPr>
          <p:cNvPr id="1321" name="Google Shape;1321;p126"/>
          <p:cNvSpPr/>
          <p:nvPr/>
        </p:nvSpPr>
        <p:spPr>
          <a:xfrm>
            <a:off x="7508875" y="3387725"/>
            <a:ext cx="4133850" cy="2381250"/>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2" name="Google Shape;1322;p126"/>
          <p:cNvSpPr txBox="1"/>
          <p:nvPr/>
        </p:nvSpPr>
        <p:spPr>
          <a:xfrm>
            <a:off x="8075612" y="3605212"/>
            <a:ext cx="3386137" cy="2032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generates two instructions, a </a:t>
            </a:r>
            <a:r>
              <a:rPr b="0" i="0" lang="en-US" sz="1800" u="none" cap="none" strike="noStrike">
                <a:solidFill>
                  <a:srgbClr val="FF0000"/>
                </a:solidFill>
                <a:latin typeface="Times New Roman"/>
                <a:ea typeface="Times New Roman"/>
                <a:cs typeface="Times New Roman"/>
                <a:sym typeface="Times New Roman"/>
              </a:rPr>
              <a:t>conditional goto and an unconditional one</a:t>
            </a: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Both gotos have unfilled targets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These instructions are put on </a:t>
            </a:r>
            <a:r>
              <a:rPr b="0" i="0" lang="en-US" sz="1800" u="none" cap="none" strike="noStrike">
                <a:solidFill>
                  <a:srgbClr val="FF0000"/>
                </a:solidFill>
                <a:latin typeface="Times New Roman"/>
                <a:ea typeface="Times New Roman"/>
                <a:cs typeface="Times New Roman"/>
                <a:sym typeface="Times New Roman"/>
              </a:rPr>
              <a:t>B.truelist and B.falselist</a:t>
            </a:r>
            <a:r>
              <a:rPr b="0" i="0" lang="en-US" sz="1800" u="none" cap="none" strike="noStrike">
                <a:solidFill>
                  <a:schemeClr val="dk1"/>
                </a:solidFill>
                <a:latin typeface="Times New Roman"/>
                <a:ea typeface="Times New Roman"/>
                <a:cs typeface="Times New Roman"/>
                <a:sym typeface="Times New Roman"/>
              </a:rPr>
              <a:t>, respectively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2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800"/>
              <a:buNone/>
            </a:pPr>
            <a:r>
              <a:rPr b="0" i="0" lang="en-US" sz="2800" u="none">
                <a:solidFill>
                  <a:schemeClr val="dk1"/>
                </a:solidFill>
                <a:latin typeface="Calibri"/>
                <a:ea typeface="Calibri"/>
                <a:cs typeface="Calibri"/>
                <a:sym typeface="Calibri"/>
              </a:rPr>
              <a:t>	6) B → true</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B.truelist = makelist(nextinstr) </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emit(goto ___)</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7) B → false</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E.falselist = makelist(nextinstr) </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emit(goto ___)</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8) M → ε</a:t>
            </a:r>
            <a:endParaRPr/>
          </a:p>
          <a:p>
            <a:pPr indent="-228600" lvl="0" marL="228600" rtl="0" algn="l">
              <a:lnSpc>
                <a:spcPct val="7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M.instr = nextinstr; </a:t>
            </a:r>
            <a:br>
              <a:rPr b="0" i="0" lang="en-US" sz="2800" u="none">
                <a:solidFill>
                  <a:schemeClr val="dk1"/>
                </a:solidFill>
                <a:latin typeface="Calibri"/>
                <a:ea typeface="Calibri"/>
                <a:cs typeface="Calibri"/>
                <a:sym typeface="Calibri"/>
              </a:rPr>
            </a:br>
            <a:br>
              <a:rPr b="0" i="0" lang="en-US" sz="2800" u="none">
                <a:solidFill>
                  <a:schemeClr val="dk1"/>
                </a:solidFill>
                <a:latin typeface="Calibri"/>
                <a:ea typeface="Calibri"/>
                <a:cs typeface="Calibri"/>
                <a:sym typeface="Calibri"/>
              </a:rPr>
            </a:br>
            <a:endParaRPr/>
          </a:p>
        </p:txBody>
      </p:sp>
      <p:sp>
        <p:nvSpPr>
          <p:cNvPr id="1328" name="Google Shape;1328;p12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Backpatching-Boolean expressions</a:t>
            </a:r>
            <a:br>
              <a:rPr b="0" i="0" lang="en-US" sz="4400" u="none">
                <a:solidFill>
                  <a:schemeClr val="dk1"/>
                </a:solidFill>
                <a:latin typeface="Calibri"/>
                <a:ea typeface="Calibri"/>
                <a:cs typeface="Calibri"/>
                <a:sym typeface="Calibri"/>
              </a:rPr>
            </a:b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8"/>
          <p:cNvSpPr txBox="1"/>
          <p:nvPr/>
        </p:nvSpPr>
        <p:spPr>
          <a:xfrm>
            <a:off x="5486400" y="13652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334" name="Google Shape;1334;p128"/>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335" name="Google Shape;1335;p128"/>
          <p:cNvSpPr/>
          <p:nvPr/>
        </p:nvSpPr>
        <p:spPr>
          <a:xfrm>
            <a:off x="3490912" y="1790700"/>
            <a:ext cx="4584700"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36" name="Google Shape;1336;p128"/>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337" name="Google Shape;1337;p128"/>
          <p:cNvSpPr txBox="1"/>
          <p:nvPr/>
        </p:nvSpPr>
        <p:spPr>
          <a:xfrm>
            <a:off x="669925" y="1433512"/>
            <a:ext cx="184785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Consider the expression</a:t>
            </a:r>
            <a:endParaRPr b="0" i="0" sz="1400" u="none" cap="none" strike="noStrike">
              <a:solidFill>
                <a:srgbClr val="000000"/>
              </a:solidFill>
              <a:latin typeface="Arial"/>
              <a:ea typeface="Arial"/>
              <a:cs typeface="Arial"/>
              <a:sym typeface="Arial"/>
            </a:endParaRPr>
          </a:p>
        </p:txBody>
      </p:sp>
      <p:sp>
        <p:nvSpPr>
          <p:cNvPr id="1338" name="Google Shape;1338;p128"/>
          <p:cNvSpPr/>
          <p:nvPr/>
        </p:nvSpPr>
        <p:spPr>
          <a:xfrm>
            <a:off x="7939087" y="688975"/>
            <a:ext cx="2384425" cy="1222375"/>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9" name="Google Shape;1339;p128"/>
          <p:cNvSpPr txBox="1"/>
          <p:nvPr/>
        </p:nvSpPr>
        <p:spPr>
          <a:xfrm>
            <a:off x="8008937" y="984250"/>
            <a:ext cx="224472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Expression of of the form B → B</a:t>
            </a:r>
            <a:r>
              <a:rPr b="1" baseline="-25000" i="0" lang="en-US" sz="1800" u="none" cap="none" strike="noStrike">
                <a:solidFill>
                  <a:schemeClr val="dk1"/>
                </a:solidFill>
                <a:latin typeface="Calibri"/>
                <a:ea typeface="Calibri"/>
                <a:cs typeface="Calibri"/>
                <a:sym typeface="Calibri"/>
              </a:rPr>
              <a:t>1</a:t>
            </a:r>
            <a:r>
              <a:rPr b="1" i="0" lang="en-US" sz="1800" u="none" cap="none" strike="noStrike">
                <a:solidFill>
                  <a:schemeClr val="dk1"/>
                </a:solidFill>
                <a:latin typeface="Calibri"/>
                <a:ea typeface="Calibri"/>
                <a:cs typeface="Calibri"/>
                <a:sym typeface="Calibri"/>
              </a:rPr>
              <a:t> or M B</a:t>
            </a:r>
            <a:r>
              <a:rPr b="1" baseline="-2500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baseline="-25000" i="0" sz="1800" u="none" cap="none" strike="noStrike">
              <a:solidFill>
                <a:schemeClr val="dk1"/>
              </a:solidFill>
              <a:latin typeface="Calibri"/>
              <a:ea typeface="Calibri"/>
              <a:cs typeface="Calibri"/>
              <a:sym typeface="Calibri"/>
            </a:endParaRPr>
          </a:p>
        </p:txBody>
      </p:sp>
      <p:sp>
        <p:nvSpPr>
          <p:cNvPr id="1340" name="Google Shape;1340;p128"/>
          <p:cNvSpPr/>
          <p:nvPr/>
        </p:nvSpPr>
        <p:spPr>
          <a:xfrm>
            <a:off x="4133850" y="2033587"/>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1" name="Google Shape;1341;p128"/>
          <p:cNvSpPr/>
          <p:nvPr/>
        </p:nvSpPr>
        <p:spPr>
          <a:xfrm rot="10800000">
            <a:off x="2994025" y="2409825"/>
            <a:ext cx="1236662" cy="6778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2" name="Google Shape;1342;p128"/>
          <p:cNvSpPr txBox="1"/>
          <p:nvPr/>
        </p:nvSpPr>
        <p:spPr>
          <a:xfrm>
            <a:off x="2589212" y="295116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343" name="Google Shape;1343;p128"/>
          <p:cNvSpPr txBox="1"/>
          <p:nvPr/>
        </p:nvSpPr>
        <p:spPr>
          <a:xfrm>
            <a:off x="7354887" y="308451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344" name="Google Shape;1344;p128"/>
          <p:cNvSpPr/>
          <p:nvPr/>
        </p:nvSpPr>
        <p:spPr>
          <a:xfrm>
            <a:off x="5176837" y="1995487"/>
            <a:ext cx="2832100" cy="588962"/>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5" name="Google Shape;1345;p128"/>
          <p:cNvSpPr/>
          <p:nvPr/>
        </p:nvSpPr>
        <p:spPr>
          <a:xfrm flipH="1" rot="10800000">
            <a:off x="6592887" y="2389187"/>
            <a:ext cx="695325" cy="6334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6" name="Google Shape;1346;p128"/>
          <p:cNvSpPr txBox="1"/>
          <p:nvPr/>
        </p:nvSpPr>
        <p:spPr>
          <a:xfrm>
            <a:off x="2400300" y="4105275"/>
            <a:ext cx="7086600" cy="1422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 → 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or M B</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backpatch(B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.falselist, M.instr)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B.truelist = merge(B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.truelist,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.truelist)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B.falselist =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.falselist</a:t>
            </a:r>
            <a:endParaRPr b="0" i="0" sz="1400" u="none" cap="none" strike="noStrike">
              <a:solidFill>
                <a:srgbClr val="000000"/>
              </a:solidFill>
              <a:latin typeface="Arial"/>
              <a:ea typeface="Arial"/>
              <a:cs typeface="Arial"/>
              <a:sym typeface="Arial"/>
            </a:endParaRPr>
          </a:p>
        </p:txBody>
      </p:sp>
      <p:sp>
        <p:nvSpPr>
          <p:cNvPr id="1347" name="Google Shape;1347;p128"/>
          <p:cNvSpPr/>
          <p:nvPr/>
        </p:nvSpPr>
        <p:spPr>
          <a:xfrm flipH="1">
            <a:off x="2741612" y="2147887"/>
            <a:ext cx="703262" cy="3349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348" name="Google Shape;1348;p128"/>
          <p:cNvCxnSpPr/>
          <p:nvPr/>
        </p:nvCxnSpPr>
        <p:spPr>
          <a:xfrm flipH="1">
            <a:off x="3613150" y="2778125"/>
            <a:ext cx="1433512" cy="1201737"/>
          </a:xfrm>
          <a:prstGeom prst="straightConnector1">
            <a:avLst/>
          </a:prstGeom>
          <a:noFill/>
          <a:ln cap="flat" cmpd="sng" w="28575">
            <a:solidFill>
              <a:schemeClr val="accent1"/>
            </a:solidFill>
            <a:prstDash val="solid"/>
            <a:miter lim="800000"/>
            <a:headEnd len="sm" w="sm" type="none"/>
            <a:tailEnd len="med" w="med" type="triangl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29"/>
          <p:cNvSpPr txBox="1"/>
          <p:nvPr/>
        </p:nvSpPr>
        <p:spPr>
          <a:xfrm>
            <a:off x="5486400" y="13652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354" name="Google Shape;1354;p129"/>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355" name="Google Shape;1355;p129"/>
          <p:cNvSpPr/>
          <p:nvPr/>
        </p:nvSpPr>
        <p:spPr>
          <a:xfrm>
            <a:off x="3490912" y="1790700"/>
            <a:ext cx="4584700"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6" name="Google Shape;1356;p129"/>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357" name="Google Shape;1357;p129"/>
          <p:cNvSpPr/>
          <p:nvPr/>
        </p:nvSpPr>
        <p:spPr>
          <a:xfrm>
            <a:off x="2189162" y="3375025"/>
            <a:ext cx="503237" cy="600075"/>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8" name="Google Shape;1358;p129"/>
          <p:cNvSpPr/>
          <p:nvPr/>
        </p:nvSpPr>
        <p:spPr>
          <a:xfrm>
            <a:off x="4133850" y="2033587"/>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9" name="Google Shape;1359;p129"/>
          <p:cNvSpPr/>
          <p:nvPr/>
        </p:nvSpPr>
        <p:spPr>
          <a:xfrm rot="10800000">
            <a:off x="2994025" y="2409825"/>
            <a:ext cx="1236662" cy="6778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0" name="Google Shape;1360;p129"/>
          <p:cNvSpPr txBox="1"/>
          <p:nvPr/>
        </p:nvSpPr>
        <p:spPr>
          <a:xfrm>
            <a:off x="2589212" y="295116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361" name="Google Shape;1361;p129"/>
          <p:cNvSpPr txBox="1"/>
          <p:nvPr/>
        </p:nvSpPr>
        <p:spPr>
          <a:xfrm>
            <a:off x="7354887" y="308451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362" name="Google Shape;1362;p129"/>
          <p:cNvSpPr/>
          <p:nvPr/>
        </p:nvSpPr>
        <p:spPr>
          <a:xfrm>
            <a:off x="5176837" y="1995487"/>
            <a:ext cx="2832100" cy="588962"/>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3" name="Google Shape;1363;p129"/>
          <p:cNvSpPr/>
          <p:nvPr/>
        </p:nvSpPr>
        <p:spPr>
          <a:xfrm flipH="1" rot="10800000">
            <a:off x="6592887" y="2389187"/>
            <a:ext cx="695325" cy="6334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4" name="Google Shape;1364;p129"/>
          <p:cNvSpPr/>
          <p:nvPr/>
        </p:nvSpPr>
        <p:spPr>
          <a:xfrm>
            <a:off x="7939087" y="688975"/>
            <a:ext cx="2384425" cy="1222375"/>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5" name="Google Shape;1365;p129"/>
          <p:cNvSpPr txBox="1"/>
          <p:nvPr/>
        </p:nvSpPr>
        <p:spPr>
          <a:xfrm>
            <a:off x="141287" y="3954462"/>
            <a:ext cx="5899150" cy="156845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 → id</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relop id</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B.truelist = makelist(nextinstr)</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B.falselist = makelist(nextinstr+1 )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emit(if id</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.place relop id</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.place goto __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emit(goto ___)</a:t>
            </a:r>
            <a:endParaRPr b="0" i="0" sz="1400" u="none" cap="none" strike="noStrike">
              <a:solidFill>
                <a:srgbClr val="000000"/>
              </a:solidFill>
              <a:latin typeface="Arial"/>
              <a:ea typeface="Arial"/>
              <a:cs typeface="Arial"/>
              <a:sym typeface="Arial"/>
            </a:endParaRPr>
          </a:p>
        </p:txBody>
      </p:sp>
      <p:pic>
        <p:nvPicPr>
          <p:cNvPr id="1366" name="Google Shape;1366;p129"/>
          <p:cNvPicPr preferRelativeResize="0"/>
          <p:nvPr/>
        </p:nvPicPr>
        <p:blipFill rotWithShape="1">
          <a:blip r:embed="rId4">
            <a:alphaModFix/>
          </a:blip>
          <a:srcRect b="0" l="0" r="0" t="0"/>
          <a:stretch/>
        </p:blipFill>
        <p:spPr>
          <a:xfrm>
            <a:off x="7342187" y="4173537"/>
            <a:ext cx="4770437" cy="1219200"/>
          </a:xfrm>
          <a:prstGeom prst="rect">
            <a:avLst/>
          </a:prstGeom>
          <a:noFill/>
          <a:ln>
            <a:noFill/>
          </a:ln>
        </p:spPr>
      </p:pic>
      <p:sp>
        <p:nvSpPr>
          <p:cNvPr id="1367" name="Google Shape;1367;p129"/>
          <p:cNvSpPr/>
          <p:nvPr/>
        </p:nvSpPr>
        <p:spPr>
          <a:xfrm>
            <a:off x="6215062" y="4440237"/>
            <a:ext cx="952500" cy="342900"/>
          </a:xfrm>
          <a:prstGeom prst="rightArrow">
            <a:avLst>
              <a:gd fmla="val 17712" name="adj1"/>
              <a:gd fmla="val 50000" name="adj2"/>
            </a:avLst>
          </a:prstGeom>
          <a:solidFill>
            <a:schemeClr val="accent1"/>
          </a:solid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30"/>
          <p:cNvSpPr txBox="1"/>
          <p:nvPr/>
        </p:nvSpPr>
        <p:spPr>
          <a:xfrm>
            <a:off x="5486400" y="13652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373" name="Google Shape;1373;p130"/>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374" name="Google Shape;1374;p130"/>
          <p:cNvSpPr/>
          <p:nvPr/>
        </p:nvSpPr>
        <p:spPr>
          <a:xfrm>
            <a:off x="3490912" y="1790700"/>
            <a:ext cx="4584700"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5" name="Google Shape;1375;p130"/>
          <p:cNvSpPr txBox="1"/>
          <p:nvPr/>
        </p:nvSpPr>
        <p:spPr>
          <a:xfrm>
            <a:off x="863600" y="184150"/>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376" name="Google Shape;1376;p130"/>
          <p:cNvSpPr/>
          <p:nvPr/>
        </p:nvSpPr>
        <p:spPr>
          <a:xfrm>
            <a:off x="7939087" y="688975"/>
            <a:ext cx="2384425" cy="1222375"/>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7" name="Google Shape;1377;p130"/>
          <p:cNvSpPr txBox="1"/>
          <p:nvPr/>
        </p:nvSpPr>
        <p:spPr>
          <a:xfrm>
            <a:off x="8008937" y="984250"/>
            <a:ext cx="224472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Expression of of the form B → B</a:t>
            </a:r>
            <a:r>
              <a:rPr b="1" baseline="-25000" i="0" lang="en-US" sz="1800" u="none" cap="none" strike="noStrike">
                <a:solidFill>
                  <a:schemeClr val="dk1"/>
                </a:solidFill>
                <a:latin typeface="Calibri"/>
                <a:ea typeface="Calibri"/>
                <a:cs typeface="Calibri"/>
                <a:sym typeface="Calibri"/>
              </a:rPr>
              <a:t>1</a:t>
            </a:r>
            <a:r>
              <a:rPr b="1" i="0" lang="en-US" sz="1800" u="none" cap="none" strike="noStrike">
                <a:solidFill>
                  <a:schemeClr val="dk1"/>
                </a:solidFill>
                <a:latin typeface="Calibri"/>
                <a:ea typeface="Calibri"/>
                <a:cs typeface="Calibri"/>
                <a:sym typeface="Calibri"/>
              </a:rPr>
              <a:t> or M B</a:t>
            </a:r>
            <a:r>
              <a:rPr b="1" baseline="-2500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baseline="-25000" i="0" sz="1800" u="none" cap="none" strike="noStrike">
              <a:solidFill>
                <a:schemeClr val="dk1"/>
              </a:solidFill>
              <a:latin typeface="Calibri"/>
              <a:ea typeface="Calibri"/>
              <a:cs typeface="Calibri"/>
              <a:sym typeface="Calibri"/>
            </a:endParaRPr>
          </a:p>
        </p:txBody>
      </p:sp>
      <p:sp>
        <p:nvSpPr>
          <p:cNvPr id="1378" name="Google Shape;1378;p130"/>
          <p:cNvSpPr/>
          <p:nvPr/>
        </p:nvSpPr>
        <p:spPr>
          <a:xfrm>
            <a:off x="4133850" y="2033587"/>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9" name="Google Shape;1379;p130"/>
          <p:cNvSpPr/>
          <p:nvPr/>
        </p:nvSpPr>
        <p:spPr>
          <a:xfrm rot="10800000">
            <a:off x="2994025" y="2409825"/>
            <a:ext cx="1236662" cy="6778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0" name="Google Shape;1380;p130"/>
          <p:cNvSpPr txBox="1"/>
          <p:nvPr/>
        </p:nvSpPr>
        <p:spPr>
          <a:xfrm>
            <a:off x="2589212" y="295116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381" name="Google Shape;1381;p130"/>
          <p:cNvSpPr txBox="1"/>
          <p:nvPr/>
        </p:nvSpPr>
        <p:spPr>
          <a:xfrm>
            <a:off x="7354887" y="308451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382" name="Google Shape;1382;p130"/>
          <p:cNvSpPr/>
          <p:nvPr/>
        </p:nvSpPr>
        <p:spPr>
          <a:xfrm>
            <a:off x="5176837" y="1995487"/>
            <a:ext cx="2832100" cy="588962"/>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3" name="Google Shape;1383;p130"/>
          <p:cNvSpPr/>
          <p:nvPr/>
        </p:nvSpPr>
        <p:spPr>
          <a:xfrm rot="10800000">
            <a:off x="7440612" y="4014787"/>
            <a:ext cx="485775" cy="409575"/>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4" name="Google Shape;1384;p130"/>
          <p:cNvSpPr txBox="1"/>
          <p:nvPr/>
        </p:nvSpPr>
        <p:spPr>
          <a:xfrm>
            <a:off x="2438400" y="3978275"/>
            <a:ext cx="7085012" cy="142081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 → 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or M B</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backpatch(B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.falselist, M.instr)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B.truelist = merge(B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.truelist,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.truelist)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B.falselist =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.falselist</a:t>
            </a:r>
            <a:endParaRPr b="0" i="0" sz="1400" u="none" cap="none" strike="noStrike">
              <a:solidFill>
                <a:srgbClr val="000000"/>
              </a:solidFill>
              <a:latin typeface="Arial"/>
              <a:ea typeface="Arial"/>
              <a:cs typeface="Arial"/>
              <a:sym typeface="Arial"/>
            </a:endParaRPr>
          </a:p>
        </p:txBody>
      </p:sp>
      <p:sp>
        <p:nvSpPr>
          <p:cNvPr id="1385" name="Google Shape;1385;p130"/>
          <p:cNvSpPr txBox="1"/>
          <p:nvPr/>
        </p:nvSpPr>
        <p:spPr>
          <a:xfrm>
            <a:off x="5584825" y="3465512"/>
            <a:ext cx="6096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The marker nonterminal </a:t>
            </a:r>
            <a:r>
              <a:rPr b="1" i="1" lang="en-US" sz="1800" u="none" cap="none" strike="noStrike">
                <a:solidFill>
                  <a:schemeClr val="dk1"/>
                </a:solidFill>
                <a:latin typeface="Calibri"/>
                <a:ea typeface="Calibri"/>
                <a:cs typeface="Calibri"/>
                <a:sym typeface="Calibri"/>
              </a:rPr>
              <a:t>M</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in the production records the value of nextinstr, which at this time is </a:t>
            </a:r>
            <a:r>
              <a:rPr b="1" i="0" lang="en-US" sz="1800" u="none" cap="none" strike="noStrike">
                <a:solidFill>
                  <a:schemeClr val="dk1"/>
                </a:solidFill>
                <a:latin typeface="Calibri"/>
                <a:ea typeface="Calibri"/>
                <a:cs typeface="Calibri"/>
                <a:sym typeface="Calibri"/>
              </a:rPr>
              <a:t>102</a:t>
            </a:r>
            <a:endParaRPr b="0" i="0" sz="1400" u="none" cap="none" strike="noStrike">
              <a:solidFill>
                <a:srgbClr val="000000"/>
              </a:solidFill>
              <a:latin typeface="Arial"/>
              <a:ea typeface="Arial"/>
              <a:cs typeface="Arial"/>
              <a:sym typeface="Arial"/>
            </a:endParaRPr>
          </a:p>
        </p:txBody>
      </p:sp>
      <p:sp>
        <p:nvSpPr>
          <p:cNvPr id="1386" name="Google Shape;1386;p130"/>
          <p:cNvSpPr/>
          <p:nvPr/>
        </p:nvSpPr>
        <p:spPr>
          <a:xfrm flipH="1" rot="10800000">
            <a:off x="6745287" y="2541587"/>
            <a:ext cx="695325" cy="6334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7" name="Google Shape;1387;p130"/>
          <p:cNvSpPr/>
          <p:nvPr/>
        </p:nvSpPr>
        <p:spPr>
          <a:xfrm>
            <a:off x="4133850" y="2693987"/>
            <a:ext cx="901700" cy="1284287"/>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1"/>
          <p:cNvSpPr txBox="1"/>
          <p:nvPr/>
        </p:nvSpPr>
        <p:spPr>
          <a:xfrm>
            <a:off x="6135687" y="14541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393" name="Google Shape;1393;p131"/>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394" name="Google Shape;1394;p131"/>
          <p:cNvSpPr/>
          <p:nvPr/>
        </p:nvSpPr>
        <p:spPr>
          <a:xfrm>
            <a:off x="5176837" y="1790700"/>
            <a:ext cx="2898775"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5" name="Google Shape;1395;p131"/>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396" name="Google Shape;1396;p131"/>
          <p:cNvSpPr/>
          <p:nvPr/>
        </p:nvSpPr>
        <p:spPr>
          <a:xfrm>
            <a:off x="5275262" y="1992312"/>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7" name="Google Shape;1397;p131"/>
          <p:cNvSpPr txBox="1"/>
          <p:nvPr/>
        </p:nvSpPr>
        <p:spPr>
          <a:xfrm>
            <a:off x="4667250" y="2747962"/>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398" name="Google Shape;1398;p131"/>
          <p:cNvSpPr txBox="1"/>
          <p:nvPr/>
        </p:nvSpPr>
        <p:spPr>
          <a:xfrm>
            <a:off x="7904162" y="2808287"/>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399" name="Google Shape;1399;p131"/>
          <p:cNvSpPr/>
          <p:nvPr/>
        </p:nvSpPr>
        <p:spPr>
          <a:xfrm>
            <a:off x="6364287" y="1995487"/>
            <a:ext cx="850900" cy="542925"/>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0" name="Google Shape;1400;p131"/>
          <p:cNvSpPr/>
          <p:nvPr/>
        </p:nvSpPr>
        <p:spPr>
          <a:xfrm flipH="1" rot="10800000">
            <a:off x="7073900" y="2541587"/>
            <a:ext cx="608012" cy="412750"/>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1" name="Google Shape;1401;p131"/>
          <p:cNvSpPr/>
          <p:nvPr/>
        </p:nvSpPr>
        <p:spPr>
          <a:xfrm rot="10800000">
            <a:off x="5124450" y="2449512"/>
            <a:ext cx="436562" cy="3286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2" name="Google Shape;1402;p131"/>
          <p:cNvSpPr txBox="1"/>
          <p:nvPr/>
        </p:nvSpPr>
        <p:spPr>
          <a:xfrm>
            <a:off x="141287" y="3954462"/>
            <a:ext cx="5899150" cy="156845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 → id</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relop id</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B.truelist = makelist(nextinstr)</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B.falselist = makelist(nextinstr+1 )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emit(if id</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.place relop id</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.place goto __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emit(goto ___)</a:t>
            </a:r>
            <a:endParaRPr b="0" i="0" sz="1400" u="none" cap="none" strike="noStrike">
              <a:solidFill>
                <a:srgbClr val="000000"/>
              </a:solidFill>
              <a:latin typeface="Arial"/>
              <a:ea typeface="Arial"/>
              <a:cs typeface="Arial"/>
              <a:sym typeface="Arial"/>
            </a:endParaRPr>
          </a:p>
        </p:txBody>
      </p:sp>
      <p:sp>
        <p:nvSpPr>
          <p:cNvPr id="1403" name="Google Shape;1403;p131"/>
          <p:cNvSpPr/>
          <p:nvPr/>
        </p:nvSpPr>
        <p:spPr>
          <a:xfrm>
            <a:off x="2557462" y="3206750"/>
            <a:ext cx="1525587" cy="4746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rgbClr val="9DC3E6"/>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04" name="Google Shape;1404;p131"/>
          <p:cNvPicPr preferRelativeResize="0"/>
          <p:nvPr/>
        </p:nvPicPr>
        <p:blipFill rotWithShape="1">
          <a:blip r:embed="rId4">
            <a:alphaModFix/>
          </a:blip>
          <a:srcRect b="0" l="0" r="0" t="0"/>
          <a:stretch/>
        </p:blipFill>
        <p:spPr>
          <a:xfrm>
            <a:off x="6592887" y="4086225"/>
            <a:ext cx="4951412" cy="874712"/>
          </a:xfrm>
          <a:prstGeom prst="rect">
            <a:avLst/>
          </a:prstGeom>
          <a:noFill/>
          <a:ln>
            <a:noFill/>
          </a:ln>
        </p:spPr>
      </p:pic>
      <p:sp>
        <p:nvSpPr>
          <p:cNvPr id="1405" name="Google Shape;1405;p131"/>
          <p:cNvSpPr/>
          <p:nvPr/>
        </p:nvSpPr>
        <p:spPr>
          <a:xfrm>
            <a:off x="5840412" y="4287837"/>
            <a:ext cx="952500" cy="341312"/>
          </a:xfrm>
          <a:prstGeom prst="rightArrow">
            <a:avLst>
              <a:gd fmla="val 17730" name="adj1"/>
              <a:gd fmla="val 50000" name="adj2"/>
            </a:avLst>
          </a:prstGeom>
          <a:solidFill>
            <a:schemeClr val="accent1"/>
          </a:solid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838200" y="365125"/>
            <a:ext cx="10515600" cy="7429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i="0" lang="en-US" sz="4400" u="none">
                <a:solidFill>
                  <a:schemeClr val="dk1"/>
                </a:solidFill>
                <a:latin typeface="Arial"/>
                <a:ea typeface="Arial"/>
                <a:cs typeface="Arial"/>
                <a:sym typeface="Arial"/>
              </a:rPr>
              <a:t>Triples</a:t>
            </a:r>
            <a:endParaRPr/>
          </a:p>
        </p:txBody>
      </p:sp>
      <p:sp>
        <p:nvSpPr>
          <p:cNvPr id="161" name="Google Shape;161;p24"/>
          <p:cNvSpPr txBox="1"/>
          <p:nvPr>
            <p:ph idx="1" type="body"/>
          </p:nvPr>
        </p:nvSpPr>
        <p:spPr>
          <a:xfrm>
            <a:off x="838200" y="1108075"/>
            <a:ext cx="10515600" cy="5068887"/>
          </a:xfrm>
          <a:prstGeom prst="rect">
            <a:avLst/>
          </a:prstGeom>
          <a:noFill/>
          <a:ln>
            <a:noFill/>
          </a:ln>
        </p:spPr>
        <p:txBody>
          <a:bodyPr anchorCtr="0" anchor="t" bIns="45700" lIns="91425" spcFirstLastPara="1" rIns="91425" wrap="square" tIns="45700">
            <a:noAutofit/>
          </a:bodyPr>
          <a:lstStyle/>
          <a:p>
            <a:pPr indent="-177800" lvl="0" marL="12700" marR="0" rtl="0" algn="l">
              <a:lnSpc>
                <a:spcPct val="75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Each instruction in triples presentation has three fields : op, arg1, and arg2.The  results of respective sub-expressions are denoted by the position of expression.</a:t>
            </a:r>
            <a:endParaRPr/>
          </a:p>
        </p:txBody>
      </p:sp>
      <p:sp>
        <p:nvSpPr>
          <p:cNvPr id="162" name="Google Shape;162;p24"/>
          <p:cNvSpPr txBox="1"/>
          <p:nvPr/>
        </p:nvSpPr>
        <p:spPr>
          <a:xfrm>
            <a:off x="4349750" y="2281237"/>
            <a:ext cx="2286000" cy="977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63" name="Google Shape;163;p24"/>
          <p:cNvGraphicFramePr/>
          <p:nvPr/>
        </p:nvGraphicFramePr>
        <p:xfrm>
          <a:off x="3233737" y="3641725"/>
          <a:ext cx="3000000" cy="3000000"/>
        </p:xfrm>
        <a:graphic>
          <a:graphicData uri="http://schemas.openxmlformats.org/drawingml/2006/table">
            <a:tbl>
              <a:tblPr>
                <a:noFill/>
                <a:tableStyleId>{D208747A-ACFD-40FE-B509-253743D82279}</a:tableStyleId>
              </a:tblPr>
              <a:tblGrid>
                <a:gridCol w="1431925"/>
                <a:gridCol w="1430325"/>
                <a:gridCol w="1431925"/>
                <a:gridCol w="1430325"/>
              </a:tblGrid>
              <a:tr h="392100">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 </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OP</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arg1</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arg2</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90525">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(0)</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r>
              <a:tr h="392100">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(1)</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b</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(0)</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r>
              <a:tr h="390525">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(2)</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(1)</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a:t>
                      </a:r>
                      <a:endParaRPr sz="1400" u="none" cap="none" strike="noStrike"/>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32"/>
          <p:cNvSpPr txBox="1"/>
          <p:nvPr/>
        </p:nvSpPr>
        <p:spPr>
          <a:xfrm>
            <a:off x="6135687" y="14541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411" name="Google Shape;1411;p132"/>
          <p:cNvPicPr preferRelativeResize="0"/>
          <p:nvPr/>
        </p:nvPicPr>
        <p:blipFill rotWithShape="1">
          <a:blip r:embed="rId3">
            <a:alphaModFix/>
          </a:blip>
          <a:srcRect b="0" l="0" r="0" t="0"/>
          <a:stretch/>
        </p:blipFill>
        <p:spPr>
          <a:xfrm>
            <a:off x="3619500" y="2019300"/>
            <a:ext cx="4660900" cy="550862"/>
          </a:xfrm>
          <a:prstGeom prst="rect">
            <a:avLst/>
          </a:prstGeom>
          <a:noFill/>
          <a:ln>
            <a:noFill/>
          </a:ln>
        </p:spPr>
      </p:pic>
      <p:sp>
        <p:nvSpPr>
          <p:cNvPr id="1412" name="Google Shape;1412;p132"/>
          <p:cNvSpPr/>
          <p:nvPr/>
        </p:nvSpPr>
        <p:spPr>
          <a:xfrm>
            <a:off x="5176837" y="1790700"/>
            <a:ext cx="2898775"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3" name="Google Shape;1413;p132"/>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414" name="Google Shape;1414;p132"/>
          <p:cNvSpPr/>
          <p:nvPr/>
        </p:nvSpPr>
        <p:spPr>
          <a:xfrm>
            <a:off x="5275262" y="1992312"/>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5" name="Google Shape;1415;p132"/>
          <p:cNvSpPr txBox="1"/>
          <p:nvPr/>
        </p:nvSpPr>
        <p:spPr>
          <a:xfrm>
            <a:off x="4667250" y="2747962"/>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416" name="Google Shape;1416;p132"/>
          <p:cNvSpPr txBox="1"/>
          <p:nvPr/>
        </p:nvSpPr>
        <p:spPr>
          <a:xfrm>
            <a:off x="7904162" y="2808287"/>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417" name="Google Shape;1417;p132"/>
          <p:cNvSpPr/>
          <p:nvPr/>
        </p:nvSpPr>
        <p:spPr>
          <a:xfrm>
            <a:off x="6396037" y="1982787"/>
            <a:ext cx="836612" cy="541337"/>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8" name="Google Shape;1418;p132"/>
          <p:cNvSpPr/>
          <p:nvPr/>
        </p:nvSpPr>
        <p:spPr>
          <a:xfrm flipH="1" rot="10800000">
            <a:off x="7073900" y="2541587"/>
            <a:ext cx="608012" cy="412750"/>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9" name="Google Shape;1419;p132"/>
          <p:cNvSpPr/>
          <p:nvPr/>
        </p:nvSpPr>
        <p:spPr>
          <a:xfrm rot="10800000">
            <a:off x="5124450" y="2449512"/>
            <a:ext cx="436562" cy="3286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0" name="Google Shape;1420;p132"/>
          <p:cNvSpPr txBox="1"/>
          <p:nvPr/>
        </p:nvSpPr>
        <p:spPr>
          <a:xfrm>
            <a:off x="4208462" y="3802062"/>
            <a:ext cx="6007100" cy="1570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2)B → 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and M B</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backpatch(B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.truelist, M.instr)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B.truelist =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.truelist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B.falselist = merge(B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.falselist,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.falselist)</a:t>
            </a:r>
            <a:endParaRPr b="0" i="0" sz="1400" u="none" cap="none" strike="noStrike">
              <a:solidFill>
                <a:srgbClr val="000000"/>
              </a:solidFill>
              <a:latin typeface="Arial"/>
              <a:ea typeface="Arial"/>
              <a:cs typeface="Arial"/>
              <a:sym typeface="Arial"/>
            </a:endParaRPr>
          </a:p>
        </p:txBody>
      </p:sp>
      <p:sp>
        <p:nvSpPr>
          <p:cNvPr id="1421" name="Google Shape;1421;p132"/>
          <p:cNvSpPr txBox="1"/>
          <p:nvPr/>
        </p:nvSpPr>
        <p:spPr>
          <a:xfrm>
            <a:off x="7248525" y="3138487"/>
            <a:ext cx="4157662"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The marker nonterminal </a:t>
            </a:r>
            <a:r>
              <a:rPr b="1" i="1" lang="en-US" sz="2000" u="none" cap="none" strike="noStrike">
                <a:solidFill>
                  <a:schemeClr val="dk1"/>
                </a:solidFill>
                <a:latin typeface="Calibri"/>
                <a:ea typeface="Calibri"/>
                <a:cs typeface="Calibri"/>
                <a:sym typeface="Calibri"/>
              </a:rPr>
              <a:t>M</a:t>
            </a:r>
            <a:r>
              <a:rPr b="0" i="1"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in the production records the value of nextinstr, which at this time is </a:t>
            </a:r>
            <a:r>
              <a:rPr b="1" i="0" lang="en-US" sz="2000" u="none" cap="none" strike="noStrike">
                <a:solidFill>
                  <a:schemeClr val="dk1"/>
                </a:solidFill>
                <a:latin typeface="Calibri"/>
                <a:ea typeface="Calibri"/>
                <a:cs typeface="Calibri"/>
                <a:sym typeface="Calibri"/>
              </a:rPr>
              <a:t>104</a:t>
            </a:r>
            <a:endParaRPr b="0" i="0" sz="1400" u="none" cap="none" strike="noStrike">
              <a:solidFill>
                <a:srgbClr val="000000"/>
              </a:solidFill>
              <a:latin typeface="Arial"/>
              <a:ea typeface="Arial"/>
              <a:cs typeface="Arial"/>
              <a:sym typeface="Arial"/>
            </a:endParaRPr>
          </a:p>
        </p:txBody>
      </p:sp>
      <p:cxnSp>
        <p:nvCxnSpPr>
          <p:cNvPr id="1422" name="Google Shape;1422;p132"/>
          <p:cNvCxnSpPr/>
          <p:nvPr/>
        </p:nvCxnSpPr>
        <p:spPr>
          <a:xfrm flipH="1">
            <a:off x="5949950" y="2747962"/>
            <a:ext cx="111125" cy="935037"/>
          </a:xfrm>
          <a:prstGeom prst="straightConnector1">
            <a:avLst/>
          </a:prstGeom>
          <a:noFill/>
          <a:ln cap="flat" cmpd="sng" w="28575">
            <a:solidFill>
              <a:schemeClr val="accent1"/>
            </a:solidFill>
            <a:prstDash val="solid"/>
            <a:miter lim="800000"/>
            <a:headEnd len="sm" w="sm" type="none"/>
            <a:tailEnd len="med" w="med" type="triangle"/>
          </a:ln>
        </p:spPr>
      </p:cxnSp>
      <p:cxnSp>
        <p:nvCxnSpPr>
          <p:cNvPr id="1423" name="Google Shape;1423;p132"/>
          <p:cNvCxnSpPr/>
          <p:nvPr/>
        </p:nvCxnSpPr>
        <p:spPr>
          <a:xfrm flipH="1" rot="10800000">
            <a:off x="8274050" y="4171950"/>
            <a:ext cx="2106612" cy="265112"/>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33"/>
          <p:cNvSpPr txBox="1"/>
          <p:nvPr/>
        </p:nvSpPr>
        <p:spPr>
          <a:xfrm>
            <a:off x="6135687" y="14541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429" name="Google Shape;1429;p133"/>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430" name="Google Shape;1430;p133"/>
          <p:cNvSpPr/>
          <p:nvPr/>
        </p:nvSpPr>
        <p:spPr>
          <a:xfrm>
            <a:off x="5176837" y="1790700"/>
            <a:ext cx="2898775"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1" name="Google Shape;1431;p133"/>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432" name="Google Shape;1432;p133"/>
          <p:cNvSpPr/>
          <p:nvPr/>
        </p:nvSpPr>
        <p:spPr>
          <a:xfrm>
            <a:off x="5275262" y="1992312"/>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3" name="Google Shape;1433;p133"/>
          <p:cNvSpPr txBox="1"/>
          <p:nvPr/>
        </p:nvSpPr>
        <p:spPr>
          <a:xfrm>
            <a:off x="4667250" y="2747962"/>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434" name="Google Shape;1434;p133"/>
          <p:cNvSpPr txBox="1"/>
          <p:nvPr/>
        </p:nvSpPr>
        <p:spPr>
          <a:xfrm>
            <a:off x="6986587" y="3117850"/>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435" name="Google Shape;1435;p133"/>
          <p:cNvSpPr/>
          <p:nvPr/>
        </p:nvSpPr>
        <p:spPr>
          <a:xfrm>
            <a:off x="6364287" y="1995487"/>
            <a:ext cx="850900" cy="542925"/>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6" name="Google Shape;1436;p133"/>
          <p:cNvSpPr/>
          <p:nvPr/>
        </p:nvSpPr>
        <p:spPr>
          <a:xfrm flipH="1" rot="10800000">
            <a:off x="6637337" y="2605087"/>
            <a:ext cx="577850" cy="431800"/>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7" name="Google Shape;1437;p133"/>
          <p:cNvSpPr/>
          <p:nvPr/>
        </p:nvSpPr>
        <p:spPr>
          <a:xfrm rot="10800000">
            <a:off x="5124450" y="2449512"/>
            <a:ext cx="436562" cy="3286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8" name="Google Shape;1438;p133"/>
          <p:cNvSpPr txBox="1"/>
          <p:nvPr/>
        </p:nvSpPr>
        <p:spPr>
          <a:xfrm>
            <a:off x="141287" y="3954462"/>
            <a:ext cx="5899150" cy="156845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 → id</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relop id</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B.truelist = makelist(nextinstr)</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B.falselist = makelist(nextinstr+1 )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emit(if id</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.place relop id</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.place goto __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emit(goto ___)</a:t>
            </a:r>
            <a:endParaRPr b="0" i="0" sz="1400" u="none" cap="none" strike="noStrike">
              <a:solidFill>
                <a:srgbClr val="000000"/>
              </a:solidFill>
              <a:latin typeface="Arial"/>
              <a:ea typeface="Arial"/>
              <a:cs typeface="Arial"/>
              <a:sym typeface="Arial"/>
            </a:endParaRPr>
          </a:p>
        </p:txBody>
      </p:sp>
      <p:sp>
        <p:nvSpPr>
          <p:cNvPr id="1439" name="Google Shape;1439;p133"/>
          <p:cNvSpPr/>
          <p:nvPr/>
        </p:nvSpPr>
        <p:spPr>
          <a:xfrm>
            <a:off x="5343525" y="3389312"/>
            <a:ext cx="1524000" cy="4746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rgbClr val="9DC3E6"/>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0" name="Google Shape;1440;p133"/>
          <p:cNvSpPr/>
          <p:nvPr/>
        </p:nvSpPr>
        <p:spPr>
          <a:xfrm>
            <a:off x="5840412" y="4287837"/>
            <a:ext cx="952500" cy="341312"/>
          </a:xfrm>
          <a:prstGeom prst="rightArrow">
            <a:avLst>
              <a:gd fmla="val 17730" name="adj1"/>
              <a:gd fmla="val 50000" name="adj2"/>
            </a:avLst>
          </a:prstGeom>
          <a:solidFill>
            <a:schemeClr val="accent1"/>
          </a:solid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41" name="Google Shape;1441;p133"/>
          <p:cNvPicPr preferRelativeResize="0"/>
          <p:nvPr/>
        </p:nvPicPr>
        <p:blipFill rotWithShape="1">
          <a:blip r:embed="rId4">
            <a:alphaModFix/>
          </a:blip>
          <a:srcRect b="0" l="0" r="0" t="0"/>
          <a:stretch/>
        </p:blipFill>
        <p:spPr>
          <a:xfrm>
            <a:off x="6789737" y="4238625"/>
            <a:ext cx="4840287" cy="99853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34"/>
          <p:cNvSpPr txBox="1"/>
          <p:nvPr/>
        </p:nvSpPr>
        <p:spPr>
          <a:xfrm>
            <a:off x="6135687" y="14541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447" name="Google Shape;1447;p134"/>
          <p:cNvPicPr preferRelativeResize="0"/>
          <p:nvPr/>
        </p:nvPicPr>
        <p:blipFill rotWithShape="1">
          <a:blip r:embed="rId3">
            <a:alphaModFix/>
          </a:blip>
          <a:srcRect b="0" l="0" r="0" t="0"/>
          <a:stretch/>
        </p:blipFill>
        <p:spPr>
          <a:xfrm>
            <a:off x="3619500" y="2019300"/>
            <a:ext cx="4660900" cy="550862"/>
          </a:xfrm>
          <a:prstGeom prst="rect">
            <a:avLst/>
          </a:prstGeom>
          <a:noFill/>
          <a:ln>
            <a:noFill/>
          </a:ln>
        </p:spPr>
      </p:pic>
      <p:sp>
        <p:nvSpPr>
          <p:cNvPr id="1448" name="Google Shape;1448;p134"/>
          <p:cNvSpPr/>
          <p:nvPr/>
        </p:nvSpPr>
        <p:spPr>
          <a:xfrm>
            <a:off x="5176837" y="1790700"/>
            <a:ext cx="2898775"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49" name="Google Shape;1449;p134"/>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 -Boolean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450" name="Google Shape;1450;p134"/>
          <p:cNvSpPr/>
          <p:nvPr/>
        </p:nvSpPr>
        <p:spPr>
          <a:xfrm>
            <a:off x="5275262" y="1992312"/>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1" name="Google Shape;1451;p134"/>
          <p:cNvSpPr txBox="1"/>
          <p:nvPr/>
        </p:nvSpPr>
        <p:spPr>
          <a:xfrm>
            <a:off x="4667250" y="2747962"/>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452" name="Google Shape;1452;p134"/>
          <p:cNvSpPr txBox="1"/>
          <p:nvPr/>
        </p:nvSpPr>
        <p:spPr>
          <a:xfrm>
            <a:off x="7904162" y="2808287"/>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453" name="Google Shape;1453;p134"/>
          <p:cNvSpPr/>
          <p:nvPr/>
        </p:nvSpPr>
        <p:spPr>
          <a:xfrm>
            <a:off x="6396037" y="1982787"/>
            <a:ext cx="836612" cy="541337"/>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4" name="Google Shape;1454;p134"/>
          <p:cNvSpPr/>
          <p:nvPr/>
        </p:nvSpPr>
        <p:spPr>
          <a:xfrm flipH="1" rot="10800000">
            <a:off x="7073900" y="2541587"/>
            <a:ext cx="608012" cy="412750"/>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5" name="Google Shape;1455;p134"/>
          <p:cNvSpPr/>
          <p:nvPr/>
        </p:nvSpPr>
        <p:spPr>
          <a:xfrm rot="10800000">
            <a:off x="5124450" y="2449512"/>
            <a:ext cx="436562" cy="32861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6" name="Google Shape;1456;p134"/>
          <p:cNvSpPr txBox="1"/>
          <p:nvPr/>
        </p:nvSpPr>
        <p:spPr>
          <a:xfrm>
            <a:off x="1262062" y="4033837"/>
            <a:ext cx="6007100" cy="1570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2)B → 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and M B</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backpatch(B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.truelist, M.instr)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B.truelist =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.truelist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B.falselist = merge(B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.falselist,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.falselist)</a:t>
            </a:r>
            <a:endParaRPr b="0" i="0" sz="1400" u="none" cap="none" strike="noStrike">
              <a:solidFill>
                <a:srgbClr val="000000"/>
              </a:solidFill>
              <a:latin typeface="Arial"/>
              <a:ea typeface="Arial"/>
              <a:cs typeface="Arial"/>
              <a:sym typeface="Arial"/>
            </a:endParaRPr>
          </a:p>
        </p:txBody>
      </p:sp>
      <p:cxnSp>
        <p:nvCxnSpPr>
          <p:cNvPr id="1457" name="Google Shape;1457;p134"/>
          <p:cNvCxnSpPr/>
          <p:nvPr/>
        </p:nvCxnSpPr>
        <p:spPr>
          <a:xfrm flipH="1">
            <a:off x="3155950" y="2747962"/>
            <a:ext cx="2905125" cy="1285875"/>
          </a:xfrm>
          <a:prstGeom prst="straightConnector1">
            <a:avLst/>
          </a:prstGeom>
          <a:noFill/>
          <a:ln cap="flat" cmpd="sng" w="28575">
            <a:solidFill>
              <a:schemeClr val="accent1"/>
            </a:solidFill>
            <a:prstDash val="solid"/>
            <a:miter lim="800000"/>
            <a:headEnd len="sm" w="sm" type="none"/>
            <a:tailEnd len="med" w="med" type="triangle"/>
          </a:ln>
        </p:spPr>
      </p:cxnSp>
      <p:pic>
        <p:nvPicPr>
          <p:cNvPr id="1458" name="Google Shape;1458;p134"/>
          <p:cNvPicPr preferRelativeResize="0"/>
          <p:nvPr/>
        </p:nvPicPr>
        <p:blipFill rotWithShape="1">
          <a:blip r:embed="rId4">
            <a:alphaModFix/>
          </a:blip>
          <a:srcRect b="0" l="0" r="0" t="0"/>
          <a:stretch/>
        </p:blipFill>
        <p:spPr>
          <a:xfrm>
            <a:off x="8075612" y="4535487"/>
            <a:ext cx="3995737" cy="2136775"/>
          </a:xfrm>
          <a:prstGeom prst="rect">
            <a:avLst/>
          </a:prstGeom>
          <a:noFill/>
          <a:ln>
            <a:noFill/>
          </a:ln>
        </p:spPr>
      </p:pic>
      <p:sp>
        <p:nvSpPr>
          <p:cNvPr id="1459" name="Google Shape;1459;p134"/>
          <p:cNvSpPr txBox="1"/>
          <p:nvPr/>
        </p:nvSpPr>
        <p:spPr>
          <a:xfrm>
            <a:off x="6586537" y="3321050"/>
            <a:ext cx="3695700" cy="1601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B</a:t>
            </a:r>
            <a:r>
              <a:rPr b="1" baseline="-25000" i="0" lang="en-US" sz="2000" u="none" cap="none" strike="noStrike">
                <a:solidFill>
                  <a:schemeClr val="dk1"/>
                </a:solidFill>
                <a:latin typeface="Calibri"/>
                <a:ea typeface="Calibri"/>
                <a:cs typeface="Calibri"/>
                <a:sym typeface="Calibri"/>
              </a:rPr>
              <a:t>1</a:t>
            </a:r>
            <a:r>
              <a:rPr b="1" i="0" lang="en-US" sz="2000" u="none" cap="none" strike="noStrike">
                <a:solidFill>
                  <a:schemeClr val="dk1"/>
                </a:solidFill>
                <a:latin typeface="Calibri"/>
                <a:ea typeface="Calibri"/>
                <a:cs typeface="Calibri"/>
                <a:sym typeface="Calibri"/>
              </a:rPr>
              <a:t>.truelist =102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M.instr=104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backpatch(102,104) – instruction in 102 is filled with 104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cxnSp>
        <p:nvCxnSpPr>
          <p:cNvPr id="1460" name="Google Shape;1460;p134"/>
          <p:cNvCxnSpPr/>
          <p:nvPr/>
        </p:nvCxnSpPr>
        <p:spPr>
          <a:xfrm flipH="1" rot="10800000">
            <a:off x="3860800" y="3848100"/>
            <a:ext cx="2706687" cy="652462"/>
          </a:xfrm>
          <a:prstGeom prst="straightConnector1">
            <a:avLst/>
          </a:prstGeom>
          <a:noFill/>
          <a:ln cap="flat" cmpd="sng" w="19050">
            <a:solidFill>
              <a:schemeClr val="accent1"/>
            </a:solidFill>
            <a:prstDash val="solid"/>
            <a:miter lim="800000"/>
            <a:headEnd len="sm" w="sm" type="none"/>
            <a:tailEnd len="med" w="med" type="triangle"/>
          </a:ln>
        </p:spPr>
      </p:cxnSp>
      <p:sp>
        <p:nvSpPr>
          <p:cNvPr id="1461" name="Google Shape;1461;p134"/>
          <p:cNvSpPr/>
          <p:nvPr/>
        </p:nvSpPr>
        <p:spPr>
          <a:xfrm>
            <a:off x="8280400" y="5145087"/>
            <a:ext cx="3849687" cy="458787"/>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2" name="Google Shape;1462;p134"/>
          <p:cNvSpPr/>
          <p:nvPr/>
        </p:nvSpPr>
        <p:spPr>
          <a:xfrm>
            <a:off x="1204912" y="4324350"/>
            <a:ext cx="3971925" cy="58261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35"/>
          <p:cNvSpPr txBox="1"/>
          <p:nvPr/>
        </p:nvSpPr>
        <p:spPr>
          <a:xfrm>
            <a:off x="5486400" y="1365250"/>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pic>
        <p:nvPicPr>
          <p:cNvPr id="1468" name="Google Shape;1468;p135"/>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469" name="Google Shape;1469;p135"/>
          <p:cNvSpPr/>
          <p:nvPr/>
        </p:nvSpPr>
        <p:spPr>
          <a:xfrm>
            <a:off x="3490912" y="1790700"/>
            <a:ext cx="4584700"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0" name="Google Shape;1470;p135"/>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Backpatching-Boolean expressions Example</a:t>
            </a:r>
            <a:br>
              <a:rPr b="0" i="0" lang="en-US" sz="3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sp>
        <p:nvSpPr>
          <p:cNvPr id="1471" name="Google Shape;1471;p135"/>
          <p:cNvSpPr/>
          <p:nvPr/>
        </p:nvSpPr>
        <p:spPr>
          <a:xfrm>
            <a:off x="7939087" y="701675"/>
            <a:ext cx="2384425" cy="1223962"/>
          </a:xfrm>
          <a:prstGeom prst="wedgeEllipseCallout">
            <a:avLst>
              <a:gd fmla="val -11723" name="adj1"/>
              <a:gd fmla="val 19105"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2" name="Google Shape;1472;p135"/>
          <p:cNvSpPr txBox="1"/>
          <p:nvPr/>
        </p:nvSpPr>
        <p:spPr>
          <a:xfrm>
            <a:off x="8008937" y="984250"/>
            <a:ext cx="224472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Expression of of the form B → B</a:t>
            </a:r>
            <a:r>
              <a:rPr b="1" baseline="-25000" i="0" lang="en-US" sz="1800" u="none" cap="none" strike="noStrike">
                <a:solidFill>
                  <a:schemeClr val="dk1"/>
                </a:solidFill>
                <a:latin typeface="Calibri"/>
                <a:ea typeface="Calibri"/>
                <a:cs typeface="Calibri"/>
                <a:sym typeface="Calibri"/>
              </a:rPr>
              <a:t>1</a:t>
            </a:r>
            <a:r>
              <a:rPr b="1" i="0" lang="en-US" sz="1800" u="none" cap="none" strike="noStrike">
                <a:solidFill>
                  <a:schemeClr val="dk1"/>
                </a:solidFill>
                <a:latin typeface="Calibri"/>
                <a:ea typeface="Calibri"/>
                <a:cs typeface="Calibri"/>
                <a:sym typeface="Calibri"/>
              </a:rPr>
              <a:t> or M B</a:t>
            </a:r>
            <a:r>
              <a:rPr b="1" baseline="-25000" i="0" lang="en-US" sz="18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baseline="-25000" i="0" sz="1800" u="none" cap="none" strike="noStrike">
              <a:solidFill>
                <a:schemeClr val="dk1"/>
              </a:solidFill>
              <a:latin typeface="Calibri"/>
              <a:ea typeface="Calibri"/>
              <a:cs typeface="Calibri"/>
              <a:sym typeface="Calibri"/>
            </a:endParaRPr>
          </a:p>
        </p:txBody>
      </p:sp>
      <p:sp>
        <p:nvSpPr>
          <p:cNvPr id="1473" name="Google Shape;1473;p135"/>
          <p:cNvSpPr/>
          <p:nvPr/>
        </p:nvSpPr>
        <p:spPr>
          <a:xfrm>
            <a:off x="4133850" y="2033587"/>
            <a:ext cx="785812" cy="550862"/>
          </a:xfrm>
          <a:prstGeom prst="ellipse">
            <a:avLst/>
          </a:prstGeom>
          <a:noFill/>
          <a:ln cap="flat" cmpd="sng" w="254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4" name="Google Shape;1474;p135"/>
          <p:cNvSpPr/>
          <p:nvPr/>
        </p:nvSpPr>
        <p:spPr>
          <a:xfrm rot="10800000">
            <a:off x="2994025" y="2409825"/>
            <a:ext cx="1236662" cy="6778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5" name="Google Shape;1475;p135"/>
          <p:cNvSpPr txBox="1"/>
          <p:nvPr/>
        </p:nvSpPr>
        <p:spPr>
          <a:xfrm>
            <a:off x="2589212" y="2951162"/>
            <a:ext cx="45720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B1</a:t>
            </a:r>
            <a:endParaRPr b="0" i="0" sz="1400" u="none" cap="none" strike="noStrike">
              <a:solidFill>
                <a:srgbClr val="000000"/>
              </a:solidFill>
              <a:latin typeface="Arial"/>
              <a:ea typeface="Arial"/>
              <a:cs typeface="Arial"/>
              <a:sym typeface="Arial"/>
            </a:endParaRPr>
          </a:p>
        </p:txBody>
      </p:sp>
      <p:sp>
        <p:nvSpPr>
          <p:cNvPr id="1476" name="Google Shape;1476;p135"/>
          <p:cNvSpPr txBox="1"/>
          <p:nvPr/>
        </p:nvSpPr>
        <p:spPr>
          <a:xfrm>
            <a:off x="7408862" y="2733675"/>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B2</a:t>
            </a:r>
            <a:endParaRPr b="0" i="0" sz="1400" u="none" cap="none" strike="noStrike">
              <a:solidFill>
                <a:srgbClr val="000000"/>
              </a:solidFill>
              <a:latin typeface="Arial"/>
              <a:ea typeface="Arial"/>
              <a:cs typeface="Arial"/>
              <a:sym typeface="Arial"/>
            </a:endParaRPr>
          </a:p>
        </p:txBody>
      </p:sp>
      <p:sp>
        <p:nvSpPr>
          <p:cNvPr id="1477" name="Google Shape;1477;p135"/>
          <p:cNvSpPr/>
          <p:nvPr/>
        </p:nvSpPr>
        <p:spPr>
          <a:xfrm>
            <a:off x="5176837" y="1995487"/>
            <a:ext cx="2832100" cy="588962"/>
          </a:xfrm>
          <a:prstGeom prst="ellipse">
            <a:avLst/>
          </a:prstGeom>
          <a:noFill/>
          <a:ln cap="flat" cmpd="sng" w="254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8" name="Google Shape;1478;p135"/>
          <p:cNvSpPr/>
          <p:nvPr/>
        </p:nvSpPr>
        <p:spPr>
          <a:xfrm flipH="1" rot="10800000">
            <a:off x="6592887" y="2389187"/>
            <a:ext cx="815975" cy="388937"/>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9" name="Google Shape;1479;p135"/>
          <p:cNvSpPr txBox="1"/>
          <p:nvPr/>
        </p:nvSpPr>
        <p:spPr>
          <a:xfrm>
            <a:off x="838200" y="4241800"/>
            <a:ext cx="5372100" cy="1422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 → 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 or M B</a:t>
            </a:r>
            <a:r>
              <a:rPr b="0" baseline="-2500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backpatch(B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.falselist, M.instr)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B.truelist = merge(B</a:t>
            </a:r>
            <a:r>
              <a:rPr b="0" baseline="-25000" i="0" lang="en-US" sz="2400" u="none" cap="none" strike="noStrike">
                <a:solidFill>
                  <a:schemeClr val="dk1"/>
                </a:solidFill>
                <a:latin typeface="Calibri"/>
                <a:ea typeface="Calibri"/>
                <a:cs typeface="Calibri"/>
                <a:sym typeface="Calibri"/>
              </a:rPr>
              <a:t>1</a:t>
            </a:r>
            <a:r>
              <a:rPr b="0" i="0" lang="en-US" sz="2400" u="none" cap="none" strike="noStrike">
                <a:solidFill>
                  <a:schemeClr val="dk1"/>
                </a:solidFill>
                <a:latin typeface="Calibri"/>
                <a:ea typeface="Calibri"/>
                <a:cs typeface="Calibri"/>
                <a:sym typeface="Calibri"/>
              </a:rPr>
              <a:t>.truelist,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.truelist)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B.falselist = B</a:t>
            </a:r>
            <a:r>
              <a:rPr b="0" baseline="-25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.falselist</a:t>
            </a:r>
            <a:endParaRPr b="0" i="0" sz="1400" u="none" cap="none" strike="noStrike">
              <a:solidFill>
                <a:srgbClr val="000000"/>
              </a:solidFill>
              <a:latin typeface="Arial"/>
              <a:ea typeface="Arial"/>
              <a:cs typeface="Arial"/>
              <a:sym typeface="Arial"/>
            </a:endParaRPr>
          </a:p>
        </p:txBody>
      </p:sp>
      <p:cxnSp>
        <p:nvCxnSpPr>
          <p:cNvPr id="1480" name="Google Shape;1480;p135"/>
          <p:cNvCxnSpPr/>
          <p:nvPr/>
        </p:nvCxnSpPr>
        <p:spPr>
          <a:xfrm flipH="1">
            <a:off x="3613150" y="2778125"/>
            <a:ext cx="1433512" cy="1201737"/>
          </a:xfrm>
          <a:prstGeom prst="straightConnector1">
            <a:avLst/>
          </a:prstGeom>
          <a:noFill/>
          <a:ln cap="flat" cmpd="sng" w="28575">
            <a:solidFill>
              <a:schemeClr val="accent1"/>
            </a:solidFill>
            <a:prstDash val="solid"/>
            <a:miter lim="800000"/>
            <a:headEnd len="sm" w="sm" type="none"/>
            <a:tailEnd len="med" w="med" type="triangle"/>
          </a:ln>
        </p:spPr>
      </p:cxnSp>
      <p:sp>
        <p:nvSpPr>
          <p:cNvPr id="1481" name="Google Shape;1481;p135"/>
          <p:cNvSpPr txBox="1"/>
          <p:nvPr/>
        </p:nvSpPr>
        <p:spPr>
          <a:xfrm>
            <a:off x="4919662" y="3230562"/>
            <a:ext cx="3697287" cy="16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B</a:t>
            </a:r>
            <a:r>
              <a:rPr b="1" baseline="-25000" i="0" lang="en-US" sz="2000" u="none" cap="none" strike="noStrike">
                <a:solidFill>
                  <a:schemeClr val="dk1"/>
                </a:solidFill>
                <a:latin typeface="Calibri"/>
                <a:ea typeface="Calibri"/>
                <a:cs typeface="Calibri"/>
                <a:sym typeface="Calibri"/>
              </a:rPr>
              <a:t>1</a:t>
            </a:r>
            <a:r>
              <a:rPr b="1" i="0" lang="en-US" sz="2000" u="none" cap="none" strike="noStrike">
                <a:solidFill>
                  <a:schemeClr val="dk1"/>
                </a:solidFill>
                <a:latin typeface="Calibri"/>
                <a:ea typeface="Calibri"/>
                <a:cs typeface="Calibri"/>
                <a:sym typeface="Calibri"/>
              </a:rPr>
              <a:t>.falselist =101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M.instr=102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backpatch(101,102) – instruction in 101 is filled with 102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cxnSp>
        <p:nvCxnSpPr>
          <p:cNvPr id="1482" name="Google Shape;1482;p135"/>
          <p:cNvCxnSpPr/>
          <p:nvPr/>
        </p:nvCxnSpPr>
        <p:spPr>
          <a:xfrm flipH="1" rot="10800000">
            <a:off x="3760787" y="4048125"/>
            <a:ext cx="1047750" cy="511175"/>
          </a:xfrm>
          <a:prstGeom prst="straightConnector1">
            <a:avLst/>
          </a:prstGeom>
          <a:noFill/>
          <a:ln cap="flat" cmpd="sng" w="9525">
            <a:solidFill>
              <a:schemeClr val="accent1"/>
            </a:solidFill>
            <a:prstDash val="solid"/>
            <a:miter lim="800000"/>
            <a:headEnd len="sm" w="sm" type="none"/>
            <a:tailEnd len="med" w="med" type="triangle"/>
          </a:ln>
        </p:spPr>
      </p:cxnSp>
      <p:pic>
        <p:nvPicPr>
          <p:cNvPr id="1483" name="Google Shape;1483;p135"/>
          <p:cNvPicPr preferRelativeResize="0"/>
          <p:nvPr/>
        </p:nvPicPr>
        <p:blipFill rotWithShape="1">
          <a:blip r:embed="rId4">
            <a:alphaModFix/>
          </a:blip>
          <a:srcRect b="0" l="0" r="0" t="0"/>
          <a:stretch/>
        </p:blipFill>
        <p:spPr>
          <a:xfrm>
            <a:off x="7264400" y="4497387"/>
            <a:ext cx="4529137" cy="2360612"/>
          </a:xfrm>
          <a:prstGeom prst="rect">
            <a:avLst/>
          </a:prstGeom>
          <a:noFill/>
          <a:ln>
            <a:noFill/>
          </a:ln>
        </p:spPr>
      </p:pic>
      <p:sp>
        <p:nvSpPr>
          <p:cNvPr id="1484" name="Google Shape;1484;p135"/>
          <p:cNvSpPr/>
          <p:nvPr/>
        </p:nvSpPr>
        <p:spPr>
          <a:xfrm>
            <a:off x="831850" y="4497387"/>
            <a:ext cx="3970337" cy="58261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5" name="Google Shape;1485;p135"/>
          <p:cNvSpPr/>
          <p:nvPr/>
        </p:nvSpPr>
        <p:spPr>
          <a:xfrm>
            <a:off x="7297737" y="4714875"/>
            <a:ext cx="2625725" cy="58261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36"/>
          <p:cNvSpPr txBox="1"/>
          <p:nvPr>
            <p:ph type="title"/>
          </p:nvPr>
        </p:nvSpPr>
        <p:spPr>
          <a:xfrm>
            <a:off x="838200" y="365125"/>
            <a:ext cx="10515600" cy="7096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br>
              <a:rPr b="0" i="0" lang="en-US" sz="4000" u="none">
                <a:solidFill>
                  <a:schemeClr val="dk1"/>
                </a:solidFill>
                <a:latin typeface="Calibri"/>
                <a:ea typeface="Calibri"/>
                <a:cs typeface="Calibri"/>
                <a:sym typeface="Calibri"/>
              </a:rPr>
            </a:br>
            <a:r>
              <a:rPr b="0" i="0" lang="en-US" sz="4000" u="none">
                <a:solidFill>
                  <a:schemeClr val="dk1"/>
                </a:solidFill>
                <a:latin typeface="Calibri"/>
                <a:ea typeface="Calibri"/>
                <a:cs typeface="Calibri"/>
                <a:sym typeface="Calibri"/>
              </a:rPr>
              <a:t>Backpatching-Boolean expressions Example</a:t>
            </a:r>
            <a:br>
              <a:rPr b="0" i="0" lang="en-US" sz="4000" u="none">
                <a:solidFill>
                  <a:schemeClr val="dk1"/>
                </a:solidFill>
                <a:latin typeface="Calibri"/>
                <a:ea typeface="Calibri"/>
                <a:cs typeface="Calibri"/>
                <a:sym typeface="Calibri"/>
              </a:rPr>
            </a:br>
            <a:endParaRPr/>
          </a:p>
        </p:txBody>
      </p:sp>
      <p:sp>
        <p:nvSpPr>
          <p:cNvPr id="1491" name="Google Shape;1491;p136"/>
          <p:cNvSpPr txBox="1"/>
          <p:nvPr/>
        </p:nvSpPr>
        <p:spPr>
          <a:xfrm>
            <a:off x="171450" y="2392362"/>
            <a:ext cx="353377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The </a:t>
            </a:r>
            <a:r>
              <a:rPr b="1" i="0" lang="en-US" sz="1800" u="none" cap="none" strike="noStrike">
                <a:solidFill>
                  <a:schemeClr val="dk1"/>
                </a:solidFill>
                <a:latin typeface="Times New Roman"/>
                <a:ea typeface="Times New Roman"/>
                <a:cs typeface="Times New Roman"/>
                <a:sym typeface="Times New Roman"/>
              </a:rPr>
              <a:t>entire expression is true </a:t>
            </a:r>
            <a:r>
              <a:rPr b="0" i="0" lang="en-US" sz="1800" u="none" cap="none" strike="noStrike">
                <a:solidFill>
                  <a:schemeClr val="dk1"/>
                </a:solidFill>
                <a:latin typeface="Times New Roman"/>
                <a:ea typeface="Times New Roman"/>
                <a:cs typeface="Times New Roman"/>
                <a:sym typeface="Times New Roman"/>
              </a:rPr>
              <a:t>if and only if the gotos of instructions </a:t>
            </a:r>
            <a:r>
              <a:rPr b="1" i="0" lang="en-US" sz="1800" u="none" cap="none" strike="noStrike">
                <a:solidFill>
                  <a:schemeClr val="dk1"/>
                </a:solidFill>
                <a:latin typeface="Times New Roman"/>
                <a:ea typeface="Times New Roman"/>
                <a:cs typeface="Times New Roman"/>
                <a:sym typeface="Times New Roman"/>
              </a:rPr>
              <a:t>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or </a:t>
            </a:r>
            <a:r>
              <a:rPr b="1" i="0" lang="en-US" sz="1800" u="none" cap="none" strike="noStrike">
                <a:solidFill>
                  <a:schemeClr val="dk1"/>
                </a:solidFill>
                <a:latin typeface="Times New Roman"/>
                <a:ea typeface="Times New Roman"/>
                <a:cs typeface="Times New Roman"/>
                <a:sym typeface="Times New Roman"/>
              </a:rPr>
              <a:t>104 </a:t>
            </a:r>
            <a:r>
              <a:rPr b="0" i="0" lang="en-US" sz="1800" u="none" cap="none" strike="noStrike">
                <a:solidFill>
                  <a:schemeClr val="dk1"/>
                </a:solidFill>
                <a:latin typeface="Times New Roman"/>
                <a:ea typeface="Times New Roman"/>
                <a:cs typeface="Times New Roman"/>
                <a:sym typeface="Times New Roman"/>
              </a:rPr>
              <a:t>are reached</a:t>
            </a:r>
            <a:endParaRPr b="0" i="0" sz="1400" u="none" cap="none" strike="noStrike">
              <a:solidFill>
                <a:srgbClr val="000000"/>
              </a:solidFill>
              <a:latin typeface="Arial"/>
              <a:ea typeface="Arial"/>
              <a:cs typeface="Arial"/>
              <a:sym typeface="Arial"/>
            </a:endParaRPr>
          </a:p>
        </p:txBody>
      </p:sp>
      <p:pic>
        <p:nvPicPr>
          <p:cNvPr id="1492" name="Google Shape;1492;p136"/>
          <p:cNvPicPr preferRelativeResize="0"/>
          <p:nvPr/>
        </p:nvPicPr>
        <p:blipFill rotWithShape="1">
          <a:blip r:embed="rId3">
            <a:alphaModFix/>
          </a:blip>
          <a:srcRect b="0" l="0" r="0" t="0"/>
          <a:stretch/>
        </p:blipFill>
        <p:spPr>
          <a:xfrm>
            <a:off x="1668462" y="4368800"/>
            <a:ext cx="4530725" cy="2359025"/>
          </a:xfrm>
          <a:prstGeom prst="rect">
            <a:avLst/>
          </a:prstGeom>
          <a:noFill/>
          <a:ln>
            <a:noFill/>
          </a:ln>
        </p:spPr>
      </p:pic>
      <p:pic>
        <p:nvPicPr>
          <p:cNvPr id="1493" name="Google Shape;1493;p136"/>
          <p:cNvPicPr preferRelativeResize="0"/>
          <p:nvPr/>
        </p:nvPicPr>
        <p:blipFill rotWithShape="1">
          <a:blip r:embed="rId4">
            <a:alphaModFix/>
          </a:blip>
          <a:srcRect b="0" l="0" r="0" t="0"/>
          <a:stretch/>
        </p:blipFill>
        <p:spPr>
          <a:xfrm>
            <a:off x="3933825" y="1335087"/>
            <a:ext cx="4662487" cy="550862"/>
          </a:xfrm>
          <a:prstGeom prst="rect">
            <a:avLst/>
          </a:prstGeom>
          <a:noFill/>
          <a:ln>
            <a:noFill/>
          </a:ln>
        </p:spPr>
      </p:pic>
      <p:sp>
        <p:nvSpPr>
          <p:cNvPr id="1494" name="Google Shape;1494;p136"/>
          <p:cNvSpPr/>
          <p:nvPr/>
        </p:nvSpPr>
        <p:spPr>
          <a:xfrm>
            <a:off x="3522662" y="1168400"/>
            <a:ext cx="4926012" cy="846137"/>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5" name="Google Shape;1495;p136"/>
          <p:cNvSpPr txBox="1"/>
          <p:nvPr/>
        </p:nvSpPr>
        <p:spPr>
          <a:xfrm>
            <a:off x="3705225" y="1003300"/>
            <a:ext cx="457200"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496" name="Google Shape;1496;p136"/>
          <p:cNvSpPr/>
          <p:nvPr/>
        </p:nvSpPr>
        <p:spPr>
          <a:xfrm>
            <a:off x="-26987" y="2057400"/>
            <a:ext cx="3910012" cy="1444625"/>
          </a:xfrm>
          <a:prstGeom prst="wedgeEllipseCallout">
            <a:avLst>
              <a:gd fmla="val 25146" name="adj1"/>
              <a:gd fmla="val 33402"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7" name="Google Shape;1497;p136"/>
          <p:cNvSpPr/>
          <p:nvPr/>
        </p:nvSpPr>
        <p:spPr>
          <a:xfrm>
            <a:off x="6716712" y="3152775"/>
            <a:ext cx="3621087" cy="2097087"/>
          </a:xfrm>
          <a:prstGeom prst="wedgeEllipseCallout">
            <a:avLst>
              <a:gd fmla="val -16526" name="adj1"/>
              <a:gd fmla="val 26943" name="adj2"/>
            </a:avLst>
          </a:prstGeom>
          <a:noFill/>
          <a:ln cap="flat" cmpd="sng" w="12700">
            <a:solidFill>
              <a:srgbClr val="417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8" name="Google Shape;1498;p136"/>
          <p:cNvSpPr txBox="1"/>
          <p:nvPr/>
        </p:nvSpPr>
        <p:spPr>
          <a:xfrm>
            <a:off x="6972300" y="3549650"/>
            <a:ext cx="3111500" cy="1322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Expression is false </a:t>
            </a:r>
            <a:r>
              <a:rPr b="0" i="0" lang="en-US" sz="2000" u="none" cap="none" strike="noStrike">
                <a:solidFill>
                  <a:schemeClr val="dk1"/>
                </a:solidFill>
                <a:latin typeface="Times New Roman"/>
                <a:ea typeface="Times New Roman"/>
                <a:cs typeface="Times New Roman"/>
                <a:sym typeface="Times New Roman"/>
              </a:rPr>
              <a:t>if and only if the gotos of instructions </a:t>
            </a:r>
            <a:r>
              <a:rPr b="1" i="0" lang="en-US" sz="2000" u="none" cap="none" strike="noStrike">
                <a:solidFill>
                  <a:schemeClr val="dk1"/>
                </a:solidFill>
                <a:latin typeface="Times New Roman"/>
                <a:ea typeface="Times New Roman"/>
                <a:cs typeface="Times New Roman"/>
                <a:sym typeface="Times New Roman"/>
              </a:rPr>
              <a:t>103</a:t>
            </a:r>
            <a:r>
              <a:rPr b="0" i="0" lang="en-US" sz="2000" u="none" cap="none" strike="noStrike">
                <a:solidFill>
                  <a:schemeClr val="dk1"/>
                </a:solidFill>
                <a:latin typeface="Times New Roman"/>
                <a:ea typeface="Times New Roman"/>
                <a:cs typeface="Times New Roman"/>
                <a:sym typeface="Times New Roman"/>
              </a:rPr>
              <a:t> or </a:t>
            </a:r>
            <a:r>
              <a:rPr b="1" i="0" lang="en-US" sz="2000" u="none" cap="none" strike="noStrike">
                <a:solidFill>
                  <a:schemeClr val="dk1"/>
                </a:solidFill>
                <a:latin typeface="Times New Roman"/>
                <a:ea typeface="Times New Roman"/>
                <a:cs typeface="Times New Roman"/>
                <a:sym typeface="Times New Roman"/>
              </a:rPr>
              <a:t>105</a:t>
            </a:r>
            <a:r>
              <a:rPr b="0" i="0" lang="en-US" sz="2000" u="none" cap="none" strike="noStrike">
                <a:solidFill>
                  <a:schemeClr val="dk1"/>
                </a:solidFill>
                <a:latin typeface="Times New Roman"/>
                <a:ea typeface="Times New Roman"/>
                <a:cs typeface="Times New Roman"/>
                <a:sym typeface="Times New Roman"/>
              </a:rPr>
              <a:t> are reached.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37"/>
          <p:cNvSpPr txBox="1"/>
          <p:nvPr>
            <p:ph type="title"/>
          </p:nvPr>
        </p:nvSpPr>
        <p:spPr>
          <a:xfrm>
            <a:off x="657225" y="0"/>
            <a:ext cx="10515600" cy="11080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Backpatching-Boolean expressions Example</a:t>
            </a:r>
            <a:endParaRPr/>
          </a:p>
        </p:txBody>
      </p:sp>
      <p:pic>
        <p:nvPicPr>
          <p:cNvPr id="1504" name="Google Shape;1504;p137"/>
          <p:cNvPicPr preferRelativeResize="0"/>
          <p:nvPr/>
        </p:nvPicPr>
        <p:blipFill rotWithShape="1">
          <a:blip r:embed="rId3">
            <a:alphaModFix/>
          </a:blip>
          <a:srcRect b="0" l="0" r="0" t="0"/>
          <a:stretch/>
        </p:blipFill>
        <p:spPr>
          <a:xfrm>
            <a:off x="322262" y="1768475"/>
            <a:ext cx="11576050" cy="4735512"/>
          </a:xfrm>
          <a:prstGeom prst="rect">
            <a:avLst/>
          </a:prstGeom>
          <a:noFill/>
          <a:ln>
            <a:noFill/>
          </a:ln>
        </p:spPr>
      </p:pic>
      <p:pic>
        <p:nvPicPr>
          <p:cNvPr id="1505" name="Google Shape;1505;p137"/>
          <p:cNvPicPr preferRelativeResize="0"/>
          <p:nvPr/>
        </p:nvPicPr>
        <p:blipFill rotWithShape="1">
          <a:blip r:embed="rId4">
            <a:alphaModFix/>
          </a:blip>
          <a:srcRect b="0" l="0" r="0" t="0"/>
          <a:stretch/>
        </p:blipFill>
        <p:spPr>
          <a:xfrm>
            <a:off x="5172075" y="1009650"/>
            <a:ext cx="5759450" cy="681037"/>
          </a:xfrm>
          <a:prstGeom prst="rect">
            <a:avLst/>
          </a:prstGeom>
          <a:noFill/>
          <a:ln>
            <a:noFill/>
          </a:ln>
        </p:spPr>
      </p:pic>
      <p:sp>
        <p:nvSpPr>
          <p:cNvPr id="1506" name="Google Shape;1506;p137"/>
          <p:cNvSpPr txBox="1"/>
          <p:nvPr/>
        </p:nvSpPr>
        <p:spPr>
          <a:xfrm>
            <a:off x="1819275" y="1087437"/>
            <a:ext cx="409575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Annotated parse tree for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38"/>
          <p:cNvSpPr txBox="1"/>
          <p:nvPr>
            <p:ph type="title"/>
          </p:nvPr>
        </p:nvSpPr>
        <p:spPr>
          <a:xfrm>
            <a:off x="838200" y="365125"/>
            <a:ext cx="10515600" cy="10509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Backpatching-Flow of control</a:t>
            </a:r>
            <a:br>
              <a:rPr b="0" i="0" lang="en-US" sz="4000" u="none">
                <a:solidFill>
                  <a:schemeClr val="dk1"/>
                </a:solidFill>
                <a:latin typeface="Calibri"/>
                <a:ea typeface="Calibri"/>
                <a:cs typeface="Calibri"/>
                <a:sym typeface="Calibri"/>
              </a:rPr>
            </a:br>
            <a:endParaRPr/>
          </a:p>
        </p:txBody>
      </p:sp>
      <p:sp>
        <p:nvSpPr>
          <p:cNvPr id="1512" name="Google Shape;1512;p138"/>
          <p:cNvSpPr txBox="1"/>
          <p:nvPr>
            <p:ph idx="1" type="body"/>
          </p:nvPr>
        </p:nvSpPr>
        <p:spPr>
          <a:xfrm>
            <a:off x="838200" y="1506537"/>
            <a:ext cx="10515600" cy="46704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Backpatching can be used to translate flow-of-control statements in one pass.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Consider statements generated by the following grammar:</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a:solidFill>
                  <a:schemeClr val="dk1"/>
                </a:solidFill>
                <a:latin typeface="Times New Roman"/>
                <a:ea typeface="Times New Roman"/>
                <a:cs typeface="Times New Roman"/>
                <a:sym typeface="Times New Roman"/>
              </a:rPr>
              <a:t>S </a:t>
            </a:r>
            <a:r>
              <a:rPr b="0" i="0" lang="en-US" sz="2800" u="none">
                <a:solidFill>
                  <a:schemeClr val="dk1"/>
                </a:solidFill>
                <a:latin typeface="Times New Roman"/>
                <a:ea typeface="Times New Roman"/>
                <a:cs typeface="Times New Roman"/>
                <a:sym typeface="Times New Roman"/>
              </a:rPr>
              <a:t>denotes a statement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Times New Roman"/>
                <a:ea typeface="Times New Roman"/>
                <a:cs typeface="Times New Roman"/>
                <a:sym typeface="Times New Roman"/>
              </a:rPr>
              <a:t>L denotes statement list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Times New Roman"/>
                <a:ea typeface="Times New Roman"/>
                <a:cs typeface="Times New Roman"/>
                <a:sym typeface="Times New Roman"/>
              </a:rPr>
              <a:t>B denotes boolean expression</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pic>
        <p:nvPicPr>
          <p:cNvPr id="1513" name="Google Shape;1513;p138"/>
          <p:cNvPicPr preferRelativeResize="0"/>
          <p:nvPr/>
        </p:nvPicPr>
        <p:blipFill rotWithShape="1">
          <a:blip r:embed="rId3">
            <a:alphaModFix/>
          </a:blip>
          <a:srcRect b="0" l="0" r="0" t="0"/>
          <a:stretch/>
        </p:blipFill>
        <p:spPr>
          <a:xfrm>
            <a:off x="1790700" y="3036887"/>
            <a:ext cx="6954837" cy="9683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39"/>
          <p:cNvSpPr txBox="1"/>
          <p:nvPr>
            <p:ph type="title"/>
          </p:nvPr>
        </p:nvSpPr>
        <p:spPr>
          <a:xfrm>
            <a:off x="838200" y="107950"/>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Backpatching-Flow of control</a:t>
            </a:r>
            <a:endParaRPr/>
          </a:p>
        </p:txBody>
      </p:sp>
      <p:sp>
        <p:nvSpPr>
          <p:cNvPr id="1519" name="Google Shape;1519;p139"/>
          <p:cNvSpPr txBox="1"/>
          <p:nvPr>
            <p:ph idx="1" type="body"/>
          </p:nvPr>
        </p:nvSpPr>
        <p:spPr>
          <a:xfrm>
            <a:off x="838200" y="1384300"/>
            <a:ext cx="10515600" cy="5473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Boolean expressions generated by nonterminal B have two lists of jumps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B. truelist </a:t>
            </a:r>
            <a:r>
              <a:rPr b="0" i="0" lang="en-US" sz="2400" u="none" cap="none" strike="noStrike">
                <a:solidFill>
                  <a:schemeClr val="dk1"/>
                </a:solidFill>
                <a:latin typeface="Calibri"/>
                <a:ea typeface="Calibri"/>
                <a:cs typeface="Calibri"/>
                <a:sym typeface="Calibri"/>
              </a:rPr>
              <a:t>-Contains the list of all the jump statements left incomplete to be filled by the label for the start of the code for B=true.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B.falselist</a:t>
            </a:r>
            <a:r>
              <a:rPr b="0" i="0" lang="en-US" sz="2400" u="none" cap="none" strike="noStrike">
                <a:solidFill>
                  <a:schemeClr val="dk1"/>
                </a:solidFill>
                <a:latin typeface="Calibri"/>
                <a:ea typeface="Calibri"/>
                <a:cs typeface="Calibri"/>
                <a:sym typeface="Calibri"/>
              </a:rPr>
              <a:t>-Contains the list of all the jump statements left incomplete to be filled by the label for the start of the code for B=false.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Statements generated by nonterminals S and L have a list of unfilled jumps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Eventually filled by backpatching. </a:t>
            </a:r>
            <a:endParaRPr/>
          </a:p>
          <a:p>
            <a:pPr indent="-228600" lvl="1" marL="685800" marR="0" rtl="0" algn="l">
              <a:lnSpc>
                <a:spcPct val="90000"/>
              </a:lnSpc>
              <a:spcBef>
                <a:spcPts val="5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S.nextlist</a:t>
            </a:r>
            <a:r>
              <a:rPr b="0" i="0" lang="en-US" sz="2400" u="none" cap="none" strike="noStrike">
                <a:solidFill>
                  <a:schemeClr val="dk1"/>
                </a:solidFill>
                <a:latin typeface="Calibri"/>
                <a:ea typeface="Calibri"/>
                <a:cs typeface="Calibri"/>
                <a:sym typeface="Calibri"/>
              </a:rPr>
              <a:t> - list of all conditional and unconditional jumps to the instruction following the code for </a:t>
            </a:r>
            <a:r>
              <a:rPr b="0" i="0" lang="en-US" sz="2400" u="none" cap="none" strike="noStrike">
                <a:solidFill>
                  <a:srgbClr val="FF0000"/>
                </a:solidFill>
                <a:latin typeface="Calibri"/>
                <a:ea typeface="Calibri"/>
                <a:cs typeface="Calibri"/>
                <a:sym typeface="Calibri"/>
              </a:rPr>
              <a:t>statement S </a:t>
            </a:r>
            <a:r>
              <a:rPr b="0" i="0" lang="en-US" sz="2400" u="none" cap="none" strike="noStrike">
                <a:solidFill>
                  <a:schemeClr val="dk1"/>
                </a:solidFill>
                <a:latin typeface="Calibri"/>
                <a:ea typeface="Calibri"/>
                <a:cs typeface="Calibri"/>
                <a:sym typeface="Calibri"/>
              </a:rPr>
              <a:t>in execution order. </a:t>
            </a:r>
            <a:endParaRPr/>
          </a:p>
          <a:p>
            <a:pPr indent="-228600" lvl="1" marL="685800" marR="0" rtl="0" algn="l">
              <a:lnSpc>
                <a:spcPct val="90000"/>
              </a:lnSpc>
              <a:spcBef>
                <a:spcPts val="5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L.nextlist -</a:t>
            </a:r>
            <a:r>
              <a:rPr b="0" i="0" lang="en-US" sz="2400" u="none" cap="none" strike="noStrike">
                <a:solidFill>
                  <a:schemeClr val="dk1"/>
                </a:solidFill>
                <a:latin typeface="Calibri"/>
                <a:ea typeface="Calibri"/>
                <a:cs typeface="Calibri"/>
                <a:sym typeface="Calibri"/>
              </a:rPr>
              <a:t> list of all conditional and unconditional jumps to the instruction following the code for </a:t>
            </a:r>
            <a:r>
              <a:rPr b="0" i="0" lang="en-US" sz="2400" u="none" cap="none" strike="noStrike">
                <a:solidFill>
                  <a:srgbClr val="FF0000"/>
                </a:solidFill>
                <a:latin typeface="Calibri"/>
                <a:ea typeface="Calibri"/>
                <a:cs typeface="Calibri"/>
                <a:sym typeface="Calibri"/>
              </a:rPr>
              <a:t>statement L</a:t>
            </a:r>
            <a:r>
              <a:rPr b="0" i="0" lang="en-US" sz="2400" u="none" cap="none" strike="noStrike">
                <a:solidFill>
                  <a:schemeClr val="dk1"/>
                </a:solidFill>
                <a:latin typeface="Calibri"/>
                <a:ea typeface="Calibri"/>
                <a:cs typeface="Calibri"/>
                <a:sym typeface="Calibri"/>
              </a:rPr>
              <a:t> in execution order</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40"/>
          <p:cNvSpPr txBox="1"/>
          <p:nvPr>
            <p:ph type="title"/>
          </p:nvPr>
        </p:nvSpPr>
        <p:spPr>
          <a:xfrm>
            <a:off x="722312" y="146050"/>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Backpatching-Translation of Flow of control statements</a:t>
            </a:r>
            <a:endParaRPr/>
          </a:p>
        </p:txBody>
      </p:sp>
      <p:pic>
        <p:nvPicPr>
          <p:cNvPr id="1525" name="Google Shape;1525;p140"/>
          <p:cNvPicPr preferRelativeResize="0"/>
          <p:nvPr/>
        </p:nvPicPr>
        <p:blipFill rotWithShape="1">
          <a:blip r:embed="rId3">
            <a:alphaModFix/>
          </a:blip>
          <a:srcRect b="0" l="0" r="0" t="0"/>
          <a:stretch/>
        </p:blipFill>
        <p:spPr>
          <a:xfrm>
            <a:off x="663575" y="1316037"/>
            <a:ext cx="11326812" cy="53149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41"/>
          <p:cNvSpPr txBox="1"/>
          <p:nvPr>
            <p:ph type="title"/>
          </p:nvPr>
        </p:nvSpPr>
        <p:spPr>
          <a:xfrm>
            <a:off x="838200" y="365125"/>
            <a:ext cx="10515600" cy="8191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Backpatching-Flow of control</a:t>
            </a:r>
            <a:endParaRPr/>
          </a:p>
        </p:txBody>
      </p:sp>
      <p:pic>
        <p:nvPicPr>
          <p:cNvPr id="1531" name="Google Shape;1531;p141"/>
          <p:cNvPicPr preferRelativeResize="0"/>
          <p:nvPr>
            <p:ph idx="1" type="body"/>
          </p:nvPr>
        </p:nvPicPr>
        <p:blipFill rotWithShape="1">
          <a:blip r:embed="rId3">
            <a:alphaModFix/>
          </a:blip>
          <a:srcRect b="0" l="0" r="0" t="0"/>
          <a:stretch/>
        </p:blipFill>
        <p:spPr>
          <a:xfrm>
            <a:off x="941387" y="1179512"/>
            <a:ext cx="9078912" cy="1971675"/>
          </a:xfrm>
          <a:prstGeom prst="rect">
            <a:avLst/>
          </a:prstGeom>
          <a:noFill/>
          <a:ln>
            <a:noFill/>
          </a:ln>
        </p:spPr>
      </p:pic>
      <p:sp>
        <p:nvSpPr>
          <p:cNvPr id="1532" name="Google Shape;1532;p141"/>
          <p:cNvSpPr txBox="1"/>
          <p:nvPr/>
        </p:nvSpPr>
        <p:spPr>
          <a:xfrm>
            <a:off x="941387" y="3151187"/>
            <a:ext cx="10739437" cy="3416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In the above production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Two occurrences of the marker nonterminal </a:t>
            </a:r>
            <a:r>
              <a:rPr b="1" i="1" lang="en-US" sz="1800" u="none" cap="none" strike="noStrike">
                <a:solidFill>
                  <a:schemeClr val="dk1"/>
                </a:solidFill>
                <a:latin typeface="Times New Roman"/>
                <a:ea typeface="Times New Roman"/>
                <a:cs typeface="Times New Roman"/>
                <a:sym typeface="Times New Roman"/>
              </a:rPr>
              <a:t>M</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Used to record the instruction numbers of the beginning of the code for </a:t>
            </a:r>
            <a:r>
              <a:rPr b="1" i="0"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and the beginning of the code for </a:t>
            </a:r>
            <a:r>
              <a:rPr b="1" i="0" lang="en-US" sz="1800" u="none" cap="none" strike="noStrike">
                <a:solidFill>
                  <a:schemeClr val="dk1"/>
                </a:solidFill>
                <a:latin typeface="Times New Roman"/>
                <a:ea typeface="Times New Roman"/>
                <a:cs typeface="Times New Roman"/>
                <a:sym typeface="Times New Roman"/>
              </a:rPr>
              <a:t>S1</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For the rule    </a:t>
            </a:r>
            <a:r>
              <a:rPr b="1" i="0" lang="en-US" sz="1800" u="none" cap="none" strike="noStrike">
                <a:solidFill>
                  <a:schemeClr val="dk1"/>
                </a:solidFill>
                <a:latin typeface="Calibri"/>
                <a:ea typeface="Calibri"/>
                <a:cs typeface="Calibri"/>
                <a:sym typeface="Calibri"/>
              </a:rPr>
              <a:t>M → ε </a:t>
            </a:r>
            <a:r>
              <a:rPr b="0" i="0" lang="en-US" sz="1800" u="none" cap="none" strike="noStrike">
                <a:solidFill>
                  <a:schemeClr val="dk1"/>
                </a:solidFill>
                <a:latin typeface="Calibri"/>
                <a:ea typeface="Calibri"/>
                <a:cs typeface="Calibri"/>
                <a:sym typeface="Calibri"/>
              </a:rPr>
              <a:t>, semantic action is { </a:t>
            </a:r>
            <a:r>
              <a:rPr b="1" i="0" lang="en-US" sz="1800" u="none" cap="none" strike="noStrike">
                <a:solidFill>
                  <a:schemeClr val="dk1"/>
                </a:solidFill>
                <a:latin typeface="Calibri"/>
                <a:ea typeface="Calibri"/>
                <a:cs typeface="Calibri"/>
                <a:sym typeface="Calibri"/>
              </a:rPr>
              <a:t>M.instr = nextinstr</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After the body </a:t>
            </a:r>
            <a:r>
              <a:rPr b="1" i="1" lang="en-US" sz="1800" u="none" cap="none" strike="noStrike">
                <a:solidFill>
                  <a:schemeClr val="dk1"/>
                </a:solidFill>
                <a:latin typeface="Calibri"/>
                <a:ea typeface="Calibri"/>
                <a:cs typeface="Calibri"/>
                <a:sym typeface="Calibri"/>
              </a:rPr>
              <a:t>S1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of the while-statement is executed, control flows to the beginning.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When the entire production is reduced to </a:t>
            </a:r>
            <a:r>
              <a:rPr b="1" i="0" lang="en-US" sz="1800" u="none" cap="none" strike="noStrike">
                <a:solidFill>
                  <a:schemeClr val="dk1"/>
                </a:solidFill>
                <a:latin typeface="Times New Roman"/>
                <a:ea typeface="Times New Roman"/>
                <a:cs typeface="Times New Roman"/>
                <a:sym typeface="Times New Roman"/>
              </a:rPr>
              <a:t>S, </a:t>
            </a:r>
            <a:r>
              <a:rPr b="1" i="1" lang="en-US" sz="1800" u="none" cap="none" strike="noStrike">
                <a:solidFill>
                  <a:schemeClr val="dk1"/>
                </a:solidFill>
                <a:latin typeface="Times New Roman"/>
                <a:ea typeface="Times New Roman"/>
                <a:cs typeface="Times New Roman"/>
                <a:sym typeface="Times New Roman"/>
              </a:rPr>
              <a:t>S1</a:t>
            </a:r>
            <a:r>
              <a:rPr b="1" i="1" lang="en-US" sz="1800" u="none" cap="none" strike="noStrike">
                <a:solidFill>
                  <a:schemeClr val="dk1"/>
                </a:solidFill>
                <a:latin typeface="Calibri"/>
                <a:ea typeface="Calibri"/>
                <a:cs typeface="Calibri"/>
                <a:sym typeface="Calibri"/>
              </a:rPr>
              <a:t>.nextlist </a:t>
            </a:r>
            <a:r>
              <a:rPr b="0" i="0" lang="en-US" sz="1800" u="none" cap="none" strike="noStrike">
                <a:solidFill>
                  <a:schemeClr val="dk1"/>
                </a:solidFill>
                <a:latin typeface="Calibri"/>
                <a:ea typeface="Calibri"/>
                <a:cs typeface="Calibri"/>
                <a:sym typeface="Calibri"/>
              </a:rPr>
              <a:t>is backpatched </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to make all targets on that list be </a:t>
            </a:r>
            <a:r>
              <a:rPr b="0" i="1" lang="en-US" sz="1800" u="none" cap="none" strike="noStrike">
                <a:solidFill>
                  <a:schemeClr val="dk1"/>
                </a:solidFill>
                <a:latin typeface="Calibri"/>
                <a:ea typeface="Calibri"/>
                <a:cs typeface="Calibri"/>
                <a:sym typeface="Calibri"/>
              </a:rPr>
              <a:t>M1.instr.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An explicit jump to the beginning of the code for </a:t>
            </a:r>
            <a:r>
              <a:rPr b="0" i="1" lang="en-US" sz="1800" u="none" cap="none" strike="noStrike">
                <a:solidFill>
                  <a:schemeClr val="dk1"/>
                </a:solidFill>
                <a:latin typeface="Calibri"/>
                <a:ea typeface="Calibri"/>
                <a:cs typeface="Calibri"/>
                <a:sym typeface="Calibri"/>
              </a:rPr>
              <a:t>B </a:t>
            </a:r>
            <a:r>
              <a:rPr b="0" i="0" lang="en-US" sz="1800" u="none" cap="none" strike="noStrike">
                <a:solidFill>
                  <a:schemeClr val="dk1"/>
                </a:solidFill>
                <a:latin typeface="Calibri"/>
                <a:ea typeface="Calibri"/>
                <a:cs typeface="Calibri"/>
                <a:sym typeface="Calibri"/>
              </a:rPr>
              <a:t>is appended after the code for </a:t>
            </a:r>
            <a:r>
              <a:rPr b="1" i="1" lang="en-US" sz="1800" u="none" cap="none" strike="noStrike">
                <a:solidFill>
                  <a:schemeClr val="dk1"/>
                </a:solidFill>
                <a:latin typeface="Calibri"/>
                <a:ea typeface="Calibri"/>
                <a:cs typeface="Calibri"/>
                <a:sym typeface="Calibri"/>
              </a:rPr>
              <a:t>S1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because control may also "fall out the bottom."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1" lang="en-US" sz="1800" u="none" cap="none" strike="noStrike">
                <a:solidFill>
                  <a:schemeClr val="dk1"/>
                </a:solidFill>
                <a:latin typeface="Calibri"/>
                <a:ea typeface="Calibri"/>
                <a:cs typeface="Calibri"/>
                <a:sym typeface="Calibri"/>
              </a:rPr>
              <a:t>B.truelist </a:t>
            </a:r>
            <a:r>
              <a:rPr b="0" i="0" lang="en-US" sz="1800" u="none" cap="none" strike="noStrike">
                <a:solidFill>
                  <a:schemeClr val="dk1"/>
                </a:solidFill>
                <a:latin typeface="Calibri"/>
                <a:ea typeface="Calibri"/>
                <a:cs typeface="Calibri"/>
                <a:sym typeface="Calibri"/>
              </a:rPr>
              <a:t>is backpatched to go to the beginning of </a:t>
            </a:r>
            <a:r>
              <a:rPr b="1" i="1" lang="en-US" sz="1800" u="none" cap="none" strike="noStrike">
                <a:solidFill>
                  <a:schemeClr val="dk1"/>
                </a:solidFill>
                <a:latin typeface="Calibri"/>
                <a:ea typeface="Calibri"/>
                <a:cs typeface="Calibri"/>
                <a:sym typeface="Calibri"/>
              </a:rPr>
              <a:t>S1</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by making jumps on </a:t>
            </a:r>
            <a:r>
              <a:rPr b="1" i="1" lang="en-US" sz="1800" u="none" cap="none" strike="noStrike">
                <a:solidFill>
                  <a:schemeClr val="dk1"/>
                </a:solidFill>
                <a:latin typeface="Calibri"/>
                <a:ea typeface="Calibri"/>
                <a:cs typeface="Calibri"/>
                <a:sym typeface="Calibri"/>
              </a:rPr>
              <a:t>B</a:t>
            </a:r>
            <a:r>
              <a:rPr b="0" i="1" lang="en-US" sz="1800" u="none" cap="none" strike="noStrike">
                <a:solidFill>
                  <a:schemeClr val="dk1"/>
                </a:solidFill>
                <a:latin typeface="Calibri"/>
                <a:ea typeface="Calibri"/>
                <a:cs typeface="Calibri"/>
                <a:sym typeface="Calibri"/>
              </a:rPr>
              <a:t>. </a:t>
            </a:r>
            <a:r>
              <a:rPr b="1" i="1" lang="en-US" sz="1800" u="none" cap="none" strike="noStrike">
                <a:solidFill>
                  <a:schemeClr val="dk1"/>
                </a:solidFill>
                <a:latin typeface="Calibri"/>
                <a:ea typeface="Calibri"/>
                <a:cs typeface="Calibri"/>
                <a:sym typeface="Calibri"/>
              </a:rPr>
              <a:t>truelist</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go to </a:t>
            </a:r>
            <a:r>
              <a:rPr b="1" i="1" lang="en-US" sz="1800" u="none" cap="none" strike="noStrike">
                <a:solidFill>
                  <a:schemeClr val="dk1"/>
                </a:solidFill>
                <a:latin typeface="Calibri"/>
                <a:ea typeface="Calibri"/>
                <a:cs typeface="Calibri"/>
                <a:sym typeface="Calibri"/>
              </a:rPr>
              <a:t>M2 </a:t>
            </a:r>
            <a:r>
              <a:rPr b="1" i="0" lang="en-US" sz="1800" u="none" cap="none" strike="noStrike">
                <a:solidFill>
                  <a:schemeClr val="dk1"/>
                </a:solidFill>
                <a:latin typeface="Calibri"/>
                <a:ea typeface="Calibri"/>
                <a:cs typeface="Calibri"/>
                <a:sym typeface="Calibri"/>
              </a:rPr>
              <a:t>. </a:t>
            </a:r>
            <a:r>
              <a:rPr b="1" i="1" lang="en-US" sz="1800" u="none" cap="none" strike="noStrike">
                <a:solidFill>
                  <a:schemeClr val="dk1"/>
                </a:solidFill>
                <a:latin typeface="Calibri"/>
                <a:ea typeface="Calibri"/>
                <a:cs typeface="Calibri"/>
                <a:sym typeface="Calibri"/>
              </a:rPr>
              <a:t>instr</a:t>
            </a:r>
            <a:r>
              <a:rPr b="0" i="1"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838200" y="365125"/>
            <a:ext cx="10515600" cy="8842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Indirect Triples</a:t>
            </a:r>
            <a:endParaRPr/>
          </a:p>
        </p:txBody>
      </p:sp>
      <p:sp>
        <p:nvSpPr>
          <p:cNvPr id="169" name="Google Shape;169;p25"/>
          <p:cNvSpPr txBox="1"/>
          <p:nvPr>
            <p:ph idx="1" type="body"/>
          </p:nvPr>
        </p:nvSpPr>
        <p:spPr>
          <a:xfrm>
            <a:off x="838200" y="1249362"/>
            <a:ext cx="10515600" cy="4927600"/>
          </a:xfrm>
          <a:prstGeom prst="rect">
            <a:avLst/>
          </a:prstGeom>
          <a:noFill/>
          <a:ln>
            <a:noFill/>
          </a:ln>
        </p:spPr>
        <p:txBody>
          <a:bodyPr anchorCtr="0" anchor="t" bIns="45700" lIns="91425" spcFirstLastPara="1" rIns="91425" wrap="square" tIns="45700">
            <a:noAutofit/>
          </a:bodyPr>
          <a:lstStyle/>
          <a:p>
            <a:pPr indent="-177800" lvl="0" marL="12700" marR="0" rtl="0" algn="just">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This representation is an enhancement over triples  representation. </a:t>
            </a:r>
            <a:endParaRPr/>
          </a:p>
          <a:p>
            <a:pPr indent="-177800" lvl="0" marL="12700" marR="0" rtl="0" algn="just">
              <a:lnSpc>
                <a:spcPct val="100000"/>
              </a:lnSpc>
              <a:spcBef>
                <a:spcPts val="1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It uses pointers instead of position to store  results.</a:t>
            </a:r>
            <a:endParaRPr/>
          </a:p>
          <a:p>
            <a:pPr indent="-177800" lvl="0" marL="12700" marR="0" rtl="0" algn="just">
              <a:lnSpc>
                <a:spcPct val="100000"/>
              </a:lnSpc>
              <a:spcBef>
                <a:spcPts val="1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This enables the optimizers to freely re-position the  sub-expression to produce an optimized code.</a:t>
            </a:r>
            <a:endParaRPr/>
          </a:p>
        </p:txBody>
      </p:sp>
      <p:sp>
        <p:nvSpPr>
          <p:cNvPr id="170" name="Google Shape;170;p25"/>
          <p:cNvSpPr txBox="1"/>
          <p:nvPr/>
        </p:nvSpPr>
        <p:spPr>
          <a:xfrm>
            <a:off x="4452937" y="3713162"/>
            <a:ext cx="2286000" cy="977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71" name="Google Shape;171;p25"/>
          <p:cNvGraphicFramePr/>
          <p:nvPr/>
        </p:nvGraphicFramePr>
        <p:xfrm>
          <a:off x="2122487" y="4933950"/>
          <a:ext cx="3000000" cy="3000000"/>
        </p:xfrm>
        <a:graphic>
          <a:graphicData uri="http://schemas.openxmlformats.org/drawingml/2006/table">
            <a:tbl>
              <a:tblPr>
                <a:noFill/>
                <a:tableStyleId>{D208747A-ACFD-40FE-B509-253743D82279}</a:tableStyleId>
              </a:tblPr>
              <a:tblGrid>
                <a:gridCol w="1435100"/>
                <a:gridCol w="1435100"/>
                <a:gridCol w="1435100"/>
                <a:gridCol w="1435100"/>
                <a:gridCol w="1435100"/>
              </a:tblGrid>
              <a:tr h="401625">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 </a:t>
                      </a:r>
                      <a:endParaRPr sz="14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OP</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arg1</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arg2</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400050">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35</a:t>
                      </a:r>
                      <a:endParaRPr sz="14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(0)</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r>
              <a:tr h="401625">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36</a:t>
                      </a:r>
                      <a:endParaRPr sz="14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(1)</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b</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(0)</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AEFF7"/>
                    </a:solidFill>
                  </a:tcPr>
                </a:tc>
              </a:tr>
              <a:tr h="400050">
                <a:tc>
                  <a:txBody>
                    <a:bodyPr/>
                    <a:lstStyle/>
                    <a:p>
                      <a:pPr indent="0" lvl="0" marL="0" marR="0" rtl="0" algn="ctr">
                        <a:lnSpc>
                          <a:spcPct val="107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37</a:t>
                      </a:r>
                      <a:endParaRPr sz="1400" u="none" cap="none" strike="noStrike"/>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(2)</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ctr">
                        <a:lnSpc>
                          <a:spcPct val="107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(1)</a:t>
                      </a:r>
                      <a:endParaRPr sz="1400" u="none" cap="none" strike="noStrike"/>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9525"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2DEEF"/>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42"/>
          <p:cNvSpPr txBox="1"/>
          <p:nvPr>
            <p:ph type="title"/>
          </p:nvPr>
        </p:nvSpPr>
        <p:spPr>
          <a:xfrm>
            <a:off x="838200" y="365125"/>
            <a:ext cx="10515600" cy="8191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Backpatching-Flow of control</a:t>
            </a:r>
            <a:endParaRPr/>
          </a:p>
        </p:txBody>
      </p:sp>
      <p:pic>
        <p:nvPicPr>
          <p:cNvPr id="1538" name="Google Shape;1538;p142"/>
          <p:cNvPicPr preferRelativeResize="0"/>
          <p:nvPr>
            <p:ph idx="1" type="body"/>
          </p:nvPr>
        </p:nvPicPr>
        <p:blipFill rotWithShape="1">
          <a:blip r:embed="rId3">
            <a:alphaModFix/>
          </a:blip>
          <a:srcRect b="0" l="0" r="0" t="0"/>
          <a:stretch/>
        </p:blipFill>
        <p:spPr>
          <a:xfrm>
            <a:off x="838200" y="1025525"/>
            <a:ext cx="9091612" cy="2046287"/>
          </a:xfrm>
          <a:prstGeom prst="rect">
            <a:avLst/>
          </a:prstGeom>
          <a:noFill/>
          <a:ln>
            <a:noFill/>
          </a:ln>
        </p:spPr>
      </p:pic>
      <p:sp>
        <p:nvSpPr>
          <p:cNvPr id="1539" name="Google Shape;1539;p142"/>
          <p:cNvSpPr txBox="1"/>
          <p:nvPr/>
        </p:nvSpPr>
        <p:spPr>
          <a:xfrm>
            <a:off x="574675" y="3071812"/>
            <a:ext cx="10688637" cy="37861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If control "falls out the bottom" of  S1</a:t>
            </a:r>
            <a:r>
              <a:rPr b="0" i="1"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as when S1 is an assignment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code has to be included at the end of S1 to jump to S2</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 new nonterminal N  with production </a:t>
            </a:r>
            <a:r>
              <a:rPr b="1" i="0" lang="en-US" sz="2400" u="none" cap="none" strike="noStrike">
                <a:solidFill>
                  <a:schemeClr val="dk1"/>
                </a:solidFill>
                <a:latin typeface="Calibri"/>
                <a:ea typeface="Calibri"/>
                <a:cs typeface="Calibri"/>
                <a:sym typeface="Calibri"/>
              </a:rPr>
              <a:t>N → ε </a:t>
            </a:r>
            <a:r>
              <a:rPr b="0" i="0" lang="en-US" sz="2400" u="none" cap="none" strike="noStrike">
                <a:solidFill>
                  <a:schemeClr val="dk1"/>
                </a:solidFill>
                <a:latin typeface="Times New Roman"/>
                <a:ea typeface="Times New Roman"/>
                <a:cs typeface="Times New Roman"/>
                <a:sym typeface="Times New Roman"/>
              </a:rPr>
              <a:t>is introduced for this purpose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 has attribute </a:t>
            </a:r>
            <a:r>
              <a:rPr b="1" i="0" lang="en-US" sz="2400" u="none" cap="none" strike="noStrike">
                <a:solidFill>
                  <a:schemeClr val="dk1"/>
                </a:solidFill>
                <a:latin typeface="Calibri"/>
                <a:ea typeface="Calibri"/>
                <a:cs typeface="Calibri"/>
                <a:sym typeface="Calibri"/>
              </a:rPr>
              <a:t>N.nextlist</a:t>
            </a:r>
            <a:r>
              <a:rPr b="0" i="0" lang="en-US" sz="2400" u="none" cap="none" strike="noStrike">
                <a:solidFill>
                  <a:schemeClr val="dk1"/>
                </a:solidFill>
                <a:latin typeface="Calibri"/>
                <a:ea typeface="Calibri"/>
                <a:cs typeface="Calibri"/>
                <a:sym typeface="Calibri"/>
              </a:rPr>
              <a:t>, which will be a list consisting of the instruction number of the jump goto - that is generated by the semantic action (7) for 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When </a:t>
            </a:r>
            <a:r>
              <a:rPr b="1" i="0" lang="en-US" sz="2400" u="none" cap="none" strike="noStrike">
                <a:solidFill>
                  <a:schemeClr val="dk1"/>
                </a:solidFill>
                <a:latin typeface="Calibri"/>
                <a:ea typeface="Calibri"/>
                <a:cs typeface="Calibri"/>
                <a:sym typeface="Calibri"/>
              </a:rPr>
              <a:t>B is true</a:t>
            </a:r>
            <a:r>
              <a:rPr b="0" i="0" lang="en-US" sz="2400" u="none" cap="none" strike="noStrike">
                <a:solidFill>
                  <a:schemeClr val="dk1"/>
                </a:solidFill>
                <a:latin typeface="Calibri"/>
                <a:ea typeface="Calibri"/>
                <a:cs typeface="Calibri"/>
                <a:sym typeface="Calibri"/>
              </a:rPr>
              <a:t>, jumps are backpatched  to the instruction </a:t>
            </a:r>
            <a:r>
              <a:rPr b="1" i="0" lang="en-US" sz="2400" u="none" cap="none" strike="noStrike">
                <a:solidFill>
                  <a:schemeClr val="dk1"/>
                </a:solidFill>
                <a:latin typeface="Calibri"/>
                <a:ea typeface="Calibri"/>
                <a:cs typeface="Calibri"/>
                <a:sym typeface="Calibri"/>
              </a:rPr>
              <a:t>M1.instr</a:t>
            </a: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Similarly, when </a:t>
            </a:r>
            <a:r>
              <a:rPr b="1" i="0" lang="en-US" sz="2400" u="none" cap="none" strike="noStrike">
                <a:solidFill>
                  <a:schemeClr val="dk1"/>
                </a:solidFill>
                <a:latin typeface="Calibri"/>
                <a:ea typeface="Calibri"/>
                <a:cs typeface="Calibri"/>
                <a:sym typeface="Calibri"/>
              </a:rPr>
              <a:t>B is false</a:t>
            </a:r>
            <a:r>
              <a:rPr b="0" i="0" lang="en-US" sz="2400" u="none" cap="none" strike="noStrike">
                <a:solidFill>
                  <a:schemeClr val="dk1"/>
                </a:solidFill>
                <a:latin typeface="Calibri"/>
                <a:ea typeface="Calibri"/>
                <a:cs typeface="Calibri"/>
                <a:sym typeface="Calibri"/>
              </a:rPr>
              <a:t> jumps are backpatched  to the beginning of the code for </a:t>
            </a:r>
            <a:r>
              <a:rPr b="1" i="0" lang="en-US" sz="2400" u="none" cap="none" strike="noStrike">
                <a:solidFill>
                  <a:schemeClr val="dk1"/>
                </a:solidFill>
                <a:latin typeface="Calibri"/>
                <a:ea typeface="Calibri"/>
                <a:cs typeface="Calibri"/>
                <a:sym typeface="Calibri"/>
              </a:rPr>
              <a:t>S2</a:t>
            </a: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S.nextlist</a:t>
            </a:r>
            <a:r>
              <a:rPr b="0" i="0" lang="en-US" sz="2400" u="none" cap="none" strike="noStrike">
                <a:solidFill>
                  <a:schemeClr val="dk1"/>
                </a:solidFill>
                <a:latin typeface="Calibri"/>
                <a:ea typeface="Calibri"/>
                <a:cs typeface="Calibri"/>
                <a:sym typeface="Calibri"/>
              </a:rPr>
              <a:t> includes all jumps out of S1 and </a:t>
            </a:r>
            <a:r>
              <a:rPr b="0" i="1" lang="en-US" sz="2400" u="none" cap="none" strike="noStrike">
                <a:solidFill>
                  <a:schemeClr val="dk1"/>
                </a:solidFill>
                <a:latin typeface="Calibri"/>
                <a:ea typeface="Calibri"/>
                <a:cs typeface="Calibri"/>
                <a:sym typeface="Calibri"/>
              </a:rPr>
              <a:t>S2, </a:t>
            </a:r>
            <a:r>
              <a:rPr b="0" i="0" lang="en-US" sz="2400" u="none" cap="none" strike="noStrike">
                <a:solidFill>
                  <a:schemeClr val="dk1"/>
                </a:solidFill>
                <a:latin typeface="Calibri"/>
                <a:ea typeface="Calibri"/>
                <a:cs typeface="Calibri"/>
                <a:sym typeface="Calibri"/>
              </a:rPr>
              <a:t>as well as the jump generated by 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temp </a:t>
            </a:r>
            <a:r>
              <a:rPr b="0" i="0" lang="en-US" sz="2400" u="none" cap="none" strike="noStrike">
                <a:solidFill>
                  <a:schemeClr val="dk1"/>
                </a:solidFill>
                <a:latin typeface="Calibri"/>
                <a:ea typeface="Calibri"/>
                <a:cs typeface="Calibri"/>
                <a:sym typeface="Calibri"/>
              </a:rPr>
              <a:t>is a temporary variable that is used only for merging lists.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4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Backpatching-Flow of control</a:t>
            </a:r>
            <a:endParaRPr/>
          </a:p>
        </p:txBody>
      </p:sp>
      <p:pic>
        <p:nvPicPr>
          <p:cNvPr id="1545" name="Google Shape;1545;p143"/>
          <p:cNvPicPr preferRelativeResize="0"/>
          <p:nvPr>
            <p:ph idx="1" type="body"/>
          </p:nvPr>
        </p:nvPicPr>
        <p:blipFill rotWithShape="1">
          <a:blip r:embed="rId3">
            <a:alphaModFix/>
          </a:blip>
          <a:srcRect b="0" l="0" r="0" t="0"/>
          <a:stretch/>
        </p:blipFill>
        <p:spPr>
          <a:xfrm>
            <a:off x="992187" y="1484312"/>
            <a:ext cx="9774237" cy="1657350"/>
          </a:xfrm>
          <a:prstGeom prst="rect">
            <a:avLst/>
          </a:prstGeom>
          <a:noFill/>
          <a:ln>
            <a:noFill/>
          </a:ln>
        </p:spPr>
      </p:pic>
      <p:sp>
        <p:nvSpPr>
          <p:cNvPr id="1546" name="Google Shape;1546;p143"/>
          <p:cNvSpPr txBox="1"/>
          <p:nvPr/>
        </p:nvSpPr>
        <p:spPr>
          <a:xfrm>
            <a:off x="992187" y="3279775"/>
            <a:ext cx="10998200" cy="2308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Above two productions handle sequences of statements.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 </a:t>
            </a:r>
            <a:r>
              <a:rPr b="1" i="0" lang="en-US" sz="2400" u="none" cap="none" strike="noStrike">
                <a:solidFill>
                  <a:schemeClr val="dk1"/>
                </a:solidFill>
                <a:latin typeface="Times New Roman"/>
                <a:ea typeface="Times New Roman"/>
                <a:cs typeface="Times New Roman"/>
                <a:sym typeface="Times New Roman"/>
              </a:rPr>
              <a:t>L -&gt; L</a:t>
            </a:r>
            <a:r>
              <a:rPr b="1" baseline="-25000" i="0" lang="en-US" sz="2400" u="none" cap="none" strike="noStrike">
                <a:solidFill>
                  <a:schemeClr val="dk1"/>
                </a:solidFill>
                <a:latin typeface="Times New Roman"/>
                <a:ea typeface="Times New Roman"/>
                <a:cs typeface="Times New Roman"/>
                <a:sym typeface="Times New Roman"/>
              </a:rPr>
              <a:t>1 </a:t>
            </a:r>
            <a:r>
              <a:rPr b="1" i="0" lang="en-US" sz="2400" u="none" cap="none" strike="noStrike">
                <a:solidFill>
                  <a:schemeClr val="dk1"/>
                </a:solidFill>
                <a:latin typeface="Times New Roman"/>
                <a:ea typeface="Times New Roman"/>
                <a:cs typeface="Times New Roman"/>
                <a:sym typeface="Times New Roman"/>
              </a:rPr>
              <a:t>M 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Instruction following the code for </a:t>
            </a:r>
            <a:r>
              <a:rPr b="1" i="0" lang="en-US" sz="2400" u="none" cap="none" strike="noStrike">
                <a:solidFill>
                  <a:schemeClr val="dk1"/>
                </a:solidFill>
                <a:latin typeface="Times New Roman"/>
                <a:ea typeface="Times New Roman"/>
                <a:cs typeface="Times New Roman"/>
                <a:sym typeface="Times New Roman"/>
              </a:rPr>
              <a:t>L1 </a:t>
            </a:r>
            <a:r>
              <a:rPr b="0" i="0" lang="en-US" sz="2400" u="none" cap="none" strike="noStrike">
                <a:solidFill>
                  <a:schemeClr val="dk1"/>
                </a:solidFill>
                <a:latin typeface="Times New Roman"/>
                <a:ea typeface="Times New Roman"/>
                <a:cs typeface="Times New Roman"/>
                <a:sym typeface="Times New Roman"/>
              </a:rPr>
              <a:t>in order of execution is the beginning of </a:t>
            </a:r>
            <a:r>
              <a:rPr b="1" i="0" lang="en-US" sz="2400" u="none" cap="none" strike="noStrike">
                <a:solidFill>
                  <a:schemeClr val="dk1"/>
                </a:solidFill>
                <a:latin typeface="Times New Roman"/>
                <a:ea typeface="Times New Roman"/>
                <a:cs typeface="Times New Roman"/>
                <a:sym typeface="Times New Roman"/>
              </a:rPr>
              <a:t>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Thus the </a:t>
            </a:r>
            <a:r>
              <a:rPr b="1" i="0" lang="en-US" sz="2400" u="none" cap="none" strike="noStrike">
                <a:solidFill>
                  <a:schemeClr val="dk1"/>
                </a:solidFill>
                <a:latin typeface="Times New Roman"/>
                <a:ea typeface="Times New Roman"/>
                <a:cs typeface="Times New Roman"/>
                <a:sym typeface="Times New Roman"/>
              </a:rPr>
              <a:t>L1 .nextlist</a:t>
            </a:r>
            <a:r>
              <a:rPr b="0" i="0" lang="en-US" sz="2400" u="none" cap="none" strike="noStrike">
                <a:solidFill>
                  <a:schemeClr val="dk1"/>
                </a:solidFill>
                <a:latin typeface="Times New Roman"/>
                <a:ea typeface="Times New Roman"/>
                <a:cs typeface="Times New Roman"/>
                <a:sym typeface="Times New Roman"/>
              </a:rPr>
              <a:t> list is backpatched to the beginning of the code for </a:t>
            </a:r>
            <a:r>
              <a:rPr b="1" i="0" lang="en-US" sz="2400" u="none" cap="none" strike="noStrike">
                <a:solidFill>
                  <a:schemeClr val="dk1"/>
                </a:solidFill>
                <a:latin typeface="Times New Roman"/>
                <a:ea typeface="Times New Roman"/>
                <a:cs typeface="Times New Roman"/>
                <a:sym typeface="Times New Roman"/>
              </a:rPr>
              <a:t>S</a:t>
            </a:r>
            <a:r>
              <a:rPr b="0" i="0" lang="en-US" sz="2400" u="none" cap="none" strike="noStrike">
                <a:solidFill>
                  <a:schemeClr val="dk1"/>
                </a:solidFill>
                <a:latin typeface="Times New Roman"/>
                <a:ea typeface="Times New Roman"/>
                <a:cs typeface="Times New Roman"/>
                <a:sym typeface="Times New Roman"/>
              </a:rPr>
              <a:t>, which is given by </a:t>
            </a:r>
            <a:r>
              <a:rPr b="1" i="0" lang="en-US" sz="2400" u="none" cap="none" strike="noStrike">
                <a:solidFill>
                  <a:schemeClr val="dk1"/>
                </a:solidFill>
                <a:latin typeface="Times New Roman"/>
                <a:ea typeface="Times New Roman"/>
                <a:cs typeface="Times New Roman"/>
                <a:sym typeface="Times New Roman"/>
              </a:rPr>
              <a:t>M. instr</a:t>
            </a:r>
            <a:r>
              <a:rPr b="0"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 </a:t>
            </a:r>
            <a:r>
              <a:rPr b="1" i="0" lang="en-US" sz="2400" u="none" cap="none" strike="noStrike">
                <a:solidFill>
                  <a:schemeClr val="dk1"/>
                </a:solidFill>
                <a:latin typeface="Times New Roman"/>
                <a:ea typeface="Times New Roman"/>
                <a:cs typeface="Times New Roman"/>
                <a:sym typeface="Times New Roman"/>
              </a:rPr>
              <a:t>L -&gt; S </a:t>
            </a:r>
            <a:r>
              <a:rPr b="0" i="0" lang="en-US" sz="2400" u="none" cap="none" strike="noStrike">
                <a:solidFill>
                  <a:schemeClr val="dk1"/>
                </a:solidFill>
                <a:latin typeface="Times New Roman"/>
                <a:ea typeface="Times New Roman"/>
                <a:cs typeface="Times New Roman"/>
                <a:sym typeface="Times New Roman"/>
              </a:rPr>
              <a:t>, </a:t>
            </a:r>
            <a:r>
              <a:rPr b="1" i="0" lang="en-US" sz="2400" u="none" cap="none" strike="noStrike">
                <a:solidFill>
                  <a:schemeClr val="dk1"/>
                </a:solidFill>
                <a:latin typeface="Times New Roman"/>
                <a:ea typeface="Times New Roman"/>
                <a:cs typeface="Times New Roman"/>
                <a:sym typeface="Times New Roman"/>
              </a:rPr>
              <a:t>L. nextlist </a:t>
            </a:r>
            <a:r>
              <a:rPr b="0" i="0" lang="en-US" sz="2400" u="none" cap="none" strike="noStrike">
                <a:solidFill>
                  <a:schemeClr val="dk1"/>
                </a:solidFill>
                <a:latin typeface="Times New Roman"/>
                <a:ea typeface="Times New Roman"/>
                <a:cs typeface="Times New Roman"/>
                <a:sym typeface="Times New Roman"/>
              </a:rPr>
              <a:t>is the same as </a:t>
            </a:r>
            <a:r>
              <a:rPr b="1" i="0" lang="en-US" sz="2400" u="none" cap="none" strike="noStrike">
                <a:solidFill>
                  <a:schemeClr val="dk1"/>
                </a:solidFill>
                <a:latin typeface="Times New Roman"/>
                <a:ea typeface="Times New Roman"/>
                <a:cs typeface="Times New Roman"/>
                <a:sym typeface="Times New Roman"/>
              </a:rPr>
              <a:t>S.nextlist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4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Backpatching-Flow of control</a:t>
            </a:r>
            <a:endParaRPr/>
          </a:p>
        </p:txBody>
      </p:sp>
      <p:sp>
        <p:nvSpPr>
          <p:cNvPr id="1552" name="Google Shape;1552;p14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No new instructions are generated anywhere in these semantic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rules, except for rules </a:t>
            </a:r>
            <a:r>
              <a:rPr b="1" i="0" lang="en-US" sz="2800" u="none">
                <a:solidFill>
                  <a:schemeClr val="dk1"/>
                </a:solidFill>
                <a:latin typeface="Calibri"/>
                <a:ea typeface="Calibri"/>
                <a:cs typeface="Calibri"/>
                <a:sym typeface="Calibri"/>
              </a:rPr>
              <a:t>(3) </a:t>
            </a:r>
            <a:r>
              <a:rPr b="0" i="0" lang="en-US" sz="2800" u="none">
                <a:solidFill>
                  <a:schemeClr val="dk1"/>
                </a:solidFill>
                <a:latin typeface="Calibri"/>
                <a:ea typeface="Calibri"/>
                <a:cs typeface="Calibri"/>
                <a:sym typeface="Calibri"/>
              </a:rPr>
              <a:t>and (7).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All other code is generated by the semantic actions associated with assignment-statements and expressions.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flow of control causes the proper backpatching so that the assignments and Boolean expression evaluations will connect properly.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45"/>
          <p:cNvSpPr txBox="1"/>
          <p:nvPr>
            <p:ph type="title"/>
          </p:nvPr>
        </p:nvSpPr>
        <p:spPr>
          <a:xfrm>
            <a:off x="2309812" y="131762"/>
            <a:ext cx="7573962"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Labels and Goto Statements</a:t>
            </a:r>
            <a:endParaRPr/>
          </a:p>
        </p:txBody>
      </p:sp>
      <p:sp>
        <p:nvSpPr>
          <p:cNvPr id="1558" name="Google Shape;1558;p145"/>
          <p:cNvSpPr txBox="1"/>
          <p:nvPr/>
        </p:nvSpPr>
        <p:spPr>
          <a:xfrm>
            <a:off x="901700" y="1292225"/>
            <a:ext cx="9336087" cy="4476750"/>
          </a:xfrm>
          <a:prstGeom prst="rect">
            <a:avLst/>
          </a:prstGeom>
          <a:noFill/>
          <a:ln>
            <a:noFill/>
          </a:ln>
        </p:spPr>
        <p:txBody>
          <a:bodyPr anchorCtr="0" anchor="t" bIns="0" lIns="0" spcFirstLastPara="1" rIns="0" wrap="square" tIns="61575">
            <a:spAutoFit/>
          </a:bodyPr>
          <a:lstStyle/>
          <a:p>
            <a:pPr indent="-342900" lvl="0" marL="355600" marR="0" rtl="0" algn="just">
              <a:lnSpc>
                <a:spcPct val="9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Labels are stored in the symbol table (and associated with intermediate language labels). </a:t>
            </a:r>
            <a:endParaRPr b="0" i="0" sz="1400" u="none" cap="none" strike="noStrike">
              <a:solidFill>
                <a:srgbClr val="000000"/>
              </a:solidFill>
              <a:latin typeface="Arial"/>
              <a:ea typeface="Arial"/>
              <a:cs typeface="Arial"/>
              <a:sym typeface="Arial"/>
            </a:endParaRPr>
          </a:p>
          <a:p>
            <a:pPr indent="-342900" lvl="0" marL="355600" marR="0" rtl="0" algn="just">
              <a:lnSpc>
                <a:spcPct val="90000"/>
              </a:lnSpc>
              <a:spcBef>
                <a:spcPts val="4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Generated as soon as a jump or a declaration is met (to avoid one additional pass)</a:t>
            </a:r>
            <a:endParaRPr b="0" i="0" sz="1400" u="none" cap="none" strike="noStrike">
              <a:solidFill>
                <a:srgbClr val="000000"/>
              </a:solidFill>
              <a:latin typeface="Arial"/>
              <a:ea typeface="Arial"/>
              <a:cs typeface="Arial"/>
              <a:sym typeface="Arial"/>
            </a:endParaRPr>
          </a:p>
          <a:p>
            <a:pPr indent="-342900" lvl="0" marL="355600" marR="0" rtl="0" algn="just">
              <a:lnSpc>
                <a:spcPct val="90000"/>
              </a:lnSpc>
              <a:spcBef>
                <a:spcPts val="4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For “goto L”, we have to change L into the  address of the three-address code for the  statement where L is attached.</a:t>
            </a:r>
            <a:endParaRPr b="0" i="0" sz="1400" u="none" cap="none" strike="noStrike">
              <a:solidFill>
                <a:srgbClr val="000000"/>
              </a:solidFill>
              <a:latin typeface="Arial"/>
              <a:ea typeface="Arial"/>
              <a:cs typeface="Arial"/>
              <a:sym typeface="Arial"/>
            </a:endParaRPr>
          </a:p>
          <a:p>
            <a:pPr indent="-342900" lvl="0" marL="355600" marR="0" rtl="0" algn="l">
              <a:lnSpc>
                <a:spcPct val="141666"/>
              </a:lnSpc>
              <a:spcBef>
                <a:spcPts val="21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When L’s address has been found, we can  do this easily with the information in the  symbol table.</a:t>
            </a:r>
            <a:endParaRPr b="0" i="0" sz="1400" u="none" cap="none" strike="noStrike">
              <a:solidFill>
                <a:srgbClr val="000000"/>
              </a:solidFill>
              <a:latin typeface="Arial"/>
              <a:ea typeface="Arial"/>
              <a:cs typeface="Arial"/>
              <a:sym typeface="Arial"/>
            </a:endParaRPr>
          </a:p>
          <a:p>
            <a:pPr indent="-342900" lvl="0" marL="355600" marR="0" rtl="0" algn="just">
              <a:lnSpc>
                <a:spcPct val="141666"/>
              </a:lnSpc>
              <a:spcBef>
                <a:spcPts val="2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Otherwise, we have to use backpatching.  We keep the list of address to be filled in  the symbol table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46"/>
          <p:cNvSpPr txBox="1"/>
          <p:nvPr>
            <p:ph type="title"/>
          </p:nvPr>
        </p:nvSpPr>
        <p:spPr>
          <a:xfrm>
            <a:off x="1857375" y="131762"/>
            <a:ext cx="8475662"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Break and Continue Statements</a:t>
            </a:r>
            <a:endParaRPr/>
          </a:p>
        </p:txBody>
      </p:sp>
      <p:sp>
        <p:nvSpPr>
          <p:cNvPr id="1564" name="Google Shape;1564;p146"/>
          <p:cNvSpPr txBox="1"/>
          <p:nvPr/>
        </p:nvSpPr>
        <p:spPr>
          <a:xfrm>
            <a:off x="901700" y="1087437"/>
            <a:ext cx="10637837" cy="3722687"/>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Break/exit:</a:t>
            </a:r>
            <a:r>
              <a:rPr b="0" i="0" lang="en-US" sz="2400" u="none" cap="none" strike="noStrike">
                <a:solidFill>
                  <a:srgbClr val="3333B2"/>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pass an additional (inherited) attribute to the translation function of loops with the label a break/exit should jump to. </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A new label is passed when entering a new loop </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 break-statement is a jump to the first  instruction after the code for the enclosing  statement S.</a:t>
            </a:r>
            <a:endParaRPr b="0" i="0" sz="1400" u="none" cap="none" strike="noStrike">
              <a:solidFill>
                <a:srgbClr val="000000"/>
              </a:solidFill>
              <a:latin typeface="Arial"/>
              <a:ea typeface="Arial"/>
              <a:cs typeface="Arial"/>
              <a:sym typeface="Arial"/>
            </a:endParaRPr>
          </a:p>
          <a:p>
            <a:pPr indent="-285750" lvl="1" marL="75565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keep track of the enclosing statement S</a:t>
            </a:r>
            <a:endParaRPr b="0" i="0" sz="1400" u="none" cap="none" strike="noStrike">
              <a:solidFill>
                <a:srgbClr val="000000"/>
              </a:solidFill>
              <a:latin typeface="Arial"/>
              <a:ea typeface="Arial"/>
              <a:cs typeface="Arial"/>
              <a:sym typeface="Arial"/>
            </a:endParaRPr>
          </a:p>
          <a:p>
            <a:pPr indent="-285750" lvl="1" marL="75565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generate an unfilled jump for the break-  statement</a:t>
            </a:r>
            <a:endParaRPr b="0" i="0" sz="1400" u="none" cap="none" strike="noStrike">
              <a:solidFill>
                <a:srgbClr val="000000"/>
              </a:solidFill>
              <a:latin typeface="Arial"/>
              <a:ea typeface="Arial"/>
              <a:cs typeface="Arial"/>
              <a:sym typeface="Arial"/>
            </a:endParaRPr>
          </a:p>
          <a:p>
            <a:pPr indent="-285750" lvl="1" marL="75565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put the unfilled jump on S.nextlist</a:t>
            </a:r>
            <a:endParaRPr b="0" i="0" sz="1400" u="none" cap="none" strike="noStrike">
              <a:solidFill>
                <a:srgbClr val="000000"/>
              </a:solidFill>
              <a:latin typeface="Arial"/>
              <a:ea typeface="Arial"/>
              <a:cs typeface="Arial"/>
              <a:sym typeface="Arial"/>
            </a:endParaRPr>
          </a:p>
          <a:p>
            <a:pPr indent="-285750" lvl="1" marL="75565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backpatch when the exit place is known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4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Break and Continue Statements</a:t>
            </a:r>
            <a:endParaRPr/>
          </a:p>
        </p:txBody>
      </p:sp>
      <p:sp>
        <p:nvSpPr>
          <p:cNvPr id="1570" name="Google Shape;1570;p14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Continue statements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can be handled in a manner analogous to the break statement.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main difference between the two is that the target of the generated jump is different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48"/>
          <p:cNvSpPr txBox="1"/>
          <p:nvPr>
            <p:ph type="title"/>
          </p:nvPr>
        </p:nvSpPr>
        <p:spPr>
          <a:xfrm>
            <a:off x="838200" y="365125"/>
            <a:ext cx="10515600" cy="9096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Translation of a switch-statement</a:t>
            </a:r>
            <a:endParaRPr/>
          </a:p>
        </p:txBody>
      </p:sp>
      <p:sp>
        <p:nvSpPr>
          <p:cNvPr id="1576" name="Google Shape;1576;p148"/>
          <p:cNvSpPr txBox="1"/>
          <p:nvPr>
            <p:ph idx="1" type="body"/>
          </p:nvPr>
        </p:nvSpPr>
        <p:spPr>
          <a:xfrm>
            <a:off x="838200" y="1274762"/>
            <a:ext cx="10515600" cy="558323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a:t>
            </a:r>
            <a:r>
              <a:rPr b="0" i="0" lang="en-US" sz="2800" u="none">
                <a:solidFill>
                  <a:srgbClr val="FF0000"/>
                </a:solidFill>
                <a:latin typeface="Calibri"/>
                <a:ea typeface="Calibri"/>
                <a:cs typeface="Calibri"/>
                <a:sym typeface="Calibri"/>
              </a:rPr>
              <a:t>switch" or "case</a:t>
            </a:r>
            <a:r>
              <a:rPr b="0" i="0" lang="en-US" sz="2800" u="none">
                <a:solidFill>
                  <a:schemeClr val="dk1"/>
                </a:solidFill>
                <a:latin typeface="Calibri"/>
                <a:ea typeface="Calibri"/>
                <a:cs typeface="Calibri"/>
                <a:sym typeface="Calibri"/>
              </a:rPr>
              <a:t>" statement is available in a </a:t>
            </a:r>
            <a:r>
              <a:rPr b="0" i="0" lang="en-US" sz="2800" u="none">
                <a:solidFill>
                  <a:srgbClr val="FF0000"/>
                </a:solidFill>
                <a:latin typeface="Calibri"/>
                <a:ea typeface="Calibri"/>
                <a:cs typeface="Calibri"/>
                <a:sym typeface="Calibri"/>
              </a:rPr>
              <a:t>variety of languages</a:t>
            </a:r>
            <a:r>
              <a:rPr b="0" i="0" lang="en-US" sz="2800" u="none">
                <a:solidFill>
                  <a:schemeClr val="dk1"/>
                </a:solidFill>
                <a:latin typeface="Calibri"/>
                <a:ea typeface="Calibri"/>
                <a:cs typeface="Calibri"/>
                <a:sym typeface="Calibri"/>
              </a:rPr>
              <a:t>. </a:t>
            </a:r>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switch-statement syntax is shown below .</a:t>
            </a:r>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There is a </a:t>
            </a:r>
            <a:r>
              <a:rPr b="0" i="0" lang="en-US" sz="2800" u="none">
                <a:solidFill>
                  <a:srgbClr val="FF0000"/>
                </a:solidFill>
                <a:latin typeface="Calibri"/>
                <a:ea typeface="Calibri"/>
                <a:cs typeface="Calibri"/>
                <a:sym typeface="Calibri"/>
              </a:rPr>
              <a:t>selector expression E</a:t>
            </a:r>
            <a:r>
              <a:rPr b="0" i="0" lang="en-US" sz="2800" u="none">
                <a:solidFill>
                  <a:schemeClr val="dk1"/>
                </a:solidFill>
                <a:latin typeface="Calibri"/>
                <a:ea typeface="Calibri"/>
                <a:cs typeface="Calibri"/>
                <a:sym typeface="Calibri"/>
              </a:rPr>
              <a:t>, which is to be evaluated</a:t>
            </a:r>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 Followed by </a:t>
            </a:r>
            <a:r>
              <a:rPr b="0" i="0" lang="en-US" sz="2800" u="none">
                <a:solidFill>
                  <a:srgbClr val="FF0000"/>
                </a:solidFill>
                <a:latin typeface="Calibri"/>
                <a:ea typeface="Calibri"/>
                <a:cs typeface="Calibri"/>
                <a:sym typeface="Calibri"/>
              </a:rPr>
              <a:t>n constant values Vl , V2, . . - , Vn </a:t>
            </a:r>
            <a:r>
              <a:rPr b="0" i="0" lang="en-US" sz="2800" u="none">
                <a:solidFill>
                  <a:schemeClr val="dk1"/>
                </a:solidFill>
                <a:latin typeface="Calibri"/>
                <a:ea typeface="Calibri"/>
                <a:cs typeface="Calibri"/>
                <a:sym typeface="Calibri"/>
              </a:rPr>
              <a:t>that the expression might take</a:t>
            </a:r>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Has a </a:t>
            </a:r>
            <a:r>
              <a:rPr b="0" i="0" lang="en-US" sz="2800" u="none">
                <a:solidFill>
                  <a:srgbClr val="FF0000"/>
                </a:solidFill>
                <a:latin typeface="Calibri"/>
                <a:ea typeface="Calibri"/>
                <a:cs typeface="Calibri"/>
                <a:sym typeface="Calibri"/>
              </a:rPr>
              <a:t>default "value," </a:t>
            </a:r>
            <a:r>
              <a:rPr b="0" i="0" lang="en-US" sz="2800" u="none">
                <a:solidFill>
                  <a:schemeClr val="dk1"/>
                </a:solidFill>
                <a:latin typeface="Calibri"/>
                <a:ea typeface="Calibri"/>
                <a:cs typeface="Calibri"/>
                <a:sym typeface="Calibri"/>
              </a:rPr>
              <a:t>which always </a:t>
            </a:r>
            <a:r>
              <a:rPr b="0" i="0" lang="en-US" sz="2800" u="none">
                <a:solidFill>
                  <a:srgbClr val="FF0000"/>
                </a:solidFill>
                <a:latin typeface="Calibri"/>
                <a:ea typeface="Calibri"/>
                <a:cs typeface="Calibri"/>
                <a:sym typeface="Calibri"/>
              </a:rPr>
              <a:t>matches the expression </a:t>
            </a:r>
            <a:r>
              <a:rPr b="0" i="0" lang="en-US" sz="2800" u="none">
                <a:solidFill>
                  <a:schemeClr val="dk1"/>
                </a:solidFill>
                <a:latin typeface="Calibri"/>
                <a:ea typeface="Calibri"/>
                <a:cs typeface="Calibri"/>
                <a:sym typeface="Calibri"/>
              </a:rPr>
              <a:t>if </a:t>
            </a:r>
            <a:r>
              <a:rPr b="0" i="0" lang="en-US" sz="2800" u="none">
                <a:solidFill>
                  <a:srgbClr val="FF0000"/>
                </a:solidFill>
                <a:latin typeface="Calibri"/>
                <a:ea typeface="Calibri"/>
                <a:cs typeface="Calibri"/>
                <a:sym typeface="Calibri"/>
              </a:rPr>
              <a:t>no other value does.</a:t>
            </a:r>
            <a:endParaRPr/>
          </a:p>
        </p:txBody>
      </p:sp>
      <p:pic>
        <p:nvPicPr>
          <p:cNvPr id="1577" name="Google Shape;1577;p148"/>
          <p:cNvPicPr preferRelativeResize="0"/>
          <p:nvPr/>
        </p:nvPicPr>
        <p:blipFill rotWithShape="1">
          <a:blip r:embed="rId3">
            <a:alphaModFix/>
          </a:blip>
          <a:srcRect b="0" l="0" r="0" t="0"/>
          <a:stretch/>
        </p:blipFill>
        <p:spPr>
          <a:xfrm>
            <a:off x="4343400" y="2184400"/>
            <a:ext cx="2776537" cy="223678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49"/>
          <p:cNvSpPr txBox="1"/>
          <p:nvPr>
            <p:ph type="title"/>
          </p:nvPr>
        </p:nvSpPr>
        <p:spPr>
          <a:xfrm>
            <a:off x="838200" y="158750"/>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Translation of a switch-statement</a:t>
            </a:r>
            <a:endParaRPr/>
          </a:p>
        </p:txBody>
      </p:sp>
      <p:sp>
        <p:nvSpPr>
          <p:cNvPr id="1583" name="Google Shape;1583;p149"/>
          <p:cNvSpPr txBox="1"/>
          <p:nvPr>
            <p:ph idx="1" type="body"/>
          </p:nvPr>
        </p:nvSpPr>
        <p:spPr>
          <a:xfrm>
            <a:off x="838200" y="1606550"/>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intended translation of a switch is code to:</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1. </a:t>
            </a:r>
            <a:r>
              <a:rPr b="0" i="0" lang="en-US" sz="2800" u="none">
                <a:solidFill>
                  <a:srgbClr val="FF0000"/>
                </a:solidFill>
                <a:latin typeface="Calibri"/>
                <a:ea typeface="Calibri"/>
                <a:cs typeface="Calibri"/>
                <a:sym typeface="Calibri"/>
              </a:rPr>
              <a:t>Evaluate</a:t>
            </a:r>
            <a:r>
              <a:rPr b="0" i="0" lang="en-US" sz="2800" u="none">
                <a:solidFill>
                  <a:schemeClr val="dk1"/>
                </a:solidFill>
                <a:latin typeface="Calibri"/>
                <a:ea typeface="Calibri"/>
                <a:cs typeface="Calibri"/>
                <a:sym typeface="Calibri"/>
              </a:rPr>
              <a:t> the expression 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2. </a:t>
            </a:r>
            <a:r>
              <a:rPr b="0" i="0" lang="en-US" sz="2800" u="none">
                <a:solidFill>
                  <a:srgbClr val="FF0000"/>
                </a:solidFill>
                <a:latin typeface="Calibri"/>
                <a:ea typeface="Calibri"/>
                <a:cs typeface="Calibri"/>
                <a:sym typeface="Calibri"/>
              </a:rPr>
              <a:t>Find the value V</a:t>
            </a:r>
            <a:r>
              <a:rPr b="0" i="0" lang="en-US" sz="2800" u="none">
                <a:solidFill>
                  <a:schemeClr val="dk1"/>
                </a:solidFill>
                <a:latin typeface="Calibri"/>
                <a:ea typeface="Calibri"/>
                <a:cs typeface="Calibri"/>
                <a:sym typeface="Calibri"/>
              </a:rPr>
              <a:t>, in the list of cases that is the s</a:t>
            </a:r>
            <a:r>
              <a:rPr b="0" i="0" lang="en-US" sz="2800" u="none">
                <a:solidFill>
                  <a:srgbClr val="FF0000"/>
                </a:solidFill>
                <a:latin typeface="Calibri"/>
                <a:ea typeface="Calibri"/>
                <a:cs typeface="Calibri"/>
                <a:sym typeface="Calibri"/>
              </a:rPr>
              <a:t>ame as the value of the expression</a:t>
            </a:r>
            <a:r>
              <a:rPr b="0" i="0" lang="en-US" sz="2800" u="none">
                <a:solidFill>
                  <a:schemeClr val="dk1"/>
                </a:solidFill>
                <a:latin typeface="Calibri"/>
                <a:ea typeface="Calibri"/>
                <a:cs typeface="Calibri"/>
                <a:sym typeface="Calibri"/>
              </a:rPr>
              <a:t>. Recall that the default value matches the expression if none of the values explicitly mentioned in cases does.</a:t>
            </a:r>
            <a:endParaRPr/>
          </a:p>
          <a:p>
            <a:pPr indent="-228600" lvl="0" marL="228600" marR="0" rtl="0" algn="l">
              <a:lnSpc>
                <a:spcPct val="90000"/>
              </a:lnSpc>
              <a:spcBef>
                <a:spcPts val="1000"/>
              </a:spcBef>
              <a:spcAft>
                <a:spcPts val="0"/>
              </a:spcAft>
              <a:buClr>
                <a:schemeClr val="dk1"/>
              </a:buClr>
              <a:buSzPts val="2800"/>
              <a:buFont typeface="Arial"/>
              <a:buChar char="•"/>
            </a:pPr>
            <a:r>
              <a:rPr b="1" i="0" lang="en-US" sz="2800" u="none">
                <a:solidFill>
                  <a:schemeClr val="dk1"/>
                </a:solidFill>
                <a:latin typeface="Calibri"/>
                <a:ea typeface="Calibri"/>
                <a:cs typeface="Calibri"/>
                <a:sym typeface="Calibri"/>
              </a:rPr>
              <a:t>3. </a:t>
            </a:r>
            <a:r>
              <a:rPr b="0" i="0" lang="en-US" sz="2800" u="none">
                <a:solidFill>
                  <a:srgbClr val="FF0000"/>
                </a:solidFill>
                <a:latin typeface="Calibri"/>
                <a:ea typeface="Calibri"/>
                <a:cs typeface="Calibri"/>
                <a:sym typeface="Calibri"/>
              </a:rPr>
              <a:t>Execute the statement </a:t>
            </a:r>
            <a:r>
              <a:rPr b="0" i="1" lang="en-US" sz="2800" u="none">
                <a:solidFill>
                  <a:srgbClr val="FF0000"/>
                </a:solidFill>
                <a:latin typeface="Calibri"/>
                <a:ea typeface="Calibri"/>
                <a:cs typeface="Calibri"/>
                <a:sym typeface="Calibri"/>
              </a:rPr>
              <a:t>Sj </a:t>
            </a:r>
            <a:r>
              <a:rPr b="0" i="0" lang="en-US" sz="2800" u="none">
                <a:solidFill>
                  <a:schemeClr val="dk1"/>
                </a:solidFill>
                <a:latin typeface="Calibri"/>
                <a:ea typeface="Calibri"/>
                <a:cs typeface="Calibri"/>
                <a:sym typeface="Calibri"/>
              </a:rPr>
              <a:t>associated with the value found.</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50"/>
          <p:cNvSpPr txBox="1"/>
          <p:nvPr>
            <p:ph type="title"/>
          </p:nvPr>
        </p:nvSpPr>
        <p:spPr>
          <a:xfrm>
            <a:off x="838200" y="365125"/>
            <a:ext cx="10515600" cy="947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Translation of a switch-statement</a:t>
            </a:r>
            <a:endParaRPr/>
          </a:p>
        </p:txBody>
      </p:sp>
      <p:sp>
        <p:nvSpPr>
          <p:cNvPr id="1589" name="Google Shape;1589;p150"/>
          <p:cNvSpPr txBox="1"/>
          <p:nvPr>
            <p:ph idx="1" type="body"/>
          </p:nvPr>
        </p:nvSpPr>
        <p:spPr>
          <a:xfrm>
            <a:off x="838200" y="1108075"/>
            <a:ext cx="10650537" cy="554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Step (2) is an n-way branch, which can be implemented in one of several ways. </a:t>
            </a:r>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If the </a:t>
            </a:r>
            <a:r>
              <a:rPr b="0" i="0" lang="en-US" sz="2800" u="none">
                <a:solidFill>
                  <a:srgbClr val="FF0000"/>
                </a:solidFill>
                <a:latin typeface="Calibri"/>
                <a:ea typeface="Calibri"/>
                <a:cs typeface="Calibri"/>
                <a:sym typeface="Calibri"/>
              </a:rPr>
              <a:t>number of cases is small </a:t>
            </a:r>
            <a:r>
              <a:rPr b="0" i="0" lang="en-US" sz="2800" u="none">
                <a:solidFill>
                  <a:schemeClr val="dk1"/>
                </a:solidFill>
                <a:latin typeface="Calibri"/>
                <a:ea typeface="Calibri"/>
                <a:cs typeface="Calibri"/>
                <a:sym typeface="Calibri"/>
              </a:rPr>
              <a:t>(say 10 at most)</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use a </a:t>
            </a:r>
            <a:r>
              <a:rPr b="0" i="0" lang="en-US" sz="2400" u="none" cap="none" strike="noStrike">
                <a:solidFill>
                  <a:srgbClr val="FF0000"/>
                </a:solidFill>
                <a:latin typeface="Calibri"/>
                <a:ea typeface="Calibri"/>
                <a:cs typeface="Calibri"/>
                <a:sym typeface="Calibri"/>
              </a:rPr>
              <a:t>sequence of conditional jumps</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each </a:t>
            </a:r>
            <a:r>
              <a:rPr b="0" i="0" lang="en-US" sz="2400" u="none" cap="none" strike="noStrike">
                <a:solidFill>
                  <a:srgbClr val="FF0000"/>
                </a:solidFill>
                <a:latin typeface="Calibri"/>
                <a:ea typeface="Calibri"/>
                <a:cs typeface="Calibri"/>
                <a:sym typeface="Calibri"/>
              </a:rPr>
              <a:t>jump tests for an individual value </a:t>
            </a:r>
            <a:r>
              <a:rPr b="0" i="0" lang="en-US" sz="2400" u="none" cap="none" strike="noStrike">
                <a:solidFill>
                  <a:schemeClr val="dk1"/>
                </a:solidFill>
                <a:latin typeface="Calibri"/>
                <a:ea typeface="Calibri"/>
                <a:cs typeface="Calibri"/>
                <a:sym typeface="Calibri"/>
              </a:rPr>
              <a:t>and transfers to the code for the corresponding statement.</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Way to implement this sequence of conditional jumps is to </a:t>
            </a:r>
            <a:r>
              <a:rPr b="0" i="0" lang="en-US" sz="2400" u="none" cap="none" strike="noStrike">
                <a:solidFill>
                  <a:srgbClr val="FF0000"/>
                </a:solidFill>
                <a:latin typeface="Calibri"/>
                <a:ea typeface="Calibri"/>
                <a:cs typeface="Calibri"/>
                <a:sym typeface="Calibri"/>
              </a:rPr>
              <a:t>create a table of pairs </a:t>
            </a:r>
            <a:endParaRPr/>
          </a:p>
          <a:p>
            <a:pPr indent="-228600" lvl="2" marL="1143000" marR="0" rtl="0" algn="l">
              <a:lnSpc>
                <a:spcPct val="80000"/>
              </a:lnSpc>
              <a:spcBef>
                <a:spcPts val="5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each pair </a:t>
            </a:r>
            <a:r>
              <a:rPr b="0" i="0" lang="en-US" sz="2400" u="none" cap="none" strike="noStrike">
                <a:solidFill>
                  <a:schemeClr val="dk1"/>
                </a:solidFill>
                <a:latin typeface="Calibri"/>
                <a:ea typeface="Calibri"/>
                <a:cs typeface="Calibri"/>
                <a:sym typeface="Calibri"/>
              </a:rPr>
              <a:t>consisting of a </a:t>
            </a:r>
            <a:r>
              <a:rPr b="0" i="0" lang="en-US" sz="2400" u="none" cap="none" strike="noStrike">
                <a:solidFill>
                  <a:srgbClr val="FF0000"/>
                </a:solidFill>
                <a:latin typeface="Calibri"/>
                <a:ea typeface="Calibri"/>
                <a:cs typeface="Calibri"/>
                <a:sym typeface="Calibri"/>
              </a:rPr>
              <a:t>value and a label </a:t>
            </a:r>
            <a:r>
              <a:rPr b="0" i="0" lang="en-US" sz="2400" u="none" cap="none" strike="noStrike">
                <a:solidFill>
                  <a:schemeClr val="dk1"/>
                </a:solidFill>
                <a:latin typeface="Calibri"/>
                <a:ea typeface="Calibri"/>
                <a:cs typeface="Calibri"/>
                <a:sym typeface="Calibri"/>
              </a:rPr>
              <a:t>for the corresponding </a:t>
            </a:r>
            <a:r>
              <a:rPr b="0" i="0" lang="en-US" sz="2400" u="none" cap="none" strike="noStrike">
                <a:solidFill>
                  <a:srgbClr val="FF0000"/>
                </a:solidFill>
                <a:latin typeface="Calibri"/>
                <a:ea typeface="Calibri"/>
                <a:cs typeface="Calibri"/>
                <a:sym typeface="Calibri"/>
              </a:rPr>
              <a:t>statement's code</a:t>
            </a:r>
            <a:r>
              <a:rPr b="0" i="0" lang="en-US" sz="2400" u="none" cap="none" strike="noStrike">
                <a:solidFill>
                  <a:schemeClr val="dk1"/>
                </a:solidFill>
                <a:latin typeface="Calibri"/>
                <a:ea typeface="Calibri"/>
                <a:cs typeface="Calibri"/>
                <a:sym typeface="Calibri"/>
              </a:rPr>
              <a:t>. </a:t>
            </a:r>
            <a:endParaRPr/>
          </a:p>
          <a:p>
            <a:pPr indent="-228600" lvl="2" marL="11430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value of the expression itself, paired with the label for the default statement is placed at the end of the table at run time.</a:t>
            </a:r>
            <a:endParaRPr/>
          </a:p>
          <a:p>
            <a:pPr indent="-228600" lvl="2" marL="11430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 simple loop generated by the compiler </a:t>
            </a:r>
            <a:r>
              <a:rPr b="0" i="0" lang="en-US" sz="2400" u="none" cap="none" strike="noStrike">
                <a:solidFill>
                  <a:srgbClr val="FF0000"/>
                </a:solidFill>
                <a:latin typeface="Calibri"/>
                <a:ea typeface="Calibri"/>
                <a:cs typeface="Calibri"/>
                <a:sym typeface="Calibri"/>
              </a:rPr>
              <a:t>compares the value of the expression with each value in the table</a:t>
            </a:r>
            <a:endParaRPr/>
          </a:p>
          <a:p>
            <a:pPr indent="-228600" lvl="2" marL="11430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t>
            </a:r>
            <a:r>
              <a:rPr b="0" i="0" lang="en-US" sz="2400" u="none" cap="none" strike="noStrike">
                <a:solidFill>
                  <a:srgbClr val="FF0000"/>
                </a:solidFill>
                <a:latin typeface="Calibri"/>
                <a:ea typeface="Calibri"/>
                <a:cs typeface="Calibri"/>
                <a:sym typeface="Calibri"/>
              </a:rPr>
              <a:t>no other match </a:t>
            </a:r>
            <a:r>
              <a:rPr b="0" i="0" lang="en-US" sz="2400" u="none" cap="none" strike="noStrike">
                <a:solidFill>
                  <a:schemeClr val="dk1"/>
                </a:solidFill>
                <a:latin typeface="Calibri"/>
                <a:ea typeface="Calibri"/>
                <a:cs typeface="Calibri"/>
                <a:sym typeface="Calibri"/>
              </a:rPr>
              <a:t>is found, the last (</a:t>
            </a:r>
            <a:r>
              <a:rPr b="0" i="0" lang="en-US" sz="2400" u="none" cap="none" strike="noStrike">
                <a:solidFill>
                  <a:srgbClr val="FF0000"/>
                </a:solidFill>
                <a:latin typeface="Calibri"/>
                <a:ea typeface="Calibri"/>
                <a:cs typeface="Calibri"/>
                <a:sym typeface="Calibri"/>
              </a:rPr>
              <a:t>default</a:t>
            </a:r>
            <a:r>
              <a:rPr b="0" i="0" lang="en-US" sz="2400" u="none" cap="none" strike="noStrike">
                <a:solidFill>
                  <a:schemeClr val="dk1"/>
                </a:solidFill>
                <a:latin typeface="Calibri"/>
                <a:ea typeface="Calibri"/>
                <a:cs typeface="Calibri"/>
                <a:sym typeface="Calibri"/>
              </a:rPr>
              <a:t>) entry is sure to match</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1"/>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Translation of a switch-statement</a:t>
            </a:r>
            <a:endParaRPr/>
          </a:p>
        </p:txBody>
      </p:sp>
      <p:sp>
        <p:nvSpPr>
          <p:cNvPr id="1595" name="Google Shape;1595;p151"/>
          <p:cNvSpPr txBox="1"/>
          <p:nvPr>
            <p:ph idx="1" type="body"/>
          </p:nvPr>
        </p:nvSpPr>
        <p:spPr>
          <a:xfrm>
            <a:off x="838200" y="1416050"/>
            <a:ext cx="10515600" cy="476091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If the </a:t>
            </a:r>
            <a:r>
              <a:rPr b="0" i="0" lang="en-US" sz="2800" u="none">
                <a:solidFill>
                  <a:srgbClr val="FF0000"/>
                </a:solidFill>
                <a:latin typeface="Calibri"/>
                <a:ea typeface="Calibri"/>
                <a:cs typeface="Calibri"/>
                <a:sym typeface="Calibri"/>
              </a:rPr>
              <a:t>number of values exceeds 10</a:t>
            </a:r>
            <a:endParaRPr/>
          </a:p>
          <a:p>
            <a:pPr indent="-228600" lvl="1" marL="685800" marR="0" rtl="0" algn="l">
              <a:lnSpc>
                <a:spcPct val="80000"/>
              </a:lnSpc>
              <a:spcBef>
                <a:spcPts val="5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Create hash table </a:t>
            </a:r>
            <a:r>
              <a:rPr b="0" i="0" lang="en-US" sz="2400" u="none" cap="none" strike="noStrike">
                <a:solidFill>
                  <a:schemeClr val="dk1"/>
                </a:solidFill>
                <a:latin typeface="Calibri"/>
                <a:ea typeface="Calibri"/>
                <a:cs typeface="Calibri"/>
                <a:sym typeface="Calibri"/>
              </a:rPr>
              <a:t>for the values, with the labels of the various statements as entries.</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t>
            </a:r>
            <a:r>
              <a:rPr b="0" i="0" lang="en-US" sz="2400" u="none" cap="none" strike="noStrike">
                <a:solidFill>
                  <a:srgbClr val="FF0000"/>
                </a:solidFill>
                <a:latin typeface="Calibri"/>
                <a:ea typeface="Calibri"/>
                <a:cs typeface="Calibri"/>
                <a:sym typeface="Calibri"/>
              </a:rPr>
              <a:t>no entry for the value </a:t>
            </a:r>
            <a:r>
              <a:rPr b="0" i="0" lang="en-US" sz="2400" u="none" cap="none" strike="noStrike">
                <a:solidFill>
                  <a:schemeClr val="dk1"/>
                </a:solidFill>
                <a:latin typeface="Calibri"/>
                <a:ea typeface="Calibri"/>
                <a:cs typeface="Calibri"/>
                <a:sym typeface="Calibri"/>
              </a:rPr>
              <a:t>possessed by the switch expression is found, a </a:t>
            </a:r>
            <a:r>
              <a:rPr b="0" i="0" lang="en-US" sz="2400" u="none" cap="none" strike="noStrike">
                <a:solidFill>
                  <a:srgbClr val="FF0000"/>
                </a:solidFill>
                <a:latin typeface="Calibri"/>
                <a:ea typeface="Calibri"/>
                <a:cs typeface="Calibri"/>
                <a:sym typeface="Calibri"/>
              </a:rPr>
              <a:t>jump to the default statement</a:t>
            </a:r>
            <a:r>
              <a:rPr b="0" i="0" lang="en-US" sz="2400" u="none" cap="none" strike="noStrike">
                <a:solidFill>
                  <a:schemeClr val="dk1"/>
                </a:solidFill>
                <a:latin typeface="Calibri"/>
                <a:ea typeface="Calibri"/>
                <a:cs typeface="Calibri"/>
                <a:sym typeface="Calibri"/>
              </a:rPr>
              <a:t> is generated</a:t>
            </a:r>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Special case that can be implemented even more efficiently than by an </a:t>
            </a:r>
            <a:r>
              <a:rPr b="0" i="0" lang="en-US" sz="2800" u="none">
                <a:solidFill>
                  <a:srgbClr val="FF0000"/>
                </a:solidFill>
                <a:latin typeface="Calibri"/>
                <a:ea typeface="Calibri"/>
                <a:cs typeface="Calibri"/>
                <a:sym typeface="Calibri"/>
              </a:rPr>
              <a:t>n-way branch</a:t>
            </a:r>
            <a:r>
              <a:rPr b="0" i="0" lang="en-US" sz="2800" u="none">
                <a:solidFill>
                  <a:schemeClr val="dk1"/>
                </a:solidFill>
                <a:latin typeface="Calibri"/>
                <a:ea typeface="Calibri"/>
                <a:cs typeface="Calibri"/>
                <a:sym typeface="Calibri"/>
              </a:rPr>
              <a:t>. </a:t>
            </a:r>
            <a:endParaRPr b="0" i="0" sz="2800" u="none">
              <a:solidFill>
                <a:schemeClr val="dk1"/>
              </a:solidFill>
              <a:latin typeface="Calibri"/>
              <a:ea typeface="Calibri"/>
              <a:cs typeface="Calibri"/>
              <a:sym typeface="Calibri"/>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the values all lie in </a:t>
            </a:r>
            <a:r>
              <a:rPr b="0" i="0" lang="en-US" sz="2400" u="none" cap="none" strike="noStrike">
                <a:solidFill>
                  <a:srgbClr val="FF0000"/>
                </a:solidFill>
                <a:latin typeface="Calibri"/>
                <a:ea typeface="Calibri"/>
                <a:cs typeface="Calibri"/>
                <a:sym typeface="Calibri"/>
              </a:rPr>
              <a:t>range</a:t>
            </a:r>
            <a:r>
              <a:rPr b="0" i="0" lang="en-US" sz="2400" u="none" cap="none" strike="noStrike">
                <a:solidFill>
                  <a:schemeClr val="dk1"/>
                </a:solidFill>
                <a:latin typeface="Calibri"/>
                <a:ea typeface="Calibri"/>
                <a:cs typeface="Calibri"/>
                <a:sym typeface="Calibri"/>
              </a:rPr>
              <a:t>, say </a:t>
            </a:r>
            <a:r>
              <a:rPr b="0" i="0" lang="en-US" sz="2400" u="none" cap="none" strike="noStrike">
                <a:solidFill>
                  <a:srgbClr val="FF0000"/>
                </a:solidFill>
                <a:latin typeface="Calibri"/>
                <a:ea typeface="Calibri"/>
                <a:cs typeface="Calibri"/>
                <a:sym typeface="Calibri"/>
              </a:rPr>
              <a:t>min to max </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number of different values is a </a:t>
            </a:r>
            <a:r>
              <a:rPr b="0" i="0" lang="en-US" sz="2400" u="none" cap="none" strike="noStrike">
                <a:solidFill>
                  <a:srgbClr val="FF0000"/>
                </a:solidFill>
                <a:latin typeface="Calibri"/>
                <a:ea typeface="Calibri"/>
                <a:cs typeface="Calibri"/>
                <a:sym typeface="Calibri"/>
              </a:rPr>
              <a:t>reasonable fraction </a:t>
            </a:r>
            <a:r>
              <a:rPr b="0" i="0" lang="en-US" sz="2400" u="none" cap="none" strike="noStrike">
                <a:solidFill>
                  <a:schemeClr val="dk1"/>
                </a:solidFill>
                <a:latin typeface="Calibri"/>
                <a:ea typeface="Calibri"/>
                <a:cs typeface="Calibri"/>
                <a:sym typeface="Calibri"/>
              </a:rPr>
              <a:t>of </a:t>
            </a:r>
            <a:r>
              <a:rPr b="0" i="0" lang="en-US" sz="2400" u="none" cap="none" strike="noStrike">
                <a:solidFill>
                  <a:srgbClr val="FF0000"/>
                </a:solidFill>
                <a:latin typeface="Calibri"/>
                <a:ea typeface="Calibri"/>
                <a:cs typeface="Calibri"/>
                <a:sym typeface="Calibri"/>
              </a:rPr>
              <a:t>max </a:t>
            </a:r>
            <a:r>
              <a:rPr b="1" i="0" lang="en-US" sz="1600" u="none" cap="none" strike="noStrike">
                <a:solidFill>
                  <a:srgbClr val="FF0000"/>
                </a:solidFill>
                <a:latin typeface="Calibri"/>
                <a:ea typeface="Calibri"/>
                <a:cs typeface="Calibri"/>
                <a:sym typeface="Calibri"/>
              </a:rPr>
              <a:t>-</a:t>
            </a:r>
            <a:r>
              <a:rPr b="0" i="0" lang="en-US" sz="1600" u="none" cap="none" strike="noStrike">
                <a:solidFill>
                  <a:srgbClr val="FF0000"/>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min</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we can construct an </a:t>
            </a:r>
            <a:r>
              <a:rPr b="0" i="0" lang="en-US" sz="2400" u="none" cap="none" strike="noStrike">
                <a:solidFill>
                  <a:srgbClr val="FF0000"/>
                </a:solidFill>
                <a:latin typeface="Calibri"/>
                <a:ea typeface="Calibri"/>
                <a:cs typeface="Calibri"/>
                <a:sym typeface="Calibri"/>
              </a:rPr>
              <a:t>array of max-</a:t>
            </a:r>
            <a:r>
              <a:rPr b="0" i="0" lang="en-US" sz="400" u="none" cap="none" strike="noStrike">
                <a:solidFill>
                  <a:srgbClr val="FF0000"/>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min "buckets," </a:t>
            </a:r>
            <a:r>
              <a:rPr b="0" i="0" lang="en-US" sz="2400" u="none" cap="none" strike="noStrike">
                <a:solidFill>
                  <a:schemeClr val="dk1"/>
                </a:solidFill>
                <a:latin typeface="Calibri"/>
                <a:ea typeface="Calibri"/>
                <a:cs typeface="Calibri"/>
                <a:sym typeface="Calibri"/>
              </a:rPr>
              <a:t>where bucket </a:t>
            </a:r>
            <a:r>
              <a:rPr b="0" i="1" lang="en-US" sz="2000" u="none" cap="none" strike="noStrike">
                <a:solidFill>
                  <a:schemeClr val="dk1"/>
                </a:solidFill>
                <a:latin typeface="Calibri"/>
                <a:ea typeface="Calibri"/>
                <a:cs typeface="Calibri"/>
                <a:sym typeface="Calibri"/>
              </a:rPr>
              <a:t>j </a:t>
            </a:r>
            <a:r>
              <a:rPr b="0" i="0" lang="en-US" sz="32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min contains the label of the statement with value </a:t>
            </a:r>
            <a:r>
              <a:rPr b="0" i="1" lang="en-US" sz="2000" u="none" cap="none" strike="noStrike">
                <a:solidFill>
                  <a:schemeClr val="dk1"/>
                </a:solidFill>
                <a:latin typeface="Calibri"/>
                <a:ea typeface="Calibri"/>
                <a:cs typeface="Calibri"/>
                <a:sym typeface="Calibri"/>
              </a:rPr>
              <a:t>j</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any </a:t>
            </a:r>
            <a:r>
              <a:rPr b="0" i="0" lang="en-US" sz="2400" u="none" cap="none" strike="noStrike">
                <a:solidFill>
                  <a:srgbClr val="FF0000"/>
                </a:solidFill>
                <a:latin typeface="Calibri"/>
                <a:ea typeface="Calibri"/>
                <a:cs typeface="Calibri"/>
                <a:sym typeface="Calibri"/>
              </a:rPr>
              <a:t>bucket</a:t>
            </a:r>
            <a:r>
              <a:rPr b="0" i="0" lang="en-US" sz="2400" u="none" cap="none" strike="noStrike">
                <a:solidFill>
                  <a:schemeClr val="dk1"/>
                </a:solidFill>
                <a:latin typeface="Calibri"/>
                <a:ea typeface="Calibri"/>
                <a:cs typeface="Calibri"/>
                <a:sym typeface="Calibri"/>
              </a:rPr>
              <a:t> that would otherwise </a:t>
            </a:r>
            <a:r>
              <a:rPr b="0" i="0" lang="en-US" sz="2400" u="none" cap="none" strike="noStrike">
                <a:solidFill>
                  <a:srgbClr val="FF0000"/>
                </a:solidFill>
                <a:latin typeface="Calibri"/>
                <a:ea typeface="Calibri"/>
                <a:cs typeface="Calibri"/>
                <a:sym typeface="Calibri"/>
              </a:rPr>
              <a:t>remain unfilled </a:t>
            </a:r>
            <a:r>
              <a:rPr b="0" i="0" lang="en-US" sz="2400" u="none" cap="none" strike="noStrike">
                <a:solidFill>
                  <a:schemeClr val="dk1"/>
                </a:solidFill>
                <a:latin typeface="Calibri"/>
                <a:ea typeface="Calibri"/>
                <a:cs typeface="Calibri"/>
                <a:sym typeface="Calibri"/>
              </a:rPr>
              <a:t>contains the </a:t>
            </a:r>
            <a:r>
              <a:rPr b="0" i="0" lang="en-US" sz="2400" u="none" cap="none" strike="noStrike">
                <a:solidFill>
                  <a:srgbClr val="FF0000"/>
                </a:solidFill>
                <a:latin typeface="Calibri"/>
                <a:ea typeface="Calibri"/>
                <a:cs typeface="Calibri"/>
                <a:sym typeface="Calibri"/>
              </a:rPr>
              <a:t>default label</a:t>
            </a:r>
            <a:r>
              <a:rPr b="0" i="0" lang="en-US" sz="2400" u="none" cap="none" strike="noStrike">
                <a:solidFill>
                  <a:schemeClr val="dk1"/>
                </a:solidFill>
                <a:latin typeface="Calibri"/>
                <a:ea typeface="Calibri"/>
                <a:cs typeface="Calibri"/>
                <a:sym typeface="Calibri"/>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4294967295" type="title"/>
          </p:nvPr>
        </p:nvSpPr>
        <p:spPr>
          <a:xfrm>
            <a:off x="1524000" y="70485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Type Expressions</a:t>
            </a:r>
            <a:endParaRPr/>
          </a:p>
        </p:txBody>
      </p:sp>
      <p:sp>
        <p:nvSpPr>
          <p:cNvPr id="177" name="Google Shape;177;p26"/>
          <p:cNvSpPr txBox="1"/>
          <p:nvPr>
            <p:ph idx="4294967295" type="body"/>
          </p:nvPr>
        </p:nvSpPr>
        <p:spPr>
          <a:xfrm>
            <a:off x="1524000" y="1935162"/>
            <a:ext cx="8229600" cy="4389437"/>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80000"/>
              </a:lnSpc>
              <a:spcBef>
                <a:spcPts val="0"/>
              </a:spcBef>
              <a:spcAft>
                <a:spcPts val="0"/>
              </a:spcAft>
              <a:buClr>
                <a:schemeClr val="dk1"/>
              </a:buClr>
              <a:buSzPts val="1900"/>
              <a:buFont typeface="Arial"/>
              <a:buNone/>
            </a:pPr>
            <a:r>
              <a:rPr b="0" i="0" lang="en-US" sz="1900" u="none">
                <a:solidFill>
                  <a:schemeClr val="dk1"/>
                </a:solidFill>
                <a:latin typeface="Calibri"/>
                <a:ea typeface="Calibri"/>
                <a:cs typeface="Calibri"/>
                <a:sym typeface="Calibri"/>
              </a:rPr>
              <a:t>Example: 	int[2][3]</a:t>
            </a:r>
            <a:endParaRPr/>
          </a:p>
          <a:p>
            <a:pPr indent="-457200" lvl="0" marL="457200" marR="0" rtl="0" algn="l">
              <a:lnSpc>
                <a:spcPct val="80000"/>
              </a:lnSpc>
              <a:spcBef>
                <a:spcPts val="1000"/>
              </a:spcBef>
              <a:spcAft>
                <a:spcPts val="0"/>
              </a:spcAft>
              <a:buClr>
                <a:schemeClr val="dk1"/>
              </a:buClr>
              <a:buSzPts val="1900"/>
              <a:buFont typeface="Arial"/>
              <a:buNone/>
            </a:pPr>
            <a:r>
              <a:rPr b="0" i="0" lang="en-US" sz="1900" u="none">
                <a:solidFill>
                  <a:schemeClr val="dk1"/>
                </a:solidFill>
                <a:latin typeface="Calibri"/>
                <a:ea typeface="Calibri"/>
                <a:cs typeface="Calibri"/>
                <a:sym typeface="Calibri"/>
              </a:rPr>
              <a:t>			array(2,array(3,integer))</a:t>
            </a:r>
            <a:endParaRPr/>
          </a:p>
          <a:p>
            <a:pPr indent="-457200" lvl="0" marL="457200" marR="0" rtl="0" algn="l">
              <a:lnSpc>
                <a:spcPct val="80000"/>
              </a:lnSpc>
              <a:spcBef>
                <a:spcPts val="1000"/>
              </a:spcBef>
              <a:spcAft>
                <a:spcPts val="0"/>
              </a:spcAft>
              <a:buClr>
                <a:schemeClr val="dk1"/>
              </a:buClr>
              <a:buSzPts val="1900"/>
              <a:buFont typeface="Arial"/>
              <a:buNone/>
            </a:pPr>
            <a:r>
              <a:t/>
            </a:r>
            <a:endParaRPr b="0" i="0" sz="1900" u="none">
              <a:solidFill>
                <a:schemeClr val="dk1"/>
              </a:solidFill>
              <a:latin typeface="Calibri"/>
              <a:ea typeface="Calibri"/>
              <a:cs typeface="Calibri"/>
              <a:sym typeface="Calibri"/>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A basic type is a type expression</a:t>
            </a:r>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A type name is a type expression</a:t>
            </a:r>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A type expression can be formed by applying the array type constructor to a number and a type expression.</a:t>
            </a:r>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A record is a data structure with named field</a:t>
            </a:r>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A type expression can be formed by using the type constructor </a:t>
            </a:r>
            <a:r>
              <a:rPr b="0" i="0" lang="en-US" sz="1900" u="none">
                <a:solidFill>
                  <a:schemeClr val="dk1"/>
                </a:solidFill>
                <a:latin typeface="Noto Sans Symbols"/>
                <a:ea typeface="Noto Sans Symbols"/>
                <a:cs typeface="Noto Sans Symbols"/>
                <a:sym typeface="Noto Sans Symbols"/>
              </a:rPr>
              <a:t>→</a:t>
            </a:r>
            <a:r>
              <a:rPr b="0" i="0" lang="en-US" sz="1900" u="none">
                <a:solidFill>
                  <a:schemeClr val="dk1"/>
                </a:solidFill>
                <a:latin typeface="Calibri"/>
                <a:ea typeface="Calibri"/>
                <a:cs typeface="Calibri"/>
                <a:sym typeface="Calibri"/>
              </a:rPr>
              <a:t> for function types</a:t>
            </a:r>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If s and t are type expressions, then their Cartesian product s*</a:t>
            </a:r>
            <a:r>
              <a:rPr b="0" i="1" lang="en-US" sz="1900" u="none">
                <a:solidFill>
                  <a:schemeClr val="dk1"/>
                </a:solidFill>
                <a:latin typeface="Calibri"/>
                <a:ea typeface="Calibri"/>
                <a:cs typeface="Calibri"/>
                <a:sym typeface="Calibri"/>
              </a:rPr>
              <a:t>t </a:t>
            </a:r>
            <a:r>
              <a:rPr b="0" i="0" lang="en-US" sz="1900" u="none">
                <a:solidFill>
                  <a:schemeClr val="dk1"/>
                </a:solidFill>
                <a:latin typeface="Calibri"/>
                <a:ea typeface="Calibri"/>
                <a:cs typeface="Calibri"/>
                <a:sym typeface="Calibri"/>
              </a:rPr>
              <a:t>is a type expression</a:t>
            </a:r>
            <a:endParaRPr/>
          </a:p>
          <a:p>
            <a:pPr indent="-457200" lvl="0" marL="457200" marR="0" rtl="0" algn="l">
              <a:lnSpc>
                <a:spcPct val="8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Type expressions may contain variables whose values are type expressions</a:t>
            </a:r>
            <a:endParaRPr/>
          </a:p>
        </p:txBody>
      </p:sp>
      <p:pic>
        <p:nvPicPr>
          <p:cNvPr id="178" name="Google Shape;178;p26"/>
          <p:cNvPicPr preferRelativeResize="0"/>
          <p:nvPr/>
        </p:nvPicPr>
        <p:blipFill rotWithShape="1">
          <a:blip r:embed="rId3">
            <a:alphaModFix/>
          </a:blip>
          <a:srcRect b="0" l="0" r="0" t="0"/>
          <a:stretch/>
        </p:blipFill>
        <p:spPr>
          <a:xfrm>
            <a:off x="6553200" y="1676400"/>
            <a:ext cx="3751262" cy="1897062"/>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52"/>
          <p:cNvSpPr txBox="1"/>
          <p:nvPr>
            <p:ph type="title"/>
          </p:nvPr>
        </p:nvSpPr>
        <p:spPr>
          <a:xfrm>
            <a:off x="838200" y="365125"/>
            <a:ext cx="10515600" cy="8588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Translation of a switch-statement</a:t>
            </a:r>
            <a:endParaRPr/>
          </a:p>
        </p:txBody>
      </p:sp>
      <p:sp>
        <p:nvSpPr>
          <p:cNvPr id="1601" name="Google Shape;1601;p152"/>
          <p:cNvSpPr txBox="1"/>
          <p:nvPr>
            <p:ph idx="1" type="body"/>
          </p:nvPr>
        </p:nvSpPr>
        <p:spPr>
          <a:xfrm>
            <a:off x="838200" y="1352550"/>
            <a:ext cx="10515600" cy="48244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To </a:t>
            </a:r>
            <a:r>
              <a:rPr b="0" i="0" lang="en-US" sz="2800" u="none">
                <a:solidFill>
                  <a:srgbClr val="FF0000"/>
                </a:solidFill>
                <a:latin typeface="Calibri"/>
                <a:ea typeface="Calibri"/>
                <a:cs typeface="Calibri"/>
                <a:sym typeface="Calibri"/>
              </a:rPr>
              <a:t>perform the switch</a:t>
            </a:r>
            <a:r>
              <a:rPr b="0" i="0" lang="en-US" sz="2800" u="none">
                <a:solidFill>
                  <a:schemeClr val="dk1"/>
                </a:solidFill>
                <a:latin typeface="Calibri"/>
                <a:ea typeface="Calibri"/>
                <a:cs typeface="Calibri"/>
                <a:sym typeface="Calibri"/>
              </a:rPr>
              <a:t>, </a:t>
            </a:r>
            <a:r>
              <a:rPr b="0" i="0" lang="en-US" sz="2800" u="none">
                <a:solidFill>
                  <a:srgbClr val="FF0000"/>
                </a:solidFill>
                <a:latin typeface="Calibri"/>
                <a:ea typeface="Calibri"/>
                <a:cs typeface="Calibri"/>
                <a:sym typeface="Calibri"/>
              </a:rPr>
              <a:t>evaluate the expression </a:t>
            </a:r>
            <a:r>
              <a:rPr b="0" i="0" lang="en-US" sz="2800" u="none">
                <a:solidFill>
                  <a:schemeClr val="dk1"/>
                </a:solidFill>
                <a:latin typeface="Calibri"/>
                <a:ea typeface="Calibri"/>
                <a:cs typeface="Calibri"/>
                <a:sym typeface="Calibri"/>
              </a:rPr>
              <a:t>to obtain the value </a:t>
            </a:r>
            <a:r>
              <a:rPr b="0" i="1" lang="en-US" sz="2800" u="none">
                <a:solidFill>
                  <a:schemeClr val="dk1"/>
                </a:solidFill>
                <a:latin typeface="Calibri"/>
                <a:ea typeface="Calibri"/>
                <a:cs typeface="Calibri"/>
                <a:sym typeface="Calibri"/>
              </a:rPr>
              <a:t>j; </a:t>
            </a:r>
            <a:endParaRPr b="0" i="0" sz="2800" u="non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Check</a:t>
            </a:r>
            <a:r>
              <a:rPr b="0" i="0" lang="en-US" sz="2400" u="none" cap="none" strike="noStrike">
                <a:solidFill>
                  <a:schemeClr val="dk1"/>
                </a:solidFill>
                <a:latin typeface="Calibri"/>
                <a:ea typeface="Calibri"/>
                <a:cs typeface="Calibri"/>
                <a:sym typeface="Calibri"/>
              </a:rPr>
              <a:t> that it is in the </a:t>
            </a:r>
            <a:r>
              <a:rPr b="0" i="0" lang="en-US" sz="2400" u="none" cap="none" strike="noStrike">
                <a:solidFill>
                  <a:srgbClr val="FF0000"/>
                </a:solidFill>
                <a:latin typeface="Calibri"/>
                <a:ea typeface="Calibri"/>
                <a:cs typeface="Calibri"/>
                <a:sym typeface="Calibri"/>
              </a:rPr>
              <a:t>range min to max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transfer </a:t>
            </a:r>
            <a:r>
              <a:rPr b="0" i="0" lang="en-US" sz="2400" u="none" cap="none" strike="noStrike">
                <a:solidFill>
                  <a:schemeClr val="dk1"/>
                </a:solidFill>
                <a:latin typeface="Calibri"/>
                <a:ea typeface="Calibri"/>
                <a:cs typeface="Calibri"/>
                <a:sym typeface="Calibri"/>
              </a:rPr>
              <a:t>indirectly to the table entry at </a:t>
            </a:r>
            <a:r>
              <a:rPr b="0" i="0" lang="en-US" sz="2400" u="none" cap="none" strike="noStrike">
                <a:solidFill>
                  <a:srgbClr val="FF0000"/>
                </a:solidFill>
                <a:latin typeface="Calibri"/>
                <a:ea typeface="Calibri"/>
                <a:cs typeface="Calibri"/>
                <a:sym typeface="Calibri"/>
              </a:rPr>
              <a:t>offset </a:t>
            </a:r>
            <a:r>
              <a:rPr b="0" i="1" lang="en-US" sz="2400" u="none" cap="none" strike="noStrike">
                <a:solidFill>
                  <a:srgbClr val="FF0000"/>
                </a:solidFill>
                <a:latin typeface="Calibri"/>
                <a:ea typeface="Calibri"/>
                <a:cs typeface="Calibri"/>
                <a:sym typeface="Calibri"/>
              </a:rPr>
              <a:t>j </a:t>
            </a:r>
            <a:r>
              <a:rPr b="0" i="0" lang="en-US" sz="2400" u="none" cap="none" strike="noStrike">
                <a:solidFill>
                  <a:srgbClr val="FF0000"/>
                </a:solidFill>
                <a:latin typeface="Calibri"/>
                <a:ea typeface="Calibri"/>
                <a:cs typeface="Calibri"/>
                <a:sym typeface="Calibri"/>
              </a:rPr>
              <a:t>- min.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example, if the </a:t>
            </a:r>
            <a:r>
              <a:rPr b="0" i="0" lang="en-US" sz="2400" u="none" cap="none" strike="noStrike">
                <a:solidFill>
                  <a:srgbClr val="FF0000"/>
                </a:solidFill>
                <a:latin typeface="Calibri"/>
                <a:ea typeface="Calibri"/>
                <a:cs typeface="Calibri"/>
                <a:sym typeface="Calibri"/>
              </a:rPr>
              <a:t>expression</a:t>
            </a:r>
            <a:r>
              <a:rPr b="0" i="0" lang="en-US" sz="2400" u="none" cap="none" strike="noStrike">
                <a:solidFill>
                  <a:schemeClr val="dk1"/>
                </a:solidFill>
                <a:latin typeface="Calibri"/>
                <a:ea typeface="Calibri"/>
                <a:cs typeface="Calibri"/>
                <a:sym typeface="Calibri"/>
              </a:rPr>
              <a:t> is of </a:t>
            </a:r>
            <a:r>
              <a:rPr b="0" i="0" lang="en-US" sz="2400" u="none" cap="none" strike="noStrike">
                <a:solidFill>
                  <a:srgbClr val="FF0000"/>
                </a:solidFill>
                <a:latin typeface="Calibri"/>
                <a:ea typeface="Calibri"/>
                <a:cs typeface="Calibri"/>
                <a:sym typeface="Calibri"/>
              </a:rPr>
              <a:t>type character</a:t>
            </a:r>
            <a:r>
              <a:rPr b="0" i="0" lang="en-US" sz="2400" u="none" cap="none" strike="noStrike">
                <a:solidFill>
                  <a:schemeClr val="dk1"/>
                </a:solidFill>
                <a:latin typeface="Calibri"/>
                <a:ea typeface="Calibri"/>
                <a:cs typeface="Calibri"/>
                <a:sym typeface="Calibri"/>
              </a:rPr>
              <a:t>, a </a:t>
            </a:r>
            <a:r>
              <a:rPr b="0" i="0" lang="en-US" sz="2400" u="none" cap="none" strike="noStrike">
                <a:solidFill>
                  <a:srgbClr val="FF0000"/>
                </a:solidFill>
                <a:latin typeface="Calibri"/>
                <a:ea typeface="Calibri"/>
                <a:cs typeface="Calibri"/>
                <a:sym typeface="Calibri"/>
              </a:rPr>
              <a:t>table</a:t>
            </a:r>
            <a:r>
              <a:rPr b="0" i="0" lang="en-US" sz="2400" u="none" cap="none" strike="noStrike">
                <a:solidFill>
                  <a:schemeClr val="dk1"/>
                </a:solidFill>
                <a:latin typeface="Calibri"/>
                <a:ea typeface="Calibri"/>
                <a:cs typeface="Calibri"/>
                <a:sym typeface="Calibri"/>
              </a:rPr>
              <a:t> of, say, </a:t>
            </a:r>
            <a:r>
              <a:rPr b="0" i="0" lang="en-US" sz="2400" u="none" cap="none" strike="noStrike">
                <a:solidFill>
                  <a:srgbClr val="FF0000"/>
                </a:solidFill>
                <a:latin typeface="Calibri"/>
                <a:ea typeface="Calibri"/>
                <a:cs typeface="Calibri"/>
                <a:sym typeface="Calibri"/>
              </a:rPr>
              <a:t>128 entries </a:t>
            </a:r>
            <a:r>
              <a:rPr b="0" i="0" lang="en-US" sz="2400" u="none" cap="none" strike="noStrike">
                <a:solidFill>
                  <a:schemeClr val="dk1"/>
                </a:solidFill>
                <a:latin typeface="Calibri"/>
                <a:ea typeface="Calibri"/>
                <a:cs typeface="Calibri"/>
                <a:sym typeface="Calibri"/>
              </a:rPr>
              <a:t>(depending on the character set) may be </a:t>
            </a:r>
            <a:r>
              <a:rPr b="0" i="0" lang="en-US" sz="2400" u="none" cap="none" strike="noStrike">
                <a:solidFill>
                  <a:srgbClr val="FF0000"/>
                </a:solidFill>
                <a:latin typeface="Calibri"/>
                <a:ea typeface="Calibri"/>
                <a:cs typeface="Calibri"/>
                <a:sym typeface="Calibri"/>
              </a:rPr>
              <a:t>created and transferred </a:t>
            </a:r>
            <a:r>
              <a:rPr b="0" i="0" lang="en-US" sz="2400" u="none" cap="none" strike="noStrike">
                <a:solidFill>
                  <a:schemeClr val="dk1"/>
                </a:solidFill>
                <a:latin typeface="Calibri"/>
                <a:ea typeface="Calibri"/>
                <a:cs typeface="Calibri"/>
                <a:sym typeface="Calibri"/>
              </a:rPr>
              <a:t>through with </a:t>
            </a:r>
            <a:r>
              <a:rPr b="0" i="0" lang="en-US" sz="2400" u="none" cap="none" strike="noStrike">
                <a:solidFill>
                  <a:srgbClr val="FF0000"/>
                </a:solidFill>
                <a:latin typeface="Calibri"/>
                <a:ea typeface="Calibri"/>
                <a:cs typeface="Calibri"/>
                <a:sym typeface="Calibri"/>
              </a:rPr>
              <a:t>no range testing</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53"/>
          <p:cNvSpPr txBox="1"/>
          <p:nvPr>
            <p:ph type="title"/>
          </p:nvPr>
        </p:nvSpPr>
        <p:spPr>
          <a:xfrm>
            <a:off x="838200" y="365125"/>
            <a:ext cx="10515600" cy="11287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Syntax-Directed Translation of Switch-Statements</a:t>
            </a:r>
            <a:endParaRPr/>
          </a:p>
        </p:txBody>
      </p:sp>
      <p:sp>
        <p:nvSpPr>
          <p:cNvPr id="1607" name="Google Shape;1607;p153"/>
          <p:cNvSpPr txBox="1"/>
          <p:nvPr>
            <p:ph idx="1" type="body"/>
          </p:nvPr>
        </p:nvSpPr>
        <p:spPr>
          <a:xfrm>
            <a:off x="838200" y="1493837"/>
            <a:ext cx="10515600" cy="46831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 convenient translation of the switch statement is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a:t>
            </a:r>
            <a:endParaRPr/>
          </a:p>
        </p:txBody>
      </p:sp>
      <p:pic>
        <p:nvPicPr>
          <p:cNvPr id="1608" name="Google Shape;1608;p153"/>
          <p:cNvPicPr preferRelativeResize="0"/>
          <p:nvPr/>
        </p:nvPicPr>
        <p:blipFill rotWithShape="1">
          <a:blip r:embed="rId3">
            <a:alphaModFix/>
          </a:blip>
          <a:srcRect b="0" l="0" r="0" t="0"/>
          <a:stretch/>
        </p:blipFill>
        <p:spPr>
          <a:xfrm>
            <a:off x="3394075" y="2030412"/>
            <a:ext cx="3429000" cy="4724400"/>
          </a:xfrm>
          <a:prstGeom prst="rect">
            <a:avLst/>
          </a:prstGeom>
          <a:noFill/>
          <a:ln>
            <a:noFill/>
          </a:ln>
        </p:spPr>
      </p:pic>
      <p:sp>
        <p:nvSpPr>
          <p:cNvPr id="1609" name="Google Shape;1609;p153"/>
          <p:cNvSpPr txBox="1"/>
          <p:nvPr/>
        </p:nvSpPr>
        <p:spPr>
          <a:xfrm>
            <a:off x="6967537" y="2644775"/>
            <a:ext cx="4821237" cy="15684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All </a:t>
            </a:r>
            <a:r>
              <a:rPr b="0" i="0" lang="en-US" sz="2400" u="none" cap="none" strike="noStrike">
                <a:solidFill>
                  <a:srgbClr val="FF0000"/>
                </a:solidFill>
                <a:latin typeface="Times New Roman"/>
                <a:ea typeface="Times New Roman"/>
                <a:cs typeface="Times New Roman"/>
                <a:sym typeface="Times New Roman"/>
              </a:rPr>
              <a:t>tests</a:t>
            </a:r>
            <a:r>
              <a:rPr b="0" i="0" lang="en-US" sz="2400" u="none" cap="none" strike="noStrike">
                <a:solidFill>
                  <a:schemeClr val="dk1"/>
                </a:solidFill>
                <a:latin typeface="Times New Roman"/>
                <a:ea typeface="Times New Roman"/>
                <a:cs typeface="Times New Roman"/>
                <a:sym typeface="Times New Roman"/>
              </a:rPr>
              <a:t>  appear at the </a:t>
            </a:r>
            <a:r>
              <a:rPr b="0" i="0" lang="en-US" sz="2400" u="none" cap="none" strike="noStrike">
                <a:solidFill>
                  <a:srgbClr val="FF0000"/>
                </a:solidFill>
                <a:latin typeface="Times New Roman"/>
                <a:ea typeface="Times New Roman"/>
                <a:cs typeface="Times New Roman"/>
                <a:sym typeface="Times New Roman"/>
              </a:rPr>
              <a:t>end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 simple code generator can recognize the </a:t>
            </a:r>
            <a:r>
              <a:rPr b="0" i="0" lang="en-US" sz="2400" u="none" cap="none" strike="noStrike">
                <a:solidFill>
                  <a:srgbClr val="FF0000"/>
                </a:solidFill>
                <a:latin typeface="Times New Roman"/>
                <a:ea typeface="Times New Roman"/>
                <a:cs typeface="Times New Roman"/>
                <a:sym typeface="Times New Roman"/>
              </a:rPr>
              <a:t>multiway branch </a:t>
            </a:r>
            <a:r>
              <a:rPr b="0" i="0" lang="en-US" sz="2400" u="none" cap="none" strike="noStrike">
                <a:solidFill>
                  <a:schemeClr val="dk1"/>
                </a:solidFill>
                <a:latin typeface="Times New Roman"/>
                <a:ea typeface="Times New Roman"/>
                <a:cs typeface="Times New Roman"/>
                <a:sym typeface="Times New Roman"/>
              </a:rPr>
              <a:t>and generate </a:t>
            </a:r>
            <a:r>
              <a:rPr b="0" i="0" lang="en-US" sz="2400" u="none" cap="none" strike="noStrike">
                <a:solidFill>
                  <a:srgbClr val="FF0000"/>
                </a:solidFill>
                <a:latin typeface="Times New Roman"/>
                <a:ea typeface="Times New Roman"/>
                <a:cs typeface="Times New Roman"/>
                <a:sym typeface="Times New Roman"/>
              </a:rPr>
              <a:t>efficient code </a:t>
            </a:r>
            <a:r>
              <a:rPr b="0" i="0" lang="en-US" sz="2400" u="none" cap="none" strike="noStrike">
                <a:solidFill>
                  <a:schemeClr val="dk1"/>
                </a:solidFill>
                <a:latin typeface="Times New Roman"/>
                <a:ea typeface="Times New Roman"/>
                <a:cs typeface="Times New Roman"/>
                <a:sym typeface="Times New Roman"/>
              </a:rPr>
              <a:t>for it</a:t>
            </a:r>
            <a:endParaRPr b="0" i="0" sz="1400" u="none" cap="none" strike="noStrike">
              <a:solidFill>
                <a:srgbClr val="000000"/>
              </a:solidFill>
              <a:latin typeface="Arial"/>
              <a:ea typeface="Arial"/>
              <a:cs typeface="Arial"/>
              <a:sym typeface="Arial"/>
            </a:endParaRPr>
          </a:p>
        </p:txBody>
      </p:sp>
      <p:cxnSp>
        <p:nvCxnSpPr>
          <p:cNvPr id="1610" name="Google Shape;1610;p153"/>
          <p:cNvCxnSpPr/>
          <p:nvPr/>
        </p:nvCxnSpPr>
        <p:spPr>
          <a:xfrm flipH="1">
            <a:off x="5808662" y="3051175"/>
            <a:ext cx="1339850" cy="1906587"/>
          </a:xfrm>
          <a:prstGeom prst="straightConnector1">
            <a:avLst/>
          </a:prstGeom>
          <a:noFill/>
          <a:ln cap="flat" cmpd="sng" w="25400">
            <a:solidFill>
              <a:srgbClr val="FF0000"/>
            </a:solidFill>
            <a:prstDash val="solid"/>
            <a:miter lim="800000"/>
            <a:headEnd len="sm" w="sm" type="none"/>
            <a:tailEnd len="med" w="med" type="triangl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54"/>
          <p:cNvSpPr txBox="1"/>
          <p:nvPr>
            <p:ph type="title"/>
          </p:nvPr>
        </p:nvSpPr>
        <p:spPr>
          <a:xfrm>
            <a:off x="838200" y="365125"/>
            <a:ext cx="10515600" cy="10128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Syntax-Directed Translation of Switch-Statements</a:t>
            </a:r>
            <a:endParaRPr/>
          </a:p>
        </p:txBody>
      </p:sp>
      <p:sp>
        <p:nvSpPr>
          <p:cNvPr id="1616" name="Google Shape;1616;p154"/>
          <p:cNvSpPr txBox="1"/>
          <p:nvPr>
            <p:ph idx="1" type="body"/>
          </p:nvPr>
        </p:nvSpPr>
        <p:spPr>
          <a:xfrm>
            <a:off x="838200" y="1377950"/>
            <a:ext cx="10515600" cy="47990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When the </a:t>
            </a:r>
            <a:r>
              <a:rPr b="0" i="0" lang="en-US" sz="2800" u="none">
                <a:solidFill>
                  <a:srgbClr val="FF0000"/>
                </a:solidFill>
                <a:latin typeface="Calibri"/>
                <a:ea typeface="Calibri"/>
                <a:cs typeface="Calibri"/>
                <a:sym typeface="Calibri"/>
              </a:rPr>
              <a:t>keyword switch </a:t>
            </a:r>
            <a:r>
              <a:rPr b="0" i="0" lang="en-US" sz="2800" u="none">
                <a:solidFill>
                  <a:schemeClr val="dk1"/>
                </a:solidFill>
                <a:latin typeface="Calibri"/>
                <a:ea typeface="Calibri"/>
                <a:cs typeface="Calibri"/>
                <a:sym typeface="Calibri"/>
              </a:rPr>
              <a:t>is noticed</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generate </a:t>
            </a:r>
            <a:r>
              <a:rPr b="0" i="0" lang="en-US" sz="2400" u="none" cap="none" strike="noStrike">
                <a:solidFill>
                  <a:srgbClr val="FF0000"/>
                </a:solidFill>
                <a:latin typeface="Calibri"/>
                <a:ea typeface="Calibri"/>
                <a:cs typeface="Calibri"/>
                <a:sym typeface="Calibri"/>
              </a:rPr>
              <a:t>two new labels test and next</a:t>
            </a:r>
            <a:r>
              <a:rPr b="0" i="0" lang="en-US" sz="2400" u="none" cap="none" strike="noStrike">
                <a:solidFill>
                  <a:schemeClr val="dk1"/>
                </a:solidFill>
                <a:latin typeface="Calibri"/>
                <a:ea typeface="Calibri"/>
                <a:cs typeface="Calibri"/>
                <a:sym typeface="Calibri"/>
              </a:rPr>
              <a:t>, and a </a:t>
            </a:r>
            <a:r>
              <a:rPr b="0" i="0" lang="en-US" sz="2400" u="none" cap="none" strike="noStrike">
                <a:solidFill>
                  <a:srgbClr val="FF0000"/>
                </a:solidFill>
                <a:latin typeface="Calibri"/>
                <a:ea typeface="Calibri"/>
                <a:cs typeface="Calibri"/>
                <a:sym typeface="Calibri"/>
              </a:rPr>
              <a:t>new temporary </a:t>
            </a:r>
            <a:r>
              <a:rPr b="0" i="1" lang="en-US" sz="2400" u="none" cap="none" strike="noStrike">
                <a:solidFill>
                  <a:srgbClr val="FF0000"/>
                </a:solidFill>
                <a:latin typeface="Calibri"/>
                <a:ea typeface="Calibri"/>
                <a:cs typeface="Calibri"/>
                <a:sym typeface="Calibri"/>
              </a:rPr>
              <a:t>t</a:t>
            </a:r>
            <a:r>
              <a:rPr b="0" i="1" lang="en-US" sz="2400" u="none" cap="none" strike="noStrike">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parse</a:t>
            </a:r>
            <a:r>
              <a:rPr b="0" i="0" lang="en-US" sz="2400" u="none" cap="none" strike="noStrike">
                <a:solidFill>
                  <a:schemeClr val="dk1"/>
                </a:solidFill>
                <a:latin typeface="Calibri"/>
                <a:ea typeface="Calibri"/>
                <a:cs typeface="Calibri"/>
                <a:sym typeface="Calibri"/>
              </a:rPr>
              <a:t> the expression E and generate code to </a:t>
            </a:r>
            <a:r>
              <a:rPr b="0" i="0" lang="en-US" sz="2400" u="none" cap="none" strike="noStrike">
                <a:solidFill>
                  <a:srgbClr val="FF0000"/>
                </a:solidFill>
                <a:latin typeface="Calibri"/>
                <a:ea typeface="Calibri"/>
                <a:cs typeface="Calibri"/>
                <a:sym typeface="Calibri"/>
              </a:rPr>
              <a:t>evaluate E into </a:t>
            </a:r>
            <a:r>
              <a:rPr b="0" i="1" lang="en-US" sz="2400" u="none" cap="none" strike="noStrike">
                <a:solidFill>
                  <a:srgbClr val="FF0000"/>
                </a:solidFill>
                <a:latin typeface="Calibri"/>
                <a:ea typeface="Calibri"/>
                <a:cs typeface="Calibri"/>
                <a:sym typeface="Calibri"/>
              </a:rPr>
              <a:t>t</a:t>
            </a:r>
            <a:r>
              <a:rPr b="0" i="1" lang="en-US" sz="2400" u="none" cap="none" strike="noStrike">
                <a:solidFill>
                  <a:schemeClr val="dk1"/>
                </a:solidFill>
                <a:latin typeface="Calibri"/>
                <a:ea typeface="Calibri"/>
                <a:cs typeface="Calibri"/>
                <a:sym typeface="Calibri"/>
              </a:rPr>
              <a:t>.</a:t>
            </a:r>
            <a:endParaRPr/>
          </a:p>
          <a:p>
            <a:pPr indent="-228600" lvl="1" marL="685800" marR="0" rtl="0" algn="l">
              <a:lnSpc>
                <a:spcPct val="90000"/>
              </a:lnSpc>
              <a:spcBef>
                <a:spcPts val="500"/>
              </a:spcBef>
              <a:spcAft>
                <a:spcPts val="0"/>
              </a:spcAft>
              <a:buClr>
                <a:schemeClr val="dk1"/>
              </a:buClr>
              <a:buSzPts val="2400"/>
              <a:buFont typeface="Arial"/>
              <a:buChar char="•"/>
            </a:pPr>
            <a:r>
              <a:rPr b="0" i="1"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After processing E,  </a:t>
            </a:r>
            <a:r>
              <a:rPr b="0" i="0" lang="en-US" sz="2400" u="none" cap="none" strike="noStrike">
                <a:solidFill>
                  <a:srgbClr val="FF0000"/>
                </a:solidFill>
                <a:latin typeface="Calibri"/>
                <a:ea typeface="Calibri"/>
                <a:cs typeface="Calibri"/>
                <a:sym typeface="Calibri"/>
              </a:rPr>
              <a:t>generate</a:t>
            </a:r>
            <a:r>
              <a:rPr b="0" i="0" lang="en-US" sz="2400" u="none" cap="none" strike="noStrike">
                <a:solidFill>
                  <a:schemeClr val="dk1"/>
                </a:solidFill>
                <a:latin typeface="Calibri"/>
                <a:ea typeface="Calibri"/>
                <a:cs typeface="Calibri"/>
                <a:sym typeface="Calibri"/>
              </a:rPr>
              <a:t> the </a:t>
            </a:r>
            <a:r>
              <a:rPr b="0" i="0" lang="en-US" sz="2400" u="none" cap="none" strike="noStrike">
                <a:solidFill>
                  <a:srgbClr val="FF0000"/>
                </a:solidFill>
                <a:latin typeface="Calibri"/>
                <a:ea typeface="Calibri"/>
                <a:cs typeface="Calibri"/>
                <a:sym typeface="Calibri"/>
              </a:rPr>
              <a:t>jump goto test </a:t>
            </a:r>
            <a:r>
              <a:rPr b="0" i="0" lang="en-US" sz="24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When the </a:t>
            </a:r>
            <a:r>
              <a:rPr b="0" i="0" lang="en-US" sz="2800" u="none">
                <a:solidFill>
                  <a:srgbClr val="FF0000"/>
                </a:solidFill>
                <a:latin typeface="Calibri"/>
                <a:ea typeface="Calibri"/>
                <a:cs typeface="Calibri"/>
                <a:sym typeface="Calibri"/>
              </a:rPr>
              <a:t>keyword case </a:t>
            </a:r>
            <a:r>
              <a:rPr b="0" i="0" lang="en-US" sz="2800" u="none">
                <a:solidFill>
                  <a:schemeClr val="dk1"/>
                </a:solidFill>
                <a:latin typeface="Calibri"/>
                <a:ea typeface="Calibri"/>
                <a:cs typeface="Calibri"/>
                <a:sym typeface="Calibri"/>
              </a:rPr>
              <a:t>is noticed</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create a </a:t>
            </a:r>
            <a:r>
              <a:rPr b="0" i="0" lang="en-US" sz="2400" u="none" cap="none" strike="noStrike">
                <a:solidFill>
                  <a:srgbClr val="FF0000"/>
                </a:solidFill>
                <a:latin typeface="Calibri"/>
                <a:ea typeface="Calibri"/>
                <a:cs typeface="Calibri"/>
                <a:sym typeface="Calibri"/>
              </a:rPr>
              <a:t>new label L</a:t>
            </a:r>
            <a:r>
              <a:rPr b="0" baseline="-25000" i="0" lang="en-US" sz="2400" u="none" cap="none" strike="noStrike">
                <a:solidFill>
                  <a:srgbClr val="FF0000"/>
                </a:solidFill>
                <a:latin typeface="Calibri"/>
                <a:ea typeface="Calibri"/>
                <a:cs typeface="Calibri"/>
                <a:sym typeface="Calibri"/>
              </a:rPr>
              <a:t>i</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and </a:t>
            </a:r>
            <a:r>
              <a:rPr b="0" i="0" lang="en-US" sz="2400" u="none" cap="none" strike="noStrike">
                <a:solidFill>
                  <a:srgbClr val="FF0000"/>
                </a:solidFill>
                <a:latin typeface="Calibri"/>
                <a:ea typeface="Calibri"/>
                <a:cs typeface="Calibri"/>
                <a:sym typeface="Calibri"/>
              </a:rPr>
              <a:t>enter</a:t>
            </a:r>
            <a:r>
              <a:rPr b="0" i="0" lang="en-US" sz="2400" u="none" cap="none" strike="noStrike">
                <a:solidFill>
                  <a:schemeClr val="dk1"/>
                </a:solidFill>
                <a:latin typeface="Calibri"/>
                <a:ea typeface="Calibri"/>
                <a:cs typeface="Calibri"/>
                <a:sym typeface="Calibri"/>
              </a:rPr>
              <a:t> it into the </a:t>
            </a:r>
            <a:r>
              <a:rPr b="0" i="0" lang="en-US" sz="2400" u="none" cap="none" strike="noStrike">
                <a:solidFill>
                  <a:srgbClr val="FF0000"/>
                </a:solidFill>
                <a:latin typeface="Calibri"/>
                <a:ea typeface="Calibri"/>
                <a:cs typeface="Calibri"/>
                <a:sym typeface="Calibri"/>
              </a:rPr>
              <a:t>symbol table</a:t>
            </a:r>
            <a:r>
              <a:rPr b="0" i="0" lang="en-US" sz="2400" u="none" cap="none" strike="noStrike">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Each </a:t>
            </a:r>
            <a:r>
              <a:rPr b="0" i="0" lang="en-US" sz="2400" u="none" cap="none" strike="noStrike">
                <a:solidFill>
                  <a:srgbClr val="FF0000"/>
                </a:solidFill>
                <a:latin typeface="Calibri"/>
                <a:ea typeface="Calibri"/>
                <a:cs typeface="Calibri"/>
                <a:sym typeface="Calibri"/>
              </a:rPr>
              <a:t>value-label pair </a:t>
            </a:r>
            <a:r>
              <a:rPr b="0" i="0" lang="en-US" sz="2400" u="none" cap="none" strike="noStrike">
                <a:solidFill>
                  <a:schemeClr val="dk1"/>
                </a:solidFill>
                <a:latin typeface="Calibri"/>
                <a:ea typeface="Calibri"/>
                <a:cs typeface="Calibri"/>
                <a:sym typeface="Calibri"/>
              </a:rPr>
              <a:t>consisting of the value </a:t>
            </a:r>
            <a:r>
              <a:rPr b="0" i="1" lang="en-US" sz="3200" u="none" cap="none" strike="noStrike">
                <a:solidFill>
                  <a:srgbClr val="FF0000"/>
                </a:solidFill>
                <a:latin typeface="Calibri"/>
                <a:ea typeface="Calibri"/>
                <a:cs typeface="Calibri"/>
                <a:sym typeface="Calibri"/>
              </a:rPr>
              <a:t>V,</a:t>
            </a:r>
            <a:r>
              <a:rPr b="0" i="1" lang="en-US" sz="32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of the case constant and </a:t>
            </a:r>
            <a:r>
              <a:rPr b="0" i="0" lang="en-US" sz="2400" u="none" cap="none" strike="noStrike">
                <a:solidFill>
                  <a:srgbClr val="FF0000"/>
                </a:solidFill>
                <a:latin typeface="Calibri"/>
                <a:ea typeface="Calibri"/>
                <a:cs typeface="Calibri"/>
                <a:sym typeface="Calibri"/>
              </a:rPr>
              <a:t>L</a:t>
            </a:r>
            <a:r>
              <a:rPr b="0" baseline="-25000" i="0" lang="en-US" sz="2400" u="none" cap="none" strike="noStrike">
                <a:solidFill>
                  <a:srgbClr val="FF0000"/>
                </a:solidFill>
                <a:latin typeface="Calibri"/>
                <a:ea typeface="Calibri"/>
                <a:cs typeface="Calibri"/>
                <a:sym typeface="Calibri"/>
              </a:rPr>
              <a:t>i</a:t>
            </a:r>
            <a:r>
              <a:rPr b="0" i="0" lang="en-US" sz="2400" u="none" cap="none" strike="noStrike">
                <a:solidFill>
                  <a:schemeClr val="dk1"/>
                </a:solidFill>
                <a:latin typeface="Calibri"/>
                <a:ea typeface="Calibri"/>
                <a:cs typeface="Calibri"/>
                <a:sym typeface="Calibri"/>
              </a:rPr>
              <a:t> (or a pointer to the symbol-table entry for L</a:t>
            </a:r>
            <a:r>
              <a:rPr b="0" baseline="-25000" i="0" lang="en-US" sz="2400" u="none" cap="none" strike="noStrike">
                <a:solidFill>
                  <a:schemeClr val="dk1"/>
                </a:solidFill>
                <a:latin typeface="Calibri"/>
                <a:ea typeface="Calibri"/>
                <a:cs typeface="Calibri"/>
                <a:sym typeface="Calibri"/>
              </a:rPr>
              <a:t>i</a:t>
            </a:r>
            <a:r>
              <a:rPr b="0" i="0" lang="en-US" sz="2400" u="none" cap="none" strike="noStrike">
                <a:solidFill>
                  <a:schemeClr val="dk1"/>
                </a:solidFill>
                <a:latin typeface="Calibri"/>
                <a:ea typeface="Calibri"/>
                <a:cs typeface="Calibri"/>
                <a:sym typeface="Calibri"/>
              </a:rPr>
              <a:t>) is </a:t>
            </a:r>
            <a:r>
              <a:rPr b="0" i="0" lang="en-US" sz="2400" u="none" cap="none" strike="noStrike">
                <a:solidFill>
                  <a:srgbClr val="FF0000"/>
                </a:solidFill>
                <a:latin typeface="Calibri"/>
                <a:ea typeface="Calibri"/>
                <a:cs typeface="Calibri"/>
                <a:sym typeface="Calibri"/>
              </a:rPr>
              <a:t>placed in a queue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process each statement </a:t>
            </a:r>
            <a:r>
              <a:rPr b="0" i="0" lang="en-US" sz="2400" u="none" cap="none" strike="noStrike">
                <a:solidFill>
                  <a:srgbClr val="FF0000"/>
                </a:solidFill>
                <a:latin typeface="Calibri"/>
                <a:ea typeface="Calibri"/>
                <a:cs typeface="Calibri"/>
                <a:sym typeface="Calibri"/>
              </a:rPr>
              <a:t>case </a:t>
            </a:r>
            <a:r>
              <a:rPr b="0" i="1" lang="en-US" sz="3200" u="none" cap="none" strike="noStrike">
                <a:solidFill>
                  <a:srgbClr val="FF0000"/>
                </a:solidFill>
                <a:latin typeface="Calibri"/>
                <a:ea typeface="Calibri"/>
                <a:cs typeface="Calibri"/>
                <a:sym typeface="Calibri"/>
              </a:rPr>
              <a:t>V, </a:t>
            </a:r>
            <a:r>
              <a:rPr b="0" i="0" lang="en-US" sz="1600" u="none" cap="none" strike="noStrike">
                <a:solidFill>
                  <a:srgbClr val="FF0000"/>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S</a:t>
            </a:r>
            <a:r>
              <a:rPr b="0" baseline="-25000" i="0" lang="en-US" sz="3200" u="none" cap="none" strike="noStrike">
                <a:solidFill>
                  <a:srgbClr val="FF0000"/>
                </a:solidFill>
                <a:latin typeface="Calibri"/>
                <a:ea typeface="Calibri"/>
                <a:cs typeface="Calibri"/>
                <a:sym typeface="Calibri"/>
              </a:rPr>
              <a:t>i</a:t>
            </a:r>
            <a:r>
              <a:rPr b="0" i="0" lang="en-US" sz="32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by emitting the </a:t>
            </a:r>
            <a:r>
              <a:rPr b="0" i="0" lang="en-US" sz="2400" u="none" cap="none" strike="noStrike">
                <a:solidFill>
                  <a:srgbClr val="FF0000"/>
                </a:solidFill>
                <a:latin typeface="Calibri"/>
                <a:ea typeface="Calibri"/>
                <a:cs typeface="Calibri"/>
                <a:sym typeface="Calibri"/>
              </a:rPr>
              <a:t>label L</a:t>
            </a:r>
            <a:r>
              <a:rPr b="0" baseline="-25000" i="0" lang="en-US" sz="2400" u="none" cap="none" strike="noStrike">
                <a:solidFill>
                  <a:srgbClr val="FF0000"/>
                </a:solidFill>
                <a:latin typeface="Calibri"/>
                <a:ea typeface="Calibri"/>
                <a:cs typeface="Calibri"/>
                <a:sym typeface="Calibri"/>
              </a:rPr>
              <a:t>i</a:t>
            </a:r>
            <a:r>
              <a:rPr b="0" i="0" lang="en-US" sz="2400" u="none" cap="none" strike="noStrike">
                <a:solidFill>
                  <a:srgbClr val="FF0000"/>
                </a:solidFill>
                <a:latin typeface="Calibri"/>
                <a:ea typeface="Calibri"/>
                <a:cs typeface="Calibri"/>
                <a:sym typeface="Calibri"/>
              </a:rPr>
              <a:t> attached to the code for </a:t>
            </a:r>
            <a:r>
              <a:rPr b="0" i="0" lang="en-US" sz="3200" u="none" cap="none" strike="noStrike">
                <a:solidFill>
                  <a:srgbClr val="FF0000"/>
                </a:solidFill>
                <a:latin typeface="Calibri"/>
                <a:ea typeface="Calibri"/>
                <a:cs typeface="Calibri"/>
                <a:sym typeface="Calibri"/>
              </a:rPr>
              <a:t>S</a:t>
            </a:r>
            <a:r>
              <a:rPr b="0" baseline="-25000" i="0" lang="en-US" sz="3200" u="none" cap="none" strike="noStrike">
                <a:solidFill>
                  <a:srgbClr val="FF0000"/>
                </a:solidFill>
                <a:latin typeface="Calibri"/>
                <a:ea typeface="Calibri"/>
                <a:cs typeface="Calibri"/>
                <a:sym typeface="Calibri"/>
              </a:rPr>
              <a:t>i</a:t>
            </a:r>
            <a:r>
              <a:rPr b="0" i="0" lang="en-US" sz="32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followed by the </a:t>
            </a:r>
            <a:r>
              <a:rPr b="0" i="0" lang="en-US" sz="2400" u="none" cap="none" strike="noStrike">
                <a:solidFill>
                  <a:srgbClr val="FF0000"/>
                </a:solidFill>
                <a:latin typeface="Calibri"/>
                <a:ea typeface="Calibri"/>
                <a:cs typeface="Calibri"/>
                <a:sym typeface="Calibri"/>
              </a:rPr>
              <a:t>jump goto next.</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55"/>
          <p:cNvSpPr txBox="1"/>
          <p:nvPr>
            <p:ph type="title"/>
          </p:nvPr>
        </p:nvSpPr>
        <p:spPr>
          <a:xfrm>
            <a:off x="747712" y="365125"/>
            <a:ext cx="1060608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Syntax-Directed Translation of Switch-Statements</a:t>
            </a:r>
            <a:endParaRPr/>
          </a:p>
        </p:txBody>
      </p:sp>
      <p:sp>
        <p:nvSpPr>
          <p:cNvPr id="1622" name="Google Shape;1622;p155"/>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When the </a:t>
            </a:r>
            <a:r>
              <a:rPr b="0" i="0" lang="en-US" sz="2800" u="none">
                <a:solidFill>
                  <a:srgbClr val="FF0000"/>
                </a:solidFill>
                <a:latin typeface="Calibri"/>
                <a:ea typeface="Calibri"/>
                <a:cs typeface="Calibri"/>
                <a:sym typeface="Calibri"/>
              </a:rPr>
              <a:t>end of the switch </a:t>
            </a:r>
            <a:r>
              <a:rPr b="0" i="0" lang="en-US" sz="2800" u="none">
                <a:solidFill>
                  <a:schemeClr val="dk1"/>
                </a:solidFill>
                <a:latin typeface="Calibri"/>
                <a:ea typeface="Calibri"/>
                <a:cs typeface="Calibri"/>
                <a:sym typeface="Calibri"/>
              </a:rPr>
              <a:t>is found</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generate the </a:t>
            </a:r>
            <a:r>
              <a:rPr b="0" i="0" lang="en-US" sz="2400" u="none" cap="none" strike="noStrike">
                <a:solidFill>
                  <a:srgbClr val="FF0000"/>
                </a:solidFill>
                <a:latin typeface="Calibri"/>
                <a:ea typeface="Calibri"/>
                <a:cs typeface="Calibri"/>
                <a:sym typeface="Calibri"/>
              </a:rPr>
              <a:t>code</a:t>
            </a:r>
            <a:r>
              <a:rPr b="0" i="0" lang="en-US" sz="2400" u="none" cap="none" strike="noStrike">
                <a:solidFill>
                  <a:schemeClr val="dk1"/>
                </a:solidFill>
                <a:latin typeface="Calibri"/>
                <a:ea typeface="Calibri"/>
                <a:cs typeface="Calibri"/>
                <a:sym typeface="Calibri"/>
              </a:rPr>
              <a:t> for the </a:t>
            </a:r>
            <a:r>
              <a:rPr b="0" i="0" lang="en-US" sz="2400" u="none" cap="none" strike="noStrike">
                <a:solidFill>
                  <a:srgbClr val="FF0000"/>
                </a:solidFill>
                <a:latin typeface="Calibri"/>
                <a:ea typeface="Calibri"/>
                <a:cs typeface="Calibri"/>
                <a:sym typeface="Calibri"/>
              </a:rPr>
              <a:t>n-way branch</a:t>
            </a:r>
            <a:r>
              <a:rPr b="0" i="0" lang="en-US" sz="2400" u="none" cap="none" strike="noStrike">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Read the </a:t>
            </a:r>
            <a:r>
              <a:rPr b="0" i="0" lang="en-US" sz="2400" u="none" cap="none" strike="noStrike">
                <a:solidFill>
                  <a:srgbClr val="FF0000"/>
                </a:solidFill>
                <a:latin typeface="Calibri"/>
                <a:ea typeface="Calibri"/>
                <a:cs typeface="Calibri"/>
                <a:sym typeface="Calibri"/>
              </a:rPr>
              <a:t>queue </a:t>
            </a:r>
            <a:r>
              <a:rPr b="0" i="0" lang="en-US" sz="2400" u="none" cap="none" strike="noStrike">
                <a:solidFill>
                  <a:schemeClr val="dk1"/>
                </a:solidFill>
                <a:latin typeface="Calibri"/>
                <a:ea typeface="Calibri"/>
                <a:cs typeface="Calibri"/>
                <a:sym typeface="Calibri"/>
              </a:rPr>
              <a:t>of </a:t>
            </a:r>
            <a:r>
              <a:rPr b="0" i="0" lang="en-US" sz="2400" u="none" cap="none" strike="noStrike">
                <a:solidFill>
                  <a:srgbClr val="FF0000"/>
                </a:solidFill>
                <a:latin typeface="Calibri"/>
                <a:ea typeface="Calibri"/>
                <a:cs typeface="Calibri"/>
                <a:sym typeface="Calibri"/>
              </a:rPr>
              <a:t>value-label pairs</a:t>
            </a:r>
            <a:endParaRPr b="0" i="0" sz="2400" u="none" cap="none" strike="noStrike">
              <a:solidFill>
                <a:srgbClr val="FF0000"/>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generate a </a:t>
            </a:r>
            <a:r>
              <a:rPr b="0" i="0" lang="en-US" sz="2400" u="none" cap="none" strike="noStrike">
                <a:solidFill>
                  <a:srgbClr val="FF0000"/>
                </a:solidFill>
                <a:latin typeface="Calibri"/>
                <a:ea typeface="Calibri"/>
                <a:cs typeface="Calibri"/>
                <a:sym typeface="Calibri"/>
              </a:rPr>
              <a:t>sequence of three-address statements </a:t>
            </a:r>
            <a:r>
              <a:rPr b="0" i="0" lang="en-US" sz="2400" u="none" cap="none" strike="noStrike">
                <a:solidFill>
                  <a:schemeClr val="dk1"/>
                </a:solidFill>
                <a:latin typeface="Calibri"/>
                <a:ea typeface="Calibri"/>
                <a:cs typeface="Calibri"/>
                <a:sym typeface="Calibri"/>
              </a:rPr>
              <a:t>of the form shown below.</a:t>
            </a:r>
            <a:endParaRPr/>
          </a:p>
          <a:p>
            <a:pPr indent="-2286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623" name="Google Shape;1623;p155"/>
          <p:cNvPicPr preferRelativeResize="0"/>
          <p:nvPr/>
        </p:nvPicPr>
        <p:blipFill rotWithShape="1">
          <a:blip r:embed="rId3">
            <a:alphaModFix/>
          </a:blip>
          <a:srcRect b="0" l="0" r="0" t="0"/>
          <a:stretch/>
        </p:blipFill>
        <p:spPr>
          <a:xfrm>
            <a:off x="3773487" y="3463925"/>
            <a:ext cx="2979737" cy="2097087"/>
          </a:xfrm>
          <a:prstGeom prst="rect">
            <a:avLst/>
          </a:prstGeom>
          <a:noFill/>
          <a:ln>
            <a:noFill/>
          </a:ln>
        </p:spPr>
      </p:pic>
      <p:sp>
        <p:nvSpPr>
          <p:cNvPr id="1624" name="Google Shape;1624;p155"/>
          <p:cNvSpPr txBox="1"/>
          <p:nvPr/>
        </p:nvSpPr>
        <p:spPr>
          <a:xfrm>
            <a:off x="1231900" y="5376862"/>
            <a:ext cx="10121900" cy="11080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t is the temporary </a:t>
            </a:r>
            <a:r>
              <a:rPr b="0" i="0" lang="en-US" sz="2400" u="none" cap="none" strike="noStrike">
                <a:solidFill>
                  <a:schemeClr val="dk1"/>
                </a:solidFill>
                <a:latin typeface="Calibri"/>
                <a:ea typeface="Calibri"/>
                <a:cs typeface="Calibri"/>
                <a:sym typeface="Calibri"/>
              </a:rPr>
              <a:t>holding the </a:t>
            </a:r>
            <a:r>
              <a:rPr b="0" i="0" lang="en-US" sz="2400" u="none" cap="none" strike="noStrike">
                <a:solidFill>
                  <a:srgbClr val="FF0000"/>
                </a:solidFill>
                <a:latin typeface="Calibri"/>
                <a:ea typeface="Calibri"/>
                <a:cs typeface="Calibri"/>
                <a:sym typeface="Calibri"/>
              </a:rPr>
              <a:t>value</a:t>
            </a:r>
            <a:r>
              <a:rPr b="0" i="0" lang="en-US" sz="2400" u="none" cap="none" strike="noStrike">
                <a:solidFill>
                  <a:schemeClr val="dk1"/>
                </a:solidFill>
                <a:latin typeface="Calibri"/>
                <a:ea typeface="Calibri"/>
                <a:cs typeface="Calibri"/>
                <a:sym typeface="Calibri"/>
              </a:rPr>
              <a:t> of the </a:t>
            </a:r>
            <a:r>
              <a:rPr b="0" i="0" lang="en-US" sz="2400" u="none" cap="none" strike="noStrike">
                <a:solidFill>
                  <a:srgbClr val="FF0000"/>
                </a:solidFill>
                <a:latin typeface="Calibri"/>
                <a:ea typeface="Calibri"/>
                <a:cs typeface="Calibri"/>
                <a:sym typeface="Calibri"/>
              </a:rPr>
              <a:t>selector expression 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L</a:t>
            </a:r>
            <a:r>
              <a:rPr b="0" baseline="-25000" i="0" lang="en-US" sz="2400" u="none" cap="none" strike="noStrike">
                <a:solidFill>
                  <a:srgbClr val="FF0000"/>
                </a:solidFill>
                <a:latin typeface="Calibri"/>
                <a:ea typeface="Calibri"/>
                <a:cs typeface="Calibri"/>
                <a:sym typeface="Calibri"/>
              </a:rPr>
              <a:t>n</a:t>
            </a:r>
            <a:r>
              <a:rPr b="0" i="0" lang="en-US" sz="2400" u="none" cap="none" strike="noStrike">
                <a:solidFill>
                  <a:srgbClr val="FF0000"/>
                </a:solidFill>
                <a:latin typeface="Calibri"/>
                <a:ea typeface="Calibri"/>
                <a:cs typeface="Calibri"/>
                <a:sym typeface="Calibri"/>
              </a:rPr>
              <a:t>,</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rgbClr val="FF0000"/>
                </a:solidFill>
                <a:latin typeface="Calibri"/>
                <a:ea typeface="Calibri"/>
                <a:cs typeface="Calibri"/>
                <a:sym typeface="Calibri"/>
              </a:rPr>
              <a:t>label</a:t>
            </a:r>
            <a:r>
              <a:rPr b="0" i="0" lang="en-US" sz="2400" u="none" cap="none" strike="noStrike">
                <a:solidFill>
                  <a:schemeClr val="dk1"/>
                </a:solidFill>
                <a:latin typeface="Calibri"/>
                <a:ea typeface="Calibri"/>
                <a:cs typeface="Calibri"/>
                <a:sym typeface="Calibri"/>
              </a:rPr>
              <a:t> for the </a:t>
            </a:r>
            <a:r>
              <a:rPr b="0" i="0" lang="en-US" sz="2400" u="none" cap="none" strike="noStrike">
                <a:solidFill>
                  <a:srgbClr val="FF0000"/>
                </a:solidFill>
                <a:latin typeface="Calibri"/>
                <a:ea typeface="Calibri"/>
                <a:cs typeface="Calibri"/>
                <a:sym typeface="Calibri"/>
              </a:rPr>
              <a:t>default statement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56"/>
          <p:cNvSpPr txBox="1"/>
          <p:nvPr>
            <p:ph type="title"/>
          </p:nvPr>
        </p:nvSpPr>
        <p:spPr>
          <a:xfrm>
            <a:off x="838200" y="365125"/>
            <a:ext cx="10515600" cy="1116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Syntax-Directed Translation of Switch-Statements</a:t>
            </a:r>
            <a:endParaRPr/>
          </a:p>
        </p:txBody>
      </p:sp>
      <p:sp>
        <p:nvSpPr>
          <p:cNvPr id="1630" name="Google Shape;1630;p156"/>
          <p:cNvSpPr txBox="1"/>
          <p:nvPr>
            <p:ph idx="1" type="body"/>
          </p:nvPr>
        </p:nvSpPr>
        <p:spPr>
          <a:xfrm>
            <a:off x="838200" y="1481137"/>
            <a:ext cx="10515600" cy="46958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FF0000"/>
              </a:buClr>
              <a:buSzPts val="2800"/>
              <a:buFont typeface="Arial"/>
              <a:buChar char="•"/>
            </a:pPr>
            <a:r>
              <a:rPr b="0" i="0" lang="en-US" sz="2800" u="none">
                <a:solidFill>
                  <a:srgbClr val="FF0000"/>
                </a:solidFill>
                <a:latin typeface="Calibri"/>
                <a:ea typeface="Calibri"/>
                <a:cs typeface="Calibri"/>
                <a:sym typeface="Calibri"/>
              </a:rPr>
              <a:t>Another form of translation </a:t>
            </a:r>
            <a:r>
              <a:rPr b="0" i="0" lang="en-US" sz="2800" u="none">
                <a:solidFill>
                  <a:schemeClr val="dk1"/>
                </a:solidFill>
                <a:latin typeface="Calibri"/>
                <a:ea typeface="Calibri"/>
                <a:cs typeface="Calibri"/>
                <a:sym typeface="Calibri"/>
              </a:rPr>
              <a:t>of switch case</a:t>
            </a:r>
            <a:endParaRPr/>
          </a:p>
        </p:txBody>
      </p:sp>
      <p:pic>
        <p:nvPicPr>
          <p:cNvPr id="1631" name="Google Shape;1631;p156"/>
          <p:cNvPicPr preferRelativeResize="0"/>
          <p:nvPr/>
        </p:nvPicPr>
        <p:blipFill rotWithShape="1">
          <a:blip r:embed="rId3">
            <a:alphaModFix/>
          </a:blip>
          <a:srcRect b="0" l="0" r="0" t="0"/>
          <a:stretch/>
        </p:blipFill>
        <p:spPr>
          <a:xfrm>
            <a:off x="3573462" y="1887537"/>
            <a:ext cx="3600450" cy="3082925"/>
          </a:xfrm>
          <a:prstGeom prst="rect">
            <a:avLst/>
          </a:prstGeom>
          <a:noFill/>
          <a:ln>
            <a:noFill/>
          </a:ln>
        </p:spPr>
      </p:pic>
      <p:sp>
        <p:nvSpPr>
          <p:cNvPr id="1632" name="Google Shape;1632;p156"/>
          <p:cNvSpPr txBox="1"/>
          <p:nvPr/>
        </p:nvSpPr>
        <p:spPr>
          <a:xfrm>
            <a:off x="1365250" y="5362575"/>
            <a:ext cx="9723437" cy="15700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Compiler should </a:t>
            </a:r>
            <a:r>
              <a:rPr b="0" i="0" lang="en-US" sz="2400" u="none" cap="none" strike="noStrike">
                <a:solidFill>
                  <a:srgbClr val="FF0000"/>
                </a:solidFill>
                <a:latin typeface="Times New Roman"/>
                <a:ea typeface="Times New Roman"/>
                <a:cs typeface="Times New Roman"/>
                <a:sym typeface="Times New Roman"/>
              </a:rPr>
              <a:t>emit code </a:t>
            </a:r>
            <a:r>
              <a:rPr b="0" i="0" lang="en-US" sz="2400" u="none" cap="none" strike="noStrike">
                <a:solidFill>
                  <a:schemeClr val="dk1"/>
                </a:solidFill>
                <a:latin typeface="Times New Roman"/>
                <a:ea typeface="Times New Roman"/>
                <a:cs typeface="Times New Roman"/>
                <a:sym typeface="Times New Roman"/>
              </a:rPr>
              <a:t>for each of the </a:t>
            </a:r>
            <a:r>
              <a:rPr b="0" i="0" lang="en-US" sz="2400" u="none" cap="none" strike="noStrike">
                <a:solidFill>
                  <a:srgbClr val="FF0000"/>
                </a:solidFill>
                <a:latin typeface="Times New Roman"/>
                <a:ea typeface="Times New Roman"/>
                <a:cs typeface="Times New Roman"/>
                <a:sym typeface="Times New Roman"/>
              </a:rPr>
              <a:t>statements S</a:t>
            </a:r>
            <a:r>
              <a:rPr b="0" baseline="-25000" i="0" lang="en-US" sz="2400" u="none" cap="none" strike="noStrike">
                <a:solidFill>
                  <a:srgbClr val="FF0000"/>
                </a:solidFill>
                <a:latin typeface="Times New Roman"/>
                <a:ea typeface="Times New Roman"/>
                <a:cs typeface="Times New Roman"/>
                <a:sym typeface="Times New Roman"/>
              </a:rPr>
              <a:t>i</a:t>
            </a:r>
            <a:r>
              <a:rPr b="0" i="0" lang="en-US" sz="2400" u="none" cap="none" strike="noStrike">
                <a:solidFill>
                  <a:srgbClr val="FF0000"/>
                </a:solidFill>
                <a:latin typeface="Times New Roman"/>
                <a:ea typeface="Times New Roman"/>
                <a:cs typeface="Times New Roman"/>
                <a:sym typeface="Times New Roman"/>
              </a:rPr>
              <a:t> as it notices</a:t>
            </a:r>
            <a:r>
              <a:rPr b="0" i="0" lang="en-US" sz="2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Hence it is </a:t>
            </a:r>
            <a:r>
              <a:rPr b="0" i="0" lang="en-US" sz="2400" u="none" cap="none" strike="noStrike">
                <a:solidFill>
                  <a:srgbClr val="FF0000"/>
                </a:solidFill>
                <a:latin typeface="Times New Roman"/>
                <a:ea typeface="Times New Roman"/>
                <a:cs typeface="Times New Roman"/>
                <a:sym typeface="Times New Roman"/>
              </a:rPr>
              <a:t>tedious for one-pass compiler </a:t>
            </a:r>
            <a:r>
              <a:rPr b="0" i="0" lang="en-US" sz="2400" u="none" cap="none" strike="noStrike">
                <a:solidFill>
                  <a:schemeClr val="dk1"/>
                </a:solidFill>
                <a:latin typeface="Times New Roman"/>
                <a:ea typeface="Times New Roman"/>
                <a:cs typeface="Times New Roman"/>
                <a:sym typeface="Times New Roman"/>
              </a:rPr>
              <a:t>to place the </a:t>
            </a:r>
            <a:r>
              <a:rPr b="0" i="0" lang="en-US" sz="2400" u="none" cap="none" strike="noStrike">
                <a:solidFill>
                  <a:srgbClr val="FF0000"/>
                </a:solidFill>
                <a:latin typeface="Times New Roman"/>
                <a:ea typeface="Times New Roman"/>
                <a:cs typeface="Times New Roman"/>
                <a:sym typeface="Times New Roman"/>
              </a:rPr>
              <a:t>branching statements at the beginning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This form of translation is </a:t>
            </a:r>
            <a:r>
              <a:rPr b="0" i="0" lang="en-US" sz="2400" u="none" cap="none" strike="noStrike">
                <a:solidFill>
                  <a:srgbClr val="FF0000"/>
                </a:solidFill>
                <a:latin typeface="Times New Roman"/>
                <a:ea typeface="Times New Roman"/>
                <a:cs typeface="Times New Roman"/>
                <a:sym typeface="Times New Roman"/>
              </a:rPr>
              <a:t>not effective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5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Procedure Calls</a:t>
            </a:r>
            <a:endParaRPr/>
          </a:p>
        </p:txBody>
      </p:sp>
      <p:sp>
        <p:nvSpPr>
          <p:cNvPr id="1638" name="Google Shape;1638;p15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457200" lvl="2" marL="1371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Must generate the </a:t>
            </a:r>
            <a:r>
              <a:rPr b="0" i="0" lang="en-US" sz="2400" u="none" cap="none" strike="noStrike">
                <a:solidFill>
                  <a:srgbClr val="FF0000"/>
                </a:solidFill>
                <a:latin typeface="Calibri"/>
                <a:ea typeface="Calibri"/>
                <a:cs typeface="Calibri"/>
                <a:sym typeface="Calibri"/>
              </a:rPr>
              <a:t>calling sequence </a:t>
            </a:r>
            <a:r>
              <a:rPr b="0" i="0" lang="en-US" sz="2400" u="none" cap="none" strike="noStrike">
                <a:solidFill>
                  <a:schemeClr val="dk1"/>
                </a:solidFill>
                <a:latin typeface="Calibri"/>
                <a:ea typeface="Calibri"/>
                <a:cs typeface="Calibri"/>
                <a:sym typeface="Calibri"/>
              </a:rPr>
              <a:t>and </a:t>
            </a:r>
            <a:r>
              <a:rPr b="0" i="0" lang="en-US" sz="2400" u="none" cap="none" strike="noStrike">
                <a:solidFill>
                  <a:srgbClr val="FF0000"/>
                </a:solidFill>
                <a:latin typeface="Calibri"/>
                <a:ea typeface="Calibri"/>
                <a:cs typeface="Calibri"/>
                <a:sym typeface="Calibri"/>
              </a:rPr>
              <a:t>returning sequence</a:t>
            </a:r>
            <a:r>
              <a:rPr b="0" i="0" lang="en-US" sz="2400" u="none" cap="none" strike="noStrike">
                <a:solidFill>
                  <a:schemeClr val="dk1"/>
                </a:solidFill>
                <a:latin typeface="Calibri"/>
                <a:ea typeface="Calibri"/>
                <a:cs typeface="Calibri"/>
                <a:sym typeface="Calibri"/>
              </a:rPr>
              <a:t>.</a:t>
            </a:r>
            <a:endParaRPr/>
          </a:p>
          <a:p>
            <a:pPr indent="-457200" lvl="2" marL="13716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Can be done either at </a:t>
            </a:r>
            <a:r>
              <a:rPr b="0" i="0" lang="en-US" sz="2400" u="none" cap="none" strike="noStrike">
                <a:solidFill>
                  <a:srgbClr val="FF0000"/>
                </a:solidFill>
                <a:latin typeface="Calibri"/>
                <a:ea typeface="Calibri"/>
                <a:cs typeface="Calibri"/>
                <a:sym typeface="Calibri"/>
              </a:rPr>
              <a:t>the calling or at the called procedure</a:t>
            </a:r>
            <a:r>
              <a:rPr b="0" i="0" lang="en-US" sz="2400" u="none" cap="none" strike="noStrike">
                <a:solidFill>
                  <a:schemeClr val="dk1"/>
                </a:solidFill>
                <a:latin typeface="Calibri"/>
                <a:ea typeface="Calibri"/>
                <a:cs typeface="Calibri"/>
                <a:sym typeface="Calibri"/>
              </a:rPr>
              <a:t> – depending on machine and OS.</a:t>
            </a:r>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58"/>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omic Sans MS"/>
              <a:buNone/>
            </a:pPr>
            <a:fld id="{00000000-1234-1234-1234-123412341234}" type="slidenum">
              <a:rPr b="0" i="0" lang="en-US" sz="1400" u="none" cap="none" strike="noStrike">
                <a:solidFill>
                  <a:schemeClr val="dk1"/>
                </a:solidFill>
                <a:latin typeface="Comic Sans MS"/>
                <a:ea typeface="Comic Sans MS"/>
                <a:cs typeface="Comic Sans MS"/>
                <a:sym typeface="Comic Sans MS"/>
              </a:rPr>
              <a:t>‹#›</a:t>
            </a:fld>
            <a:endParaRPr b="0" i="0" sz="1400" u="none" cap="none" strike="noStrike">
              <a:solidFill>
                <a:srgbClr val="000000"/>
              </a:solidFill>
              <a:latin typeface="Arial"/>
              <a:ea typeface="Arial"/>
              <a:cs typeface="Arial"/>
              <a:sym typeface="Arial"/>
            </a:endParaRPr>
          </a:p>
        </p:txBody>
      </p:sp>
      <p:sp>
        <p:nvSpPr>
          <p:cNvPr id="1645" name="Google Shape;1645;p158"/>
          <p:cNvSpPr txBox="1"/>
          <p:nvPr>
            <p:ph type="title"/>
          </p:nvPr>
        </p:nvSpPr>
        <p:spPr>
          <a:xfrm>
            <a:off x="22098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Procedure Calls</a:t>
            </a:r>
            <a:endParaRPr/>
          </a:p>
        </p:txBody>
      </p:sp>
      <p:sp>
        <p:nvSpPr>
          <p:cNvPr id="1646" name="Google Shape;1646;p158"/>
          <p:cNvSpPr txBox="1"/>
          <p:nvPr>
            <p:ph idx="1" type="body"/>
          </p:nvPr>
        </p:nvSpPr>
        <p:spPr>
          <a:xfrm>
            <a:off x="2209800" y="1219200"/>
            <a:ext cx="7772400" cy="4876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None/>
            </a:pPr>
            <a:r>
              <a:rPr b="0" i="0" lang="en-US" sz="2800" u="none">
                <a:solidFill>
                  <a:schemeClr val="dk1"/>
                </a:solidFill>
                <a:latin typeface="Calibri"/>
                <a:ea typeface="Calibri"/>
                <a:cs typeface="Calibri"/>
                <a:sym typeface="Calibri"/>
              </a:rPr>
              <a:t>	S → call id ( Elist )</a:t>
            </a:r>
            <a:endParaRPr/>
          </a:p>
          <a:p>
            <a:pPr indent="-228600" lvl="0" marL="228600" rtl="0" algn="l">
              <a:lnSpc>
                <a:spcPct val="9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Elist → Elist , E</a:t>
            </a:r>
            <a:endParaRPr/>
          </a:p>
          <a:p>
            <a:pPr indent="-228600" lvl="0" marL="228600" rtl="0" algn="l">
              <a:lnSpc>
                <a:spcPct val="90000"/>
              </a:lnSpc>
              <a:spcBef>
                <a:spcPts val="1000"/>
              </a:spcBef>
              <a:spcAft>
                <a:spcPts val="0"/>
              </a:spcAft>
              <a:buClr>
                <a:schemeClr val="dk1"/>
              </a:buClr>
              <a:buSzPts val="2800"/>
              <a:buNone/>
            </a:pPr>
            <a:r>
              <a:rPr b="0" i="0" lang="en-US" sz="2800" u="none">
                <a:solidFill>
                  <a:schemeClr val="dk1"/>
                </a:solidFill>
                <a:latin typeface="Calibri"/>
                <a:ea typeface="Calibri"/>
                <a:cs typeface="Calibri"/>
                <a:sym typeface="Calibri"/>
              </a:rPr>
              <a:t>	Elist → E</a:t>
            </a:r>
            <a:endParaRPr/>
          </a:p>
          <a:p>
            <a:pPr indent="-228600" lvl="0" marL="228600" rtl="0" algn="l">
              <a:lnSpc>
                <a:spcPct val="9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Calling sequence</a:t>
            </a:r>
            <a:endParaRPr/>
          </a:p>
          <a:p>
            <a:pPr indent="-228600" lvl="1" marL="685800" rtl="0" algn="l">
              <a:lnSpc>
                <a:spcPct val="90000"/>
              </a:lnSpc>
              <a:spcBef>
                <a:spcPts val="500"/>
              </a:spcBef>
              <a:spcAft>
                <a:spcPts val="0"/>
              </a:spcAft>
              <a:buClr>
                <a:srgbClr val="FF0000"/>
              </a:buClr>
              <a:buSzPts val="2400"/>
              <a:buFont typeface="Arial"/>
              <a:buChar char="•"/>
            </a:pPr>
            <a:r>
              <a:rPr b="0" i="0" lang="en-US" sz="2400" u="none">
                <a:solidFill>
                  <a:srgbClr val="FF0000"/>
                </a:solidFill>
                <a:latin typeface="Calibri"/>
                <a:ea typeface="Calibri"/>
                <a:cs typeface="Calibri"/>
                <a:sym typeface="Calibri"/>
              </a:rPr>
              <a:t>allocate space </a:t>
            </a:r>
            <a:r>
              <a:rPr b="0" i="0" lang="en-US" sz="2400" u="none">
                <a:solidFill>
                  <a:schemeClr val="dk1"/>
                </a:solidFill>
                <a:latin typeface="Calibri"/>
                <a:ea typeface="Calibri"/>
                <a:cs typeface="Calibri"/>
                <a:sym typeface="Calibri"/>
              </a:rPr>
              <a:t>for activation record</a:t>
            </a:r>
            <a:endParaRPr/>
          </a:p>
          <a:p>
            <a:pPr indent="-228600" lvl="1" marL="685800" rtl="0" algn="l">
              <a:lnSpc>
                <a:spcPct val="90000"/>
              </a:lnSpc>
              <a:spcBef>
                <a:spcPts val="500"/>
              </a:spcBef>
              <a:spcAft>
                <a:spcPts val="0"/>
              </a:spcAft>
              <a:buClr>
                <a:srgbClr val="FF0000"/>
              </a:buClr>
              <a:buSzPts val="2400"/>
              <a:buFont typeface="Arial"/>
              <a:buChar char="•"/>
            </a:pPr>
            <a:r>
              <a:rPr b="0" i="0" lang="en-US" sz="2400" u="none">
                <a:solidFill>
                  <a:srgbClr val="FF0000"/>
                </a:solidFill>
                <a:latin typeface="Calibri"/>
                <a:ea typeface="Calibri"/>
                <a:cs typeface="Calibri"/>
                <a:sym typeface="Calibri"/>
              </a:rPr>
              <a:t>evaluate arguments</a:t>
            </a:r>
            <a:endParaRPr/>
          </a:p>
          <a:p>
            <a:pPr indent="-228600" lvl="1" marL="685800" rtl="0" algn="l">
              <a:lnSpc>
                <a:spcPct val="90000"/>
              </a:lnSpc>
              <a:spcBef>
                <a:spcPts val="5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establish </a:t>
            </a:r>
            <a:r>
              <a:rPr b="0" i="0" lang="en-US" sz="2400" u="none">
                <a:solidFill>
                  <a:srgbClr val="FF0000"/>
                </a:solidFill>
                <a:latin typeface="Calibri"/>
                <a:ea typeface="Calibri"/>
                <a:cs typeface="Calibri"/>
                <a:sym typeface="Calibri"/>
              </a:rPr>
              <a:t>environment pointers</a:t>
            </a:r>
            <a:endParaRPr/>
          </a:p>
          <a:p>
            <a:pPr indent="-228600" lvl="1" marL="685800" rtl="0" algn="l">
              <a:lnSpc>
                <a:spcPct val="90000"/>
              </a:lnSpc>
              <a:spcBef>
                <a:spcPts val="500"/>
              </a:spcBef>
              <a:spcAft>
                <a:spcPts val="0"/>
              </a:spcAft>
              <a:buClr>
                <a:srgbClr val="FF0000"/>
              </a:buClr>
              <a:buSzPts val="2400"/>
              <a:buFont typeface="Arial"/>
              <a:buChar char="•"/>
            </a:pPr>
            <a:r>
              <a:rPr b="0" i="0" lang="en-US" sz="2400" u="none">
                <a:solidFill>
                  <a:srgbClr val="FF0000"/>
                </a:solidFill>
                <a:latin typeface="Calibri"/>
                <a:ea typeface="Calibri"/>
                <a:cs typeface="Calibri"/>
                <a:sym typeface="Calibri"/>
              </a:rPr>
              <a:t>save</a:t>
            </a:r>
            <a:r>
              <a:rPr b="0" i="0" lang="en-US" sz="2400" u="none">
                <a:solidFill>
                  <a:schemeClr val="dk1"/>
                </a:solidFill>
                <a:latin typeface="Calibri"/>
                <a:ea typeface="Calibri"/>
                <a:cs typeface="Calibri"/>
                <a:sym typeface="Calibri"/>
              </a:rPr>
              <a:t> status and return address</a:t>
            </a:r>
            <a:endParaRPr/>
          </a:p>
          <a:p>
            <a:pPr indent="-228600" lvl="1" marL="685800" rtl="0" algn="l">
              <a:lnSpc>
                <a:spcPct val="90000"/>
              </a:lnSpc>
              <a:spcBef>
                <a:spcPts val="500"/>
              </a:spcBef>
              <a:spcAft>
                <a:spcPts val="0"/>
              </a:spcAft>
              <a:buClr>
                <a:srgbClr val="FF0000"/>
              </a:buClr>
              <a:buSzPts val="2400"/>
              <a:buFont typeface="Arial"/>
              <a:buChar char="•"/>
            </a:pPr>
            <a:r>
              <a:rPr b="0" i="0" lang="en-US" sz="2400" u="none">
                <a:solidFill>
                  <a:srgbClr val="FF0000"/>
                </a:solidFill>
                <a:latin typeface="Calibri"/>
                <a:ea typeface="Calibri"/>
                <a:cs typeface="Calibri"/>
                <a:sym typeface="Calibri"/>
              </a:rPr>
              <a:t>jump to the beginning </a:t>
            </a:r>
            <a:r>
              <a:rPr b="0" i="0" lang="en-US" sz="2400" u="none">
                <a:solidFill>
                  <a:schemeClr val="dk1"/>
                </a:solidFill>
                <a:latin typeface="Calibri"/>
                <a:ea typeface="Calibri"/>
                <a:cs typeface="Calibri"/>
                <a:sym typeface="Calibri"/>
              </a:rPr>
              <a:t>of the procedure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59"/>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omic Sans MS"/>
              <a:buNone/>
            </a:pPr>
            <a:fld id="{00000000-1234-1234-1234-123412341234}" type="slidenum">
              <a:rPr b="0" i="0" lang="en-US" sz="1400" u="none" cap="none" strike="noStrike">
                <a:solidFill>
                  <a:schemeClr val="dk1"/>
                </a:solidFill>
                <a:latin typeface="Comic Sans MS"/>
                <a:ea typeface="Comic Sans MS"/>
                <a:cs typeface="Comic Sans MS"/>
                <a:sym typeface="Comic Sans MS"/>
              </a:rPr>
              <a:t>‹#›</a:t>
            </a:fld>
            <a:endParaRPr b="0" i="0" sz="1400" u="none" cap="none" strike="noStrike">
              <a:solidFill>
                <a:srgbClr val="000000"/>
              </a:solidFill>
              <a:latin typeface="Arial"/>
              <a:ea typeface="Arial"/>
              <a:cs typeface="Arial"/>
              <a:sym typeface="Arial"/>
            </a:endParaRPr>
          </a:p>
        </p:txBody>
      </p:sp>
      <p:sp>
        <p:nvSpPr>
          <p:cNvPr id="1653" name="Google Shape;1653;p159"/>
          <p:cNvSpPr txBox="1"/>
          <p:nvPr>
            <p:ph type="title"/>
          </p:nvPr>
        </p:nvSpPr>
        <p:spPr>
          <a:xfrm>
            <a:off x="22098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Procedure Calls …</a:t>
            </a:r>
            <a:endParaRPr/>
          </a:p>
        </p:txBody>
      </p:sp>
      <p:sp>
        <p:nvSpPr>
          <p:cNvPr id="1654" name="Google Shape;1654;p159"/>
          <p:cNvSpPr txBox="1"/>
          <p:nvPr>
            <p:ph idx="1" type="body"/>
          </p:nvPr>
        </p:nvSpPr>
        <p:spPr>
          <a:xfrm>
            <a:off x="2209800" y="990600"/>
            <a:ext cx="7772400" cy="51054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400"/>
              <a:buNone/>
            </a:pPr>
            <a:r>
              <a:rPr b="0" i="0" lang="en-US" sz="2400" u="none">
                <a:solidFill>
                  <a:schemeClr val="dk1"/>
                </a:solidFill>
                <a:latin typeface="Calibri"/>
                <a:ea typeface="Calibri"/>
                <a:cs typeface="Calibri"/>
                <a:sym typeface="Calibri"/>
              </a:rPr>
              <a:t>	Example</a:t>
            </a:r>
            <a:endParaRPr/>
          </a:p>
          <a:p>
            <a:pPr indent="-228600" lvl="0" marL="228600" rtl="0" algn="l">
              <a:lnSpc>
                <a:spcPct val="80000"/>
              </a:lnSpc>
              <a:spcBef>
                <a:spcPts val="1000"/>
              </a:spcBef>
              <a:spcAft>
                <a:spcPts val="0"/>
              </a:spcAft>
              <a:buClr>
                <a:schemeClr val="dk1"/>
              </a:buClr>
              <a:buSzPts val="2400"/>
              <a:buNone/>
            </a:pPr>
            <a:r>
              <a:t/>
            </a:r>
            <a:endParaRPr b="0" i="0" sz="2400" u="none">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parameters are passed by reference</a:t>
            </a:r>
            <a:endParaRPr/>
          </a:p>
          <a:p>
            <a:pPr indent="-228600" lvl="0" marL="228600" rtl="0" algn="l">
              <a:lnSpc>
                <a:spcPct val="80000"/>
              </a:lnSpc>
              <a:spcBef>
                <a:spcPts val="1000"/>
              </a:spcBef>
              <a:spcAft>
                <a:spcPts val="0"/>
              </a:spcAft>
              <a:buClr>
                <a:schemeClr val="dk1"/>
              </a:buClr>
              <a:buSzPts val="2400"/>
              <a:buNone/>
            </a:pPr>
            <a:r>
              <a:t/>
            </a:r>
            <a:endParaRPr b="0" i="0" sz="2400" u="none">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storage is statically allocated</a:t>
            </a:r>
            <a:endParaRPr/>
          </a:p>
          <a:p>
            <a:pPr indent="-76200" lvl="0" marL="228600" rtl="0" algn="l">
              <a:lnSpc>
                <a:spcPct val="80000"/>
              </a:lnSpc>
              <a:spcBef>
                <a:spcPts val="100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use param statement as place holder for the arguments</a:t>
            </a:r>
            <a:endParaRPr/>
          </a:p>
          <a:p>
            <a:pPr indent="-76200" lvl="0" marL="228600" rtl="0" algn="l">
              <a:lnSpc>
                <a:spcPct val="80000"/>
              </a:lnSpc>
              <a:spcBef>
                <a:spcPts val="100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called procedure is passed a pointer to the first parameter</a:t>
            </a:r>
            <a:endParaRPr/>
          </a:p>
          <a:p>
            <a:pPr indent="-76200" lvl="0" marL="228600" rtl="0" algn="l">
              <a:lnSpc>
                <a:spcPct val="80000"/>
              </a:lnSpc>
              <a:spcBef>
                <a:spcPts val="100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pointers to any argument can be obtained by using proper offsets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60"/>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omic Sans MS"/>
              <a:buNone/>
            </a:pPr>
            <a:fld id="{00000000-1234-1234-1234-123412341234}" type="slidenum">
              <a:rPr b="0" i="0" lang="en-US" sz="1400" u="none" cap="none" strike="noStrike">
                <a:solidFill>
                  <a:schemeClr val="dk1"/>
                </a:solidFill>
                <a:latin typeface="Comic Sans MS"/>
                <a:ea typeface="Comic Sans MS"/>
                <a:cs typeface="Comic Sans MS"/>
                <a:sym typeface="Comic Sans MS"/>
              </a:rPr>
              <a:t>‹#›</a:t>
            </a:fld>
            <a:endParaRPr b="0" i="0" sz="1400" u="none" cap="none" strike="noStrike">
              <a:solidFill>
                <a:srgbClr val="000000"/>
              </a:solidFill>
              <a:latin typeface="Arial"/>
              <a:ea typeface="Arial"/>
              <a:cs typeface="Arial"/>
              <a:sym typeface="Arial"/>
            </a:endParaRPr>
          </a:p>
        </p:txBody>
      </p:sp>
      <p:sp>
        <p:nvSpPr>
          <p:cNvPr id="1661" name="Google Shape;1661;p160"/>
          <p:cNvSpPr txBox="1"/>
          <p:nvPr>
            <p:ph type="title"/>
          </p:nvPr>
        </p:nvSpPr>
        <p:spPr>
          <a:xfrm>
            <a:off x="2209800" y="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Code Generation for procedure calls</a:t>
            </a:r>
            <a:endParaRPr/>
          </a:p>
        </p:txBody>
      </p:sp>
      <p:sp>
        <p:nvSpPr>
          <p:cNvPr id="1662" name="Google Shape;1662;p160"/>
          <p:cNvSpPr txBox="1"/>
          <p:nvPr>
            <p:ph idx="1" type="body"/>
          </p:nvPr>
        </p:nvSpPr>
        <p:spPr>
          <a:xfrm>
            <a:off x="2209800" y="990600"/>
            <a:ext cx="7848600" cy="5105400"/>
          </a:xfrm>
          <a:prstGeom prst="rect">
            <a:avLst/>
          </a:prstGeom>
          <a:noFill/>
          <a:ln>
            <a:noFill/>
          </a:ln>
        </p:spPr>
        <p:txBody>
          <a:bodyPr anchorCtr="0" anchor="t" bIns="45700" lIns="91425" spcFirstLastPara="1" rIns="91425" wrap="square" tIns="45700">
            <a:normAutofit/>
          </a:bodyPr>
          <a:lstStyle/>
          <a:p>
            <a:pPr indent="-228600" lvl="0" marL="228600" rtl="0" algn="l">
              <a:lnSpc>
                <a:spcPct val="60000"/>
              </a:lnSpc>
              <a:spcBef>
                <a:spcPts val="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Generate three address code needed to evaluate arguments which are expressions</a:t>
            </a:r>
            <a:endParaRPr/>
          </a:p>
          <a:p>
            <a:pPr indent="-228600" lvl="0" marL="228600" rtl="0" algn="l">
              <a:lnSpc>
                <a:spcPct val="60000"/>
              </a:lnSpc>
              <a:spcBef>
                <a:spcPts val="1000"/>
              </a:spcBef>
              <a:spcAft>
                <a:spcPts val="0"/>
              </a:spcAft>
              <a:buClr>
                <a:schemeClr val="dk1"/>
              </a:buClr>
              <a:buSzPts val="1900"/>
              <a:buNone/>
            </a:pPr>
            <a:r>
              <a:t/>
            </a:r>
            <a:endParaRPr b="0" i="0" sz="1900" u="none">
              <a:solidFill>
                <a:schemeClr val="dk1"/>
              </a:solidFill>
              <a:latin typeface="Calibri"/>
              <a:ea typeface="Calibri"/>
              <a:cs typeface="Calibri"/>
              <a:sym typeface="Calibri"/>
            </a:endParaRPr>
          </a:p>
          <a:p>
            <a:pPr indent="-228600" lvl="0" marL="228600" rtl="0" algn="l">
              <a:lnSpc>
                <a:spcPct val="6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Generate a </a:t>
            </a:r>
            <a:r>
              <a:rPr b="0" i="0" lang="en-US" sz="1900" u="none">
                <a:solidFill>
                  <a:srgbClr val="FF0000"/>
                </a:solidFill>
                <a:latin typeface="Calibri"/>
                <a:ea typeface="Calibri"/>
                <a:cs typeface="Calibri"/>
                <a:sym typeface="Calibri"/>
              </a:rPr>
              <a:t>list of param three address statements</a:t>
            </a:r>
            <a:endParaRPr/>
          </a:p>
          <a:p>
            <a:pPr indent="-107950" lvl="0" marL="228600" rtl="0" algn="l">
              <a:lnSpc>
                <a:spcPct val="60000"/>
              </a:lnSpc>
              <a:spcBef>
                <a:spcPts val="1000"/>
              </a:spcBef>
              <a:spcAft>
                <a:spcPts val="0"/>
              </a:spcAft>
              <a:buClr>
                <a:schemeClr val="dk1"/>
              </a:buClr>
              <a:buSzPts val="1900"/>
              <a:buFont typeface="Arial"/>
              <a:buNone/>
            </a:pPr>
            <a:r>
              <a:t/>
            </a:r>
            <a:endParaRPr b="0" i="0" sz="1900" u="none">
              <a:solidFill>
                <a:schemeClr val="dk1"/>
              </a:solidFill>
              <a:latin typeface="Calibri"/>
              <a:ea typeface="Calibri"/>
              <a:cs typeface="Calibri"/>
              <a:sym typeface="Calibri"/>
            </a:endParaRPr>
          </a:p>
          <a:p>
            <a:pPr indent="-228600" lvl="0" marL="228600" rtl="0" algn="l">
              <a:lnSpc>
                <a:spcPct val="60000"/>
              </a:lnSpc>
              <a:spcBef>
                <a:spcPts val="10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Store arguments in a list</a:t>
            </a:r>
            <a:endParaRPr/>
          </a:p>
          <a:p>
            <a:pPr indent="-228600" lvl="0" marL="228600" rtl="0" algn="l">
              <a:lnSpc>
                <a:spcPct val="60000"/>
              </a:lnSpc>
              <a:spcBef>
                <a:spcPts val="1000"/>
              </a:spcBef>
              <a:spcAft>
                <a:spcPts val="0"/>
              </a:spcAft>
              <a:buClr>
                <a:schemeClr val="dk1"/>
              </a:buClr>
              <a:buSzPts val="1900"/>
              <a:buNone/>
            </a:pPr>
            <a:r>
              <a:t/>
            </a:r>
            <a:endParaRPr b="0" i="0" sz="1900" u="none">
              <a:solidFill>
                <a:schemeClr val="dk1"/>
              </a:solidFill>
              <a:latin typeface="Calibri"/>
              <a:ea typeface="Calibri"/>
              <a:cs typeface="Calibri"/>
              <a:sym typeface="Calibri"/>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S → call id ( Elist )</a:t>
            </a:r>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for each item p on queue do emit('param' p)</a:t>
            </a:r>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emit('call' id.place)</a:t>
            </a:r>
            <a:endParaRPr/>
          </a:p>
          <a:p>
            <a:pPr indent="-228600" lvl="0" marL="228600" rtl="0" algn="l">
              <a:lnSpc>
                <a:spcPct val="60000"/>
              </a:lnSpc>
              <a:spcBef>
                <a:spcPts val="1000"/>
              </a:spcBef>
              <a:spcAft>
                <a:spcPts val="0"/>
              </a:spcAft>
              <a:buClr>
                <a:schemeClr val="dk1"/>
              </a:buClr>
              <a:buSzPts val="1900"/>
              <a:buNone/>
            </a:pPr>
            <a:r>
              <a:t/>
            </a:r>
            <a:endParaRPr b="0" i="0" sz="1900" u="none">
              <a:solidFill>
                <a:schemeClr val="dk1"/>
              </a:solidFill>
              <a:latin typeface="Calibri"/>
              <a:ea typeface="Calibri"/>
              <a:cs typeface="Calibri"/>
              <a:sym typeface="Calibri"/>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Elist → Elist , E</a:t>
            </a:r>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append E.place to the end of queue</a:t>
            </a:r>
            <a:endParaRPr/>
          </a:p>
          <a:p>
            <a:pPr indent="-228600" lvl="0" marL="228600" rtl="0" algn="l">
              <a:lnSpc>
                <a:spcPct val="60000"/>
              </a:lnSpc>
              <a:spcBef>
                <a:spcPts val="1000"/>
              </a:spcBef>
              <a:spcAft>
                <a:spcPts val="0"/>
              </a:spcAft>
              <a:buClr>
                <a:schemeClr val="dk1"/>
              </a:buClr>
              <a:buSzPts val="1900"/>
              <a:buNone/>
            </a:pPr>
            <a:r>
              <a:t/>
            </a:r>
            <a:endParaRPr b="0" i="0" sz="1900" u="none">
              <a:solidFill>
                <a:schemeClr val="dk1"/>
              </a:solidFill>
              <a:latin typeface="Calibri"/>
              <a:ea typeface="Calibri"/>
              <a:cs typeface="Calibri"/>
              <a:sym typeface="Calibri"/>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Elist → E</a:t>
            </a:r>
            <a:endParaRPr/>
          </a:p>
          <a:p>
            <a:pPr indent="-228600" lvl="0" marL="228600" rtl="0" algn="l">
              <a:lnSpc>
                <a:spcPct val="60000"/>
              </a:lnSpc>
              <a:spcBef>
                <a:spcPts val="1000"/>
              </a:spcBef>
              <a:spcAft>
                <a:spcPts val="0"/>
              </a:spcAft>
              <a:buClr>
                <a:schemeClr val="dk1"/>
              </a:buClr>
              <a:buSzPts val="1900"/>
              <a:buNone/>
            </a:pPr>
            <a:r>
              <a:rPr b="0" i="0" lang="en-US" sz="1900" u="none">
                <a:solidFill>
                  <a:schemeClr val="dk1"/>
                </a:solidFill>
                <a:latin typeface="Calibri"/>
                <a:ea typeface="Calibri"/>
                <a:cs typeface="Calibri"/>
                <a:sym typeface="Calibri"/>
              </a:rPr>
              <a:t>             initialize queue to contain E.place</a:t>
            </a:r>
            <a:endParaRPr/>
          </a:p>
          <a:p>
            <a:pPr indent="-107950" lvl="0" marL="228600" rtl="0" algn="l">
              <a:lnSpc>
                <a:spcPct val="90000"/>
              </a:lnSpc>
              <a:spcBef>
                <a:spcPts val="1000"/>
              </a:spcBef>
              <a:spcAft>
                <a:spcPts val="0"/>
              </a:spcAft>
              <a:buClr>
                <a:schemeClr val="dk1"/>
              </a:buClr>
              <a:buSzPts val="1900"/>
              <a:buNone/>
            </a:pPr>
            <a:r>
              <a:t/>
            </a:r>
            <a:endParaRPr b="0" i="0" sz="1900" u="non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Code Generation</a:t>
            </a:r>
            <a:endParaRPr/>
          </a:p>
        </p:txBody>
      </p:sp>
      <p:sp>
        <p:nvSpPr>
          <p:cNvPr id="1668" name="Google Shape;1668;p161"/>
          <p:cNvSpPr txBox="1"/>
          <p:nvPr>
            <p:ph idx="1" type="body"/>
          </p:nvPr>
        </p:nvSpPr>
        <p:spPr>
          <a:xfrm>
            <a:off x="838200" y="1825625"/>
            <a:ext cx="10275887" cy="41497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Type Equivalence</a:t>
            </a:r>
            <a:endParaRPr/>
          </a:p>
        </p:txBody>
      </p:sp>
      <p:sp>
        <p:nvSpPr>
          <p:cNvPr id="184" name="Google Shape;184;p2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They are the same basic type.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They are formed by applying the same constructor to structurally equivalent types.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One is a type name that denotes the other.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62"/>
          <p:cNvSpPr txBox="1"/>
          <p:nvPr/>
        </p:nvSpPr>
        <p:spPr>
          <a:xfrm>
            <a:off x="1984375" y="1914525"/>
            <a:ext cx="3792537" cy="3832225"/>
          </a:xfrm>
          <a:prstGeom prst="rect">
            <a:avLst/>
          </a:prstGeom>
          <a:noFill/>
          <a:ln>
            <a:noFill/>
          </a:ln>
        </p:spPr>
        <p:txBody>
          <a:bodyPr anchorCtr="0" anchor="t" bIns="0" lIns="0" spcFirstLastPara="1" rIns="0" wrap="square" tIns="0">
            <a:spAutoFit/>
          </a:bodyPr>
          <a:lstStyle/>
          <a:p>
            <a:pPr indent="0" lvl="0" marL="892175" marR="0" rtl="0" algn="l">
              <a:lnSpc>
                <a:spcPct val="100000"/>
              </a:lnSpc>
              <a:spcBef>
                <a:spcPts val="0"/>
              </a:spcBef>
              <a:spcAft>
                <a:spcPts val="0"/>
              </a:spcAft>
              <a:buClr>
                <a:schemeClr val="dk1"/>
              </a:buClr>
              <a:buSzPts val="2600"/>
              <a:buFont typeface="Comic Sans MS"/>
              <a:buNone/>
            </a:pPr>
            <a:r>
              <a:rPr b="0" i="0" lang="en-US" sz="2600" u="none" cap="none" strike="noStrike">
                <a:solidFill>
                  <a:schemeClr val="dk1"/>
                </a:solidFill>
                <a:latin typeface="Comic Sans MS"/>
                <a:ea typeface="Comic Sans MS"/>
                <a:cs typeface="Comic Sans MS"/>
                <a:sym typeface="Comic Sans MS"/>
              </a:rPr>
              <a:t>Requirements</a:t>
            </a:r>
            <a:endParaRPr b="0" i="0" sz="1400" u="none" cap="none" strike="noStrike">
              <a:solidFill>
                <a:srgbClr val="000000"/>
              </a:solidFill>
              <a:latin typeface="Arial"/>
              <a:ea typeface="Arial"/>
              <a:cs typeface="Arial"/>
              <a:sym typeface="Arial"/>
            </a:endParaRPr>
          </a:p>
          <a:p>
            <a:pPr indent="-165100" lvl="0" marL="892175" marR="0" rtl="0" algn="just">
              <a:lnSpc>
                <a:spcPct val="100000"/>
              </a:lnSpc>
              <a:spcBef>
                <a:spcPts val="600"/>
              </a:spcBef>
              <a:spcAft>
                <a:spcPts val="0"/>
              </a:spcAft>
              <a:buClr>
                <a:schemeClr val="dk1"/>
              </a:buClr>
              <a:buSzPts val="2600"/>
              <a:buFont typeface="Arial"/>
              <a:buChar char="•"/>
            </a:pPr>
            <a:r>
              <a:rPr b="0" i="0" lang="en-US" sz="2600" u="none" cap="none" strike="noStrike">
                <a:solidFill>
                  <a:schemeClr val="dk1"/>
                </a:solidFill>
                <a:latin typeface="Comic Sans MS"/>
                <a:ea typeface="Comic Sans MS"/>
                <a:cs typeface="Comic Sans MS"/>
                <a:sym typeface="Comic Sans MS"/>
              </a:rPr>
              <a:t>Preserve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semantic</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meaning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source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program</a:t>
            </a:r>
            <a:endParaRPr b="0" i="0" sz="1400" u="none" cap="none" strike="noStrike">
              <a:solidFill>
                <a:srgbClr val="000000"/>
              </a:solidFill>
              <a:latin typeface="Arial"/>
              <a:ea typeface="Arial"/>
              <a:cs typeface="Arial"/>
              <a:sym typeface="Arial"/>
            </a:endParaRPr>
          </a:p>
          <a:p>
            <a:pPr indent="-165100" lvl="0" marL="892175" marR="0" rtl="0" algn="just">
              <a:lnSpc>
                <a:spcPct val="100000"/>
              </a:lnSpc>
              <a:spcBef>
                <a:spcPts val="600"/>
              </a:spcBef>
              <a:spcAft>
                <a:spcPts val="0"/>
              </a:spcAft>
              <a:buClr>
                <a:schemeClr val="dk1"/>
              </a:buClr>
              <a:buSzPts val="2600"/>
              <a:buFont typeface="Arial"/>
              <a:buChar char="•"/>
            </a:pPr>
            <a:r>
              <a:rPr b="0" i="0" lang="en-US" sz="2600" u="none" cap="none" strike="noStrike">
                <a:solidFill>
                  <a:schemeClr val="dk1"/>
                </a:solidFill>
                <a:latin typeface="Comic Sans MS"/>
                <a:ea typeface="Comic Sans MS"/>
                <a:cs typeface="Comic Sans MS"/>
                <a:sym typeface="Comic Sans MS"/>
              </a:rPr>
              <a:t>Make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effective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use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available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resources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target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machine</a:t>
            </a:r>
            <a:endParaRPr b="0" i="0" sz="1400" u="none" cap="none" strike="noStrike">
              <a:solidFill>
                <a:srgbClr val="000000"/>
              </a:solidFill>
              <a:latin typeface="Arial"/>
              <a:ea typeface="Arial"/>
              <a:cs typeface="Arial"/>
              <a:sym typeface="Arial"/>
            </a:endParaRPr>
          </a:p>
          <a:p>
            <a:pPr indent="-165100" lvl="0" marL="892175" marR="0" rtl="0" algn="l">
              <a:lnSpc>
                <a:spcPct val="100000"/>
              </a:lnSpc>
              <a:spcBef>
                <a:spcPts val="600"/>
              </a:spcBef>
              <a:spcAft>
                <a:spcPts val="0"/>
              </a:spcAft>
              <a:buClr>
                <a:schemeClr val="dk1"/>
              </a:buClr>
              <a:buSzPts val="2600"/>
              <a:buFont typeface="Arial"/>
              <a:buChar char="•"/>
            </a:pPr>
            <a:r>
              <a:rPr b="0" i="0" lang="en-US" sz="2600" u="none" cap="none" strike="noStrike">
                <a:solidFill>
                  <a:schemeClr val="dk1"/>
                </a:solidFill>
                <a:latin typeface="Comic Sans MS"/>
                <a:ea typeface="Comic Sans MS"/>
                <a:cs typeface="Comic Sans MS"/>
                <a:sym typeface="Comic Sans MS"/>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generator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itself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must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run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efficiently</a:t>
            </a:r>
            <a:endParaRPr b="0" i="0" sz="1400" u="none" cap="none" strike="noStrike">
              <a:solidFill>
                <a:srgbClr val="000000"/>
              </a:solidFill>
              <a:latin typeface="Arial"/>
              <a:ea typeface="Arial"/>
              <a:cs typeface="Arial"/>
              <a:sym typeface="Arial"/>
            </a:endParaRPr>
          </a:p>
        </p:txBody>
      </p:sp>
      <p:sp>
        <p:nvSpPr>
          <p:cNvPr id="1674" name="Google Shape;1674;p162"/>
          <p:cNvSpPr txBox="1"/>
          <p:nvPr/>
        </p:nvSpPr>
        <p:spPr>
          <a:xfrm>
            <a:off x="6251575" y="1914525"/>
            <a:ext cx="3771900" cy="4154487"/>
          </a:xfrm>
          <a:prstGeom prst="rect">
            <a:avLst/>
          </a:prstGeom>
          <a:noFill/>
          <a:ln>
            <a:noFill/>
          </a:ln>
        </p:spPr>
        <p:txBody>
          <a:bodyPr anchorCtr="0" anchor="t" bIns="0" lIns="0" spcFirstLastPara="1" rIns="0" wrap="square" tIns="0">
            <a:spAutoFit/>
          </a:bodyPr>
          <a:lstStyle/>
          <a:p>
            <a:pPr indent="0" lvl="0" marL="1131887" marR="0" rtl="0" algn="l">
              <a:lnSpc>
                <a:spcPct val="100000"/>
              </a:lnSpc>
              <a:spcBef>
                <a:spcPts val="0"/>
              </a:spcBef>
              <a:spcAft>
                <a:spcPts val="0"/>
              </a:spcAft>
              <a:buClr>
                <a:schemeClr val="dk1"/>
              </a:buClr>
              <a:buSzPts val="2600"/>
              <a:buFont typeface="Comic Sans MS"/>
              <a:buNone/>
            </a:pPr>
            <a:r>
              <a:rPr b="0" i="0" lang="en-US" sz="2600" u="none" cap="none" strike="noStrike">
                <a:solidFill>
                  <a:schemeClr val="dk1"/>
                </a:solidFill>
                <a:latin typeface="Comic Sans MS"/>
                <a:ea typeface="Comic Sans MS"/>
                <a:cs typeface="Comic Sans MS"/>
                <a:sym typeface="Comic Sans MS"/>
              </a:rPr>
              <a:t>Challenges</a:t>
            </a:r>
            <a:endParaRPr b="0" i="0" sz="1400" u="none" cap="none" strike="noStrike">
              <a:solidFill>
                <a:srgbClr val="000000"/>
              </a:solidFill>
              <a:latin typeface="Arial"/>
              <a:ea typeface="Arial"/>
              <a:cs typeface="Arial"/>
              <a:sym typeface="Arial"/>
            </a:endParaRPr>
          </a:p>
          <a:p>
            <a:pPr indent="-165100" lvl="0" marL="1131887" marR="0" rtl="0" algn="l">
              <a:lnSpc>
                <a:spcPct val="100000"/>
              </a:lnSpc>
              <a:spcBef>
                <a:spcPts val="600"/>
              </a:spcBef>
              <a:spcAft>
                <a:spcPts val="0"/>
              </a:spcAft>
              <a:buClr>
                <a:schemeClr val="dk1"/>
              </a:buClr>
              <a:buSzPts val="2600"/>
              <a:buFont typeface="Arial"/>
              <a:buChar char="•"/>
            </a:pPr>
            <a:r>
              <a:rPr b="0" i="0" lang="en-US" sz="2600" u="none" cap="none" strike="noStrike">
                <a:solidFill>
                  <a:schemeClr val="dk1"/>
                </a:solidFill>
                <a:latin typeface="Comic Sans MS"/>
                <a:ea typeface="Comic Sans MS"/>
                <a:cs typeface="Comic Sans MS"/>
                <a:sym typeface="Comic Sans MS"/>
              </a:rPr>
              <a:t>Problem</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generating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optimal</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target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program</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is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undecidable</a:t>
            </a:r>
            <a:endParaRPr b="0" i="0" sz="1400" u="none" cap="none" strike="noStrike">
              <a:solidFill>
                <a:srgbClr val="000000"/>
              </a:solidFill>
              <a:latin typeface="Arial"/>
              <a:ea typeface="Arial"/>
              <a:cs typeface="Arial"/>
              <a:sym typeface="Arial"/>
            </a:endParaRPr>
          </a:p>
          <a:p>
            <a:pPr indent="-165100" lvl="0" marL="1131887" marR="0" rtl="0" algn="l">
              <a:lnSpc>
                <a:spcPct val="100000"/>
              </a:lnSpc>
              <a:spcBef>
                <a:spcPts val="600"/>
              </a:spcBef>
              <a:spcAft>
                <a:spcPts val="0"/>
              </a:spcAft>
              <a:buClr>
                <a:schemeClr val="dk1"/>
              </a:buClr>
              <a:buSzPts val="2600"/>
              <a:buFont typeface="Arial"/>
              <a:buChar char="•"/>
            </a:pPr>
            <a:r>
              <a:rPr b="0" i="0" lang="en-US" sz="2600" u="none" cap="none" strike="noStrike">
                <a:solidFill>
                  <a:schemeClr val="dk1"/>
                </a:solidFill>
                <a:latin typeface="Comic Sans MS"/>
                <a:ea typeface="Comic Sans MS"/>
                <a:cs typeface="Comic Sans MS"/>
                <a:sym typeface="Comic Sans MS"/>
              </a:rPr>
              <a:t>Many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subproblems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encountered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in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generation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are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computationally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omic Sans MS"/>
                <a:ea typeface="Comic Sans MS"/>
                <a:cs typeface="Comic Sans MS"/>
                <a:sym typeface="Comic Sans MS"/>
              </a:rPr>
              <a:t>intractable</a:t>
            </a:r>
            <a:endParaRPr b="0" i="0" sz="1400" u="none" cap="none" strike="noStrike">
              <a:solidFill>
                <a:srgbClr val="000000"/>
              </a:solidFill>
              <a:latin typeface="Arial"/>
              <a:ea typeface="Arial"/>
              <a:cs typeface="Arial"/>
              <a:sym typeface="Arial"/>
            </a:endParaRPr>
          </a:p>
        </p:txBody>
      </p:sp>
      <p:sp>
        <p:nvSpPr>
          <p:cNvPr id="1675" name="Google Shape;1675;p162"/>
          <p:cNvSpPr txBox="1"/>
          <p:nvPr/>
        </p:nvSpPr>
        <p:spPr>
          <a:xfrm>
            <a:off x="1635125" y="655637"/>
            <a:ext cx="9156700"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Code Generation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63"/>
          <p:cNvSpPr txBox="1"/>
          <p:nvPr/>
        </p:nvSpPr>
        <p:spPr>
          <a:xfrm>
            <a:off x="2125662" y="598487"/>
            <a:ext cx="7947025" cy="677862"/>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0000"/>
              </a:buClr>
              <a:buSzPts val="4400"/>
              <a:buFont typeface="Comic Sans MS"/>
              <a:buNone/>
            </a:pPr>
            <a:r>
              <a:rPr b="0" i="0" lang="en-US" sz="4400" u="none" cap="none" strike="noStrike">
                <a:solidFill>
                  <a:srgbClr val="FF0000"/>
                </a:solidFill>
                <a:latin typeface="Comic Sans MS"/>
                <a:ea typeface="Comic Sans MS"/>
                <a:cs typeface="Comic Sans MS"/>
                <a:sym typeface="Comic Sans MS"/>
              </a:rPr>
              <a:t>Main</a:t>
            </a:r>
            <a:r>
              <a:rPr b="0" i="0" lang="en-US" sz="4400" u="none" cap="none" strike="noStrike">
                <a:solidFill>
                  <a:srgbClr val="FF0000"/>
                </a:solidFill>
                <a:latin typeface="Times New Roman"/>
                <a:ea typeface="Times New Roman"/>
                <a:cs typeface="Times New Roman"/>
                <a:sym typeface="Times New Roman"/>
              </a:rPr>
              <a:t> </a:t>
            </a:r>
            <a:r>
              <a:rPr b="0" i="0" lang="en-US" sz="4400" u="none" cap="none" strike="noStrike">
                <a:solidFill>
                  <a:srgbClr val="FF0000"/>
                </a:solidFill>
                <a:latin typeface="Comic Sans MS"/>
                <a:ea typeface="Comic Sans MS"/>
                <a:cs typeface="Comic Sans MS"/>
                <a:sym typeface="Comic Sans MS"/>
              </a:rPr>
              <a:t>Tasks</a:t>
            </a:r>
            <a:r>
              <a:rPr b="0" i="0" lang="en-US" sz="4400" u="none" cap="none" strike="noStrike">
                <a:solidFill>
                  <a:srgbClr val="FF0000"/>
                </a:solidFill>
                <a:latin typeface="Times New Roman"/>
                <a:ea typeface="Times New Roman"/>
                <a:cs typeface="Times New Roman"/>
                <a:sym typeface="Times New Roman"/>
              </a:rPr>
              <a:t> </a:t>
            </a:r>
            <a:r>
              <a:rPr b="0" i="0" lang="en-US" sz="4400" u="none" cap="none" strike="noStrike">
                <a:solidFill>
                  <a:srgbClr val="FF0000"/>
                </a:solidFill>
                <a:latin typeface="Comic Sans MS"/>
                <a:ea typeface="Comic Sans MS"/>
                <a:cs typeface="Comic Sans MS"/>
                <a:sym typeface="Comic Sans MS"/>
              </a:rPr>
              <a:t>of</a:t>
            </a:r>
            <a:r>
              <a:rPr b="0" i="0" lang="en-US" sz="4400" u="none" cap="none" strike="noStrike">
                <a:solidFill>
                  <a:srgbClr val="FF0000"/>
                </a:solidFill>
                <a:latin typeface="Times New Roman"/>
                <a:ea typeface="Times New Roman"/>
                <a:cs typeface="Times New Roman"/>
                <a:sym typeface="Times New Roman"/>
              </a:rPr>
              <a:t> </a:t>
            </a:r>
            <a:r>
              <a:rPr b="0" i="0" lang="en-US" sz="4400" u="none" cap="none" strike="noStrike">
                <a:solidFill>
                  <a:srgbClr val="FF0000"/>
                </a:solidFill>
                <a:latin typeface="Comic Sans MS"/>
                <a:ea typeface="Comic Sans MS"/>
                <a:cs typeface="Comic Sans MS"/>
                <a:sym typeface="Comic Sans MS"/>
              </a:rPr>
              <a:t>Code</a:t>
            </a:r>
            <a:r>
              <a:rPr b="0" i="0" lang="en-US" sz="4400" u="none" cap="none" strike="noStrike">
                <a:solidFill>
                  <a:srgbClr val="FF0000"/>
                </a:solidFill>
                <a:latin typeface="Times New Roman"/>
                <a:ea typeface="Times New Roman"/>
                <a:cs typeface="Times New Roman"/>
                <a:sym typeface="Times New Roman"/>
              </a:rPr>
              <a:t> </a:t>
            </a:r>
            <a:r>
              <a:rPr b="0" i="0" lang="en-US" sz="4400" u="none" cap="none" strike="noStrike">
                <a:solidFill>
                  <a:srgbClr val="FF0000"/>
                </a:solidFill>
                <a:latin typeface="Comic Sans MS"/>
                <a:ea typeface="Comic Sans MS"/>
                <a:cs typeface="Comic Sans MS"/>
                <a:sym typeface="Comic Sans MS"/>
              </a:rPr>
              <a:t>Generator</a:t>
            </a:r>
            <a:endParaRPr b="0" i="0" sz="1400" u="none" cap="none" strike="noStrike">
              <a:solidFill>
                <a:srgbClr val="000000"/>
              </a:solidFill>
              <a:latin typeface="Arial"/>
              <a:ea typeface="Arial"/>
              <a:cs typeface="Arial"/>
              <a:sym typeface="Arial"/>
            </a:endParaRPr>
          </a:p>
        </p:txBody>
      </p:sp>
      <p:sp>
        <p:nvSpPr>
          <p:cNvPr id="1681" name="Google Shape;1681;p163"/>
          <p:cNvSpPr txBox="1"/>
          <p:nvPr/>
        </p:nvSpPr>
        <p:spPr>
          <a:xfrm>
            <a:off x="2060575" y="1654175"/>
            <a:ext cx="7988300" cy="4243387"/>
          </a:xfrm>
          <a:prstGeom prst="rect">
            <a:avLst/>
          </a:prstGeom>
          <a:noFill/>
          <a:ln>
            <a:noFill/>
          </a:ln>
        </p:spPr>
        <p:txBody>
          <a:bodyPr anchorCtr="0" anchor="t" bIns="0" lIns="0" spcFirstLastPara="1" rIns="0" wrap="square" tIns="0">
            <a:spAutoFit/>
          </a:bodyPr>
          <a:lstStyle/>
          <a:p>
            <a:pPr indent="-342900" lvl="0" marL="355600" marR="0" rtl="0" algn="l">
              <a:lnSpc>
                <a:spcPct val="106250"/>
              </a:lnSpc>
              <a:spcBef>
                <a:spcPts val="0"/>
              </a:spcBef>
              <a:spcAft>
                <a:spcPts val="0"/>
              </a:spcAft>
              <a:buClr>
                <a:srgbClr val="FF0000"/>
              </a:buClr>
              <a:buSzPts val="3200"/>
              <a:buFont typeface="Arial"/>
              <a:buChar char="•"/>
            </a:pPr>
            <a:r>
              <a:rPr b="1" i="0" lang="en-US" sz="3200" u="none" cap="none" strike="noStrike">
                <a:solidFill>
                  <a:srgbClr val="FF0000"/>
                </a:solidFill>
                <a:latin typeface="Comic Sans MS"/>
                <a:ea typeface="Comic Sans MS"/>
                <a:cs typeface="Comic Sans MS"/>
                <a:sym typeface="Comic Sans MS"/>
              </a:rPr>
              <a:t>Instruction</a:t>
            </a:r>
            <a:r>
              <a:rPr b="1" i="0" lang="en-US" sz="3200" u="none" cap="none" strike="noStrike">
                <a:solidFill>
                  <a:srgbClr val="FF0000"/>
                </a:solidFill>
                <a:latin typeface="Times New Roman"/>
                <a:ea typeface="Times New Roman"/>
                <a:cs typeface="Times New Roman"/>
                <a:sym typeface="Times New Roman"/>
              </a:rPr>
              <a:t>	</a:t>
            </a:r>
            <a:r>
              <a:rPr b="1" i="0" lang="en-US" sz="3200" u="none" cap="none" strike="noStrike">
                <a:solidFill>
                  <a:srgbClr val="FF0000"/>
                </a:solidFill>
                <a:latin typeface="Comic Sans MS"/>
                <a:ea typeface="Comic Sans MS"/>
                <a:cs typeface="Comic Sans MS"/>
                <a:sym typeface="Comic Sans MS"/>
              </a:rPr>
              <a:t>selection</a:t>
            </a:r>
            <a:r>
              <a:rPr b="0" i="0" lang="en-US" sz="3200" u="none" cap="none" strike="noStrike">
                <a:solidFill>
                  <a:schemeClr val="dk1"/>
                </a:solidFill>
                <a:latin typeface="Comic Sans MS"/>
                <a:ea typeface="Comic Sans MS"/>
                <a:cs typeface="Comic Sans MS"/>
                <a:sym typeface="Comic Sans MS"/>
              </a:rPr>
              <a: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choosing</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appropriate</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target-machine</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instructions</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to</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implement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the</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IR</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statements</a:t>
            </a:r>
            <a:endParaRPr b="0" i="0" sz="1400" u="none" cap="none" strike="noStrike">
              <a:solidFill>
                <a:srgbClr val="000000"/>
              </a:solidFill>
              <a:latin typeface="Arial"/>
              <a:ea typeface="Arial"/>
              <a:cs typeface="Arial"/>
              <a:sym typeface="Arial"/>
            </a:endParaRPr>
          </a:p>
          <a:p>
            <a:pPr indent="-342900" lvl="0" marL="355600" marR="0" rtl="0" algn="just">
              <a:lnSpc>
                <a:spcPct val="106250"/>
              </a:lnSpc>
              <a:spcBef>
                <a:spcPts val="700"/>
              </a:spcBef>
              <a:spcAft>
                <a:spcPts val="0"/>
              </a:spcAft>
              <a:buClr>
                <a:srgbClr val="FF0000"/>
              </a:buClr>
              <a:buSzPts val="3200"/>
              <a:buFont typeface="Arial"/>
              <a:buChar char="•"/>
            </a:pPr>
            <a:r>
              <a:rPr b="1" i="0" lang="en-US" sz="3200" u="none" cap="none" strike="noStrike">
                <a:solidFill>
                  <a:srgbClr val="FF0000"/>
                </a:solidFill>
                <a:latin typeface="Comic Sans MS"/>
                <a:ea typeface="Comic Sans MS"/>
                <a:cs typeface="Comic Sans MS"/>
                <a:sym typeface="Comic Sans MS"/>
              </a:rPr>
              <a:t>Registers</a:t>
            </a:r>
            <a:r>
              <a:rPr b="1" i="0" lang="en-US" sz="3200" u="none" cap="none" strike="noStrike">
                <a:solidFill>
                  <a:srgbClr val="FF0000"/>
                </a:solidFill>
                <a:latin typeface="Times New Roman"/>
                <a:ea typeface="Times New Roman"/>
                <a:cs typeface="Times New Roman"/>
                <a:sym typeface="Times New Roman"/>
              </a:rPr>
              <a:t>  </a:t>
            </a:r>
            <a:r>
              <a:rPr b="1" i="0" lang="en-US" sz="3200" u="none" cap="none" strike="noStrike">
                <a:solidFill>
                  <a:srgbClr val="FF0000"/>
                </a:solidFill>
                <a:latin typeface="Comic Sans MS"/>
                <a:ea typeface="Comic Sans MS"/>
                <a:cs typeface="Comic Sans MS"/>
                <a:sym typeface="Comic Sans MS"/>
              </a:rPr>
              <a:t>allocation</a:t>
            </a:r>
            <a:r>
              <a:rPr b="1" i="0" lang="en-US" sz="3200" u="none" cap="none" strike="noStrike">
                <a:solidFill>
                  <a:srgbClr val="FF0000"/>
                </a:solidFill>
                <a:latin typeface="Times New Roman"/>
                <a:ea typeface="Times New Roman"/>
                <a:cs typeface="Times New Roman"/>
                <a:sym typeface="Times New Roman"/>
              </a:rPr>
              <a:t>  </a:t>
            </a:r>
            <a:r>
              <a:rPr b="1" i="0" lang="en-US" sz="3200" u="none" cap="none" strike="noStrike">
                <a:solidFill>
                  <a:srgbClr val="FF0000"/>
                </a:solidFill>
                <a:latin typeface="Comic Sans MS"/>
                <a:ea typeface="Comic Sans MS"/>
                <a:cs typeface="Comic Sans MS"/>
                <a:sym typeface="Comic Sans MS"/>
              </a:rPr>
              <a:t>and</a:t>
            </a:r>
            <a:r>
              <a:rPr b="1" i="0" lang="en-US" sz="3200" u="none" cap="none" strike="noStrike">
                <a:solidFill>
                  <a:srgbClr val="FF0000"/>
                </a:solidFill>
                <a:latin typeface="Times New Roman"/>
                <a:ea typeface="Times New Roman"/>
                <a:cs typeface="Times New Roman"/>
                <a:sym typeface="Times New Roman"/>
              </a:rPr>
              <a:t>  </a:t>
            </a:r>
            <a:r>
              <a:rPr b="1" i="0" lang="en-US" sz="3200" u="none" cap="none" strike="noStrike">
                <a:solidFill>
                  <a:srgbClr val="FF0000"/>
                </a:solidFill>
                <a:latin typeface="Comic Sans MS"/>
                <a:ea typeface="Comic Sans MS"/>
                <a:cs typeface="Comic Sans MS"/>
                <a:sym typeface="Comic Sans MS"/>
              </a:rPr>
              <a:t>assignment</a:t>
            </a:r>
            <a:r>
              <a:rPr b="0" i="0" lang="en-US" sz="3200" u="none" cap="none" strike="noStrike">
                <a:solidFill>
                  <a:schemeClr val="dk1"/>
                </a:solidFill>
                <a:latin typeface="Comic Sans MS"/>
                <a:ea typeface="Comic Sans MS"/>
                <a:cs typeface="Comic Sans MS"/>
                <a:sym typeface="Comic Sans MS"/>
              </a:rPr>
              <a: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deciding</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what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values</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to</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keep</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in</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which</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registers</a:t>
            </a:r>
            <a:endParaRPr b="0" i="0" sz="1400" u="none" cap="none" strike="noStrike">
              <a:solidFill>
                <a:srgbClr val="000000"/>
              </a:solidFill>
              <a:latin typeface="Arial"/>
              <a:ea typeface="Arial"/>
              <a:cs typeface="Arial"/>
              <a:sym typeface="Arial"/>
            </a:endParaRPr>
          </a:p>
          <a:p>
            <a:pPr indent="-342900" lvl="0" marL="355600" marR="0" rtl="0" algn="l">
              <a:lnSpc>
                <a:spcPct val="106250"/>
              </a:lnSpc>
              <a:spcBef>
                <a:spcPts val="700"/>
              </a:spcBef>
              <a:spcAft>
                <a:spcPts val="0"/>
              </a:spcAft>
              <a:buClr>
                <a:srgbClr val="FF0000"/>
              </a:buClr>
              <a:buSzPts val="3200"/>
              <a:buFont typeface="Arial"/>
              <a:buChar char="•"/>
            </a:pPr>
            <a:r>
              <a:rPr b="1" i="0" lang="en-US" sz="3200" u="none" cap="none" strike="noStrike">
                <a:solidFill>
                  <a:srgbClr val="FF0000"/>
                </a:solidFill>
                <a:latin typeface="Comic Sans MS"/>
                <a:ea typeface="Comic Sans MS"/>
                <a:cs typeface="Comic Sans MS"/>
                <a:sym typeface="Comic Sans MS"/>
              </a:rPr>
              <a:t>Instruction</a:t>
            </a:r>
            <a:r>
              <a:rPr b="1" i="0" lang="en-US" sz="3200" u="none" cap="none" strike="noStrike">
                <a:solidFill>
                  <a:srgbClr val="FF0000"/>
                </a:solidFill>
                <a:latin typeface="Times New Roman"/>
                <a:ea typeface="Times New Roman"/>
                <a:cs typeface="Times New Roman"/>
                <a:sym typeface="Times New Roman"/>
              </a:rPr>
              <a:t>	</a:t>
            </a:r>
            <a:r>
              <a:rPr b="1" i="0" lang="en-US" sz="3200" u="none" cap="none" strike="noStrike">
                <a:solidFill>
                  <a:srgbClr val="FF0000"/>
                </a:solidFill>
                <a:latin typeface="Comic Sans MS"/>
                <a:ea typeface="Comic Sans MS"/>
                <a:cs typeface="Comic Sans MS"/>
                <a:sym typeface="Comic Sans MS"/>
              </a:rPr>
              <a:t>ordering</a:t>
            </a:r>
            <a:r>
              <a:rPr b="0" i="0" lang="en-US" sz="3200" u="none" cap="none" strike="noStrike">
                <a:solidFill>
                  <a:schemeClr val="dk1"/>
                </a:solidFill>
                <a:latin typeface="Comic Sans MS"/>
                <a:ea typeface="Comic Sans MS"/>
                <a:cs typeface="Comic Sans MS"/>
                <a:sym typeface="Comic Sans MS"/>
              </a:rPr>
              <a: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deciding</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in</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what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order</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to</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schedule</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the</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execution</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of</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Comic Sans MS"/>
                <a:ea typeface="Comic Sans MS"/>
                <a:cs typeface="Comic Sans MS"/>
                <a:sym typeface="Comic Sans MS"/>
              </a:rPr>
              <a:t>instructions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6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301750">
            <a:normAutofit/>
          </a:bodyPr>
          <a:lstStyle/>
          <a:p>
            <a:pPr indent="0" lvl="0" marL="12700" rtl="0" algn="l">
              <a:lnSpc>
                <a:spcPct val="90000"/>
              </a:lnSpc>
              <a:spcBef>
                <a:spcPts val="0"/>
              </a:spcBef>
              <a:spcAft>
                <a:spcPts val="0"/>
              </a:spcAft>
              <a:buClr>
                <a:srgbClr val="FF0000"/>
              </a:buClr>
              <a:buSzPts val="4400"/>
              <a:buFont typeface="Calibri"/>
              <a:buNone/>
            </a:pPr>
            <a:r>
              <a:rPr b="0" i="0" lang="en-US" sz="4400" u="none">
                <a:solidFill>
                  <a:srgbClr val="FF0000"/>
                </a:solidFill>
                <a:latin typeface="Calibri"/>
                <a:ea typeface="Calibri"/>
                <a:cs typeface="Calibri"/>
                <a:sym typeface="Calibri"/>
              </a:rPr>
              <a:t>Issues</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in</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the</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Design</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of</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a</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Code</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Generator</a:t>
            </a:r>
            <a:endParaRPr/>
          </a:p>
        </p:txBody>
      </p:sp>
      <p:sp>
        <p:nvSpPr>
          <p:cNvPr id="1687" name="Google Shape;1687;p164"/>
          <p:cNvSpPr txBox="1"/>
          <p:nvPr/>
        </p:nvSpPr>
        <p:spPr>
          <a:xfrm>
            <a:off x="917575" y="1874837"/>
            <a:ext cx="5618162" cy="2968625"/>
          </a:xfrm>
          <a:prstGeom prst="rect">
            <a:avLst/>
          </a:prstGeom>
          <a:noFill/>
          <a:ln>
            <a:noFill/>
          </a:ln>
        </p:spPr>
        <p:txBody>
          <a:bodyPr anchorCtr="0" anchor="t" bIns="0" lIns="0" spcFirstLastPara="1" rIns="0" wrap="square" tIns="0">
            <a:spAutoFit/>
          </a:bodyPr>
          <a:lstStyle/>
          <a:p>
            <a:pPr indent="-228600" lvl="0" marL="241300" marR="0" rtl="0" algn="l">
              <a:lnSpc>
                <a:spcPct val="100000"/>
              </a:lnSpc>
              <a:spcBef>
                <a:spcPts val="0"/>
              </a:spcBef>
              <a:spcAft>
                <a:spcPts val="0"/>
              </a:spcAft>
              <a:buClr>
                <a:schemeClr val="dk1"/>
              </a:buClr>
              <a:buSzPts val="3600"/>
              <a:buFont typeface="Arial"/>
              <a:buChar char="•"/>
            </a:pPr>
            <a:r>
              <a:rPr b="1" i="0" lang="en-US" sz="3600" u="none" cap="none" strike="noStrike">
                <a:solidFill>
                  <a:schemeClr val="dk1"/>
                </a:solidFill>
                <a:latin typeface="Calibri"/>
                <a:ea typeface="Calibri"/>
                <a:cs typeface="Calibri"/>
                <a:sym typeface="Calibri"/>
              </a:rPr>
              <a:t>Input</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to</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the</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Code</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Generator</a:t>
            </a:r>
            <a:endParaRPr b="0" i="0" sz="3600" u="none" cap="none" strike="noStrike">
              <a:solidFill>
                <a:schemeClr val="dk1"/>
              </a:solidFill>
              <a:latin typeface="Calibri"/>
              <a:ea typeface="Calibri"/>
              <a:cs typeface="Calibri"/>
              <a:sym typeface="Calibri"/>
            </a:endParaRPr>
          </a:p>
          <a:p>
            <a:pPr indent="-228600" lvl="0" marL="241300" marR="0" rtl="0" algn="l">
              <a:lnSpc>
                <a:spcPct val="100000"/>
              </a:lnSpc>
              <a:spcBef>
                <a:spcPts val="500"/>
              </a:spcBef>
              <a:spcAft>
                <a:spcPts val="0"/>
              </a:spcAft>
              <a:buClr>
                <a:schemeClr val="dk1"/>
              </a:buClr>
              <a:buSzPts val="3600"/>
              <a:buFont typeface="Arial"/>
              <a:buChar char="•"/>
            </a:pPr>
            <a:r>
              <a:rPr b="1" i="0" lang="en-US" sz="3600" u="none" cap="none" strike="noStrike">
                <a:solidFill>
                  <a:schemeClr val="dk1"/>
                </a:solidFill>
                <a:latin typeface="Calibri"/>
                <a:ea typeface="Calibri"/>
                <a:cs typeface="Calibri"/>
                <a:sym typeface="Calibri"/>
              </a:rPr>
              <a:t>The</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Target</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Program</a:t>
            </a:r>
            <a:endParaRPr b="0" i="0" sz="3600" u="none" cap="none" strike="noStrike">
              <a:solidFill>
                <a:schemeClr val="dk1"/>
              </a:solidFill>
              <a:latin typeface="Calibri"/>
              <a:ea typeface="Calibri"/>
              <a:cs typeface="Calibri"/>
              <a:sym typeface="Calibri"/>
            </a:endParaRPr>
          </a:p>
          <a:p>
            <a:pPr indent="-228600" lvl="0" marL="241300" marR="0" rtl="0" algn="l">
              <a:lnSpc>
                <a:spcPct val="100000"/>
              </a:lnSpc>
              <a:spcBef>
                <a:spcPts val="500"/>
              </a:spcBef>
              <a:spcAft>
                <a:spcPts val="0"/>
              </a:spcAft>
              <a:buClr>
                <a:schemeClr val="dk1"/>
              </a:buClr>
              <a:buSzPts val="3600"/>
              <a:buFont typeface="Arial"/>
              <a:buChar char="•"/>
            </a:pPr>
            <a:r>
              <a:rPr b="1" i="0" lang="en-US" sz="3600" u="none" cap="none" strike="noStrike">
                <a:solidFill>
                  <a:schemeClr val="dk1"/>
                </a:solidFill>
                <a:latin typeface="Calibri"/>
                <a:ea typeface="Calibri"/>
                <a:cs typeface="Calibri"/>
                <a:sym typeface="Calibri"/>
              </a:rPr>
              <a:t>Instruction</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Selection</a:t>
            </a:r>
            <a:endParaRPr b="0" i="0" sz="3600" u="none" cap="none" strike="noStrike">
              <a:solidFill>
                <a:schemeClr val="dk1"/>
              </a:solidFill>
              <a:latin typeface="Calibri"/>
              <a:ea typeface="Calibri"/>
              <a:cs typeface="Calibri"/>
              <a:sym typeface="Calibri"/>
            </a:endParaRPr>
          </a:p>
          <a:p>
            <a:pPr indent="-228600" lvl="0" marL="241300" marR="0" rtl="0" algn="l">
              <a:lnSpc>
                <a:spcPct val="100000"/>
              </a:lnSpc>
              <a:spcBef>
                <a:spcPts val="500"/>
              </a:spcBef>
              <a:spcAft>
                <a:spcPts val="0"/>
              </a:spcAft>
              <a:buClr>
                <a:schemeClr val="dk1"/>
              </a:buClr>
              <a:buSzPts val="3600"/>
              <a:buFont typeface="Arial"/>
              <a:buChar char="•"/>
            </a:pPr>
            <a:r>
              <a:rPr b="1" i="0" lang="en-US" sz="3600" u="none" cap="none" strike="noStrike">
                <a:solidFill>
                  <a:schemeClr val="dk1"/>
                </a:solidFill>
                <a:latin typeface="Calibri"/>
                <a:ea typeface="Calibri"/>
                <a:cs typeface="Calibri"/>
                <a:sym typeface="Calibri"/>
              </a:rPr>
              <a:t>Register</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Allocation</a:t>
            </a:r>
            <a:endParaRPr b="0" i="0" sz="3600" u="none" cap="none" strike="noStrike">
              <a:solidFill>
                <a:schemeClr val="dk1"/>
              </a:solidFill>
              <a:latin typeface="Calibri"/>
              <a:ea typeface="Calibri"/>
              <a:cs typeface="Calibri"/>
              <a:sym typeface="Calibri"/>
            </a:endParaRPr>
          </a:p>
          <a:p>
            <a:pPr indent="-228600" lvl="0" marL="241300" marR="0" rtl="0" algn="l">
              <a:lnSpc>
                <a:spcPct val="100000"/>
              </a:lnSpc>
              <a:spcBef>
                <a:spcPts val="500"/>
              </a:spcBef>
              <a:spcAft>
                <a:spcPts val="0"/>
              </a:spcAft>
              <a:buClr>
                <a:schemeClr val="dk1"/>
              </a:buClr>
              <a:buSzPts val="3600"/>
              <a:buFont typeface="Arial"/>
              <a:buChar char="•"/>
            </a:pPr>
            <a:r>
              <a:rPr b="1" i="0" lang="en-US" sz="3600" u="none" cap="none" strike="noStrike">
                <a:solidFill>
                  <a:schemeClr val="dk1"/>
                </a:solidFill>
                <a:latin typeface="Calibri"/>
                <a:ea typeface="Calibri"/>
                <a:cs typeface="Calibri"/>
                <a:sym typeface="Calibri"/>
              </a:rPr>
              <a:t>Evaluation</a:t>
            </a:r>
            <a:r>
              <a:rPr b="1"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Calibri"/>
                <a:ea typeface="Calibri"/>
                <a:cs typeface="Calibri"/>
                <a:sym typeface="Calibri"/>
              </a:rPr>
              <a:t>Order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6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rmAutofit/>
          </a:bodyPr>
          <a:lstStyle/>
          <a:p>
            <a:pPr indent="0" lvl="0" marL="1270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Input</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to</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the</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Code</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Generator</a:t>
            </a:r>
            <a:endParaRPr/>
          </a:p>
        </p:txBody>
      </p:sp>
      <p:sp>
        <p:nvSpPr>
          <p:cNvPr id="1693" name="Google Shape;1693;p165"/>
          <p:cNvSpPr txBox="1"/>
          <p:nvPr/>
        </p:nvSpPr>
        <p:spPr>
          <a:xfrm>
            <a:off x="917575" y="1809750"/>
            <a:ext cx="9375775" cy="487362"/>
          </a:xfrm>
          <a:prstGeom prst="rect">
            <a:avLst/>
          </a:prstGeom>
          <a:noFill/>
          <a:ln>
            <a:noFill/>
          </a:ln>
        </p:spPr>
        <p:txBody>
          <a:bodyPr anchorCtr="0" anchor="t" bIns="0" lIns="0" spcFirstLastPara="1" rIns="0" wrap="square" tIns="0">
            <a:spAutoFit/>
          </a:bodyPr>
          <a:lstStyle/>
          <a:p>
            <a:pPr indent="-228600" lvl="0" marL="241300" marR="0" rtl="0" algn="l">
              <a:lnSpc>
                <a:spcPct val="7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input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code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generator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intermediate</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representation</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source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program</a:t>
            </a:r>
            <a:endParaRPr b="0" i="0" sz="1400" u="none" cap="none" strike="noStrike">
              <a:solidFill>
                <a:srgbClr val="000000"/>
              </a:solidFill>
              <a:latin typeface="Arial"/>
              <a:ea typeface="Arial"/>
              <a:cs typeface="Arial"/>
              <a:sym typeface="Arial"/>
            </a:endParaRPr>
          </a:p>
        </p:txBody>
      </p:sp>
      <p:sp>
        <p:nvSpPr>
          <p:cNvPr id="1694" name="Google Shape;1694;p165"/>
          <p:cNvSpPr txBox="1"/>
          <p:nvPr/>
        </p:nvSpPr>
        <p:spPr>
          <a:xfrm>
            <a:off x="917575" y="4576762"/>
            <a:ext cx="9979025" cy="1387475"/>
          </a:xfrm>
          <a:prstGeom prst="rect">
            <a:avLst/>
          </a:prstGeom>
          <a:noFill/>
          <a:ln>
            <a:noFill/>
          </a:ln>
        </p:spPr>
        <p:txBody>
          <a:bodyPr anchorCtr="0" anchor="t" bIns="0" lIns="0" spcFirstLastPara="1" rIns="0" wrap="square" tIns="0">
            <a:spAutoFit/>
          </a:bodyPr>
          <a:lstStyle/>
          <a:p>
            <a:pPr indent="-228600" lvl="0" marL="241300" marR="0" rtl="0" algn="just">
              <a:lnSpc>
                <a:spcPct val="7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Here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assume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that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all</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syntactic</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and</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static</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semantic</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errors</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have</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been</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detected</a:t>
            </a:r>
            <a:r>
              <a:rPr b="0" i="0" lang="en-US" sz="2200" u="none" cap="none" strike="noStrike">
                <a:solidFill>
                  <a:schemeClr val="dk1"/>
                </a:solidFill>
                <a:latin typeface="Calibri"/>
                <a:ea typeface="Calibri"/>
                <a:cs typeface="Calibri"/>
                <a:sym typeface="Calibri"/>
              </a:rPr>
              <a: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that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necessary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type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checking</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has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taken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place,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and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that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type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conversion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operators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have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been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inserted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wherever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necessary.</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2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code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generator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can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therefore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proceed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assumption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that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its</a:t>
            </a:r>
            <a:r>
              <a:rPr b="0" i="0" lang="en-US" sz="2200" u="none" cap="none" strike="noStrike">
                <a:solidFill>
                  <a:schemeClr val="dk1"/>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input</a:t>
            </a:r>
            <a:r>
              <a:rPr b="1" i="0" lang="en-US" sz="2200" u="none" cap="none" strike="noStrike">
                <a:solidFill>
                  <a:srgbClr val="FF0000"/>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is</a:t>
            </a:r>
            <a:r>
              <a:rPr b="1" i="0" lang="en-US" sz="2200" u="none" cap="none" strike="noStrike">
                <a:solidFill>
                  <a:srgbClr val="FF0000"/>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free</a:t>
            </a:r>
            <a:r>
              <a:rPr b="1" i="0" lang="en-US" sz="2200" u="none" cap="none" strike="noStrike">
                <a:solidFill>
                  <a:srgbClr val="FF0000"/>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of</a:t>
            </a:r>
            <a:endParaRPr b="0" i="0" sz="2200" u="none" cap="none" strike="noStrike">
              <a:solidFill>
                <a:schemeClr val="dk1"/>
              </a:solidFill>
              <a:latin typeface="Calibri"/>
              <a:ea typeface="Calibri"/>
              <a:cs typeface="Calibri"/>
              <a:sym typeface="Calibri"/>
            </a:endParaRPr>
          </a:p>
          <a:p>
            <a:pPr indent="-228600" lvl="0" marL="241300" marR="0" rtl="0" algn="l">
              <a:lnSpc>
                <a:spcPct val="100000"/>
              </a:lnSpc>
              <a:spcBef>
                <a:spcPts val="0"/>
              </a:spcBef>
              <a:spcAft>
                <a:spcPts val="0"/>
              </a:spcAft>
              <a:buClr>
                <a:srgbClr val="FF0000"/>
              </a:buClr>
              <a:buSzPts val="2200"/>
              <a:buFont typeface="Calibri"/>
              <a:buNone/>
            </a:pPr>
            <a:r>
              <a:rPr b="1" i="0" lang="en-US" sz="2200" u="none" cap="none" strike="noStrike">
                <a:solidFill>
                  <a:srgbClr val="FF0000"/>
                </a:solidFill>
                <a:latin typeface="Calibri"/>
                <a:ea typeface="Calibri"/>
                <a:cs typeface="Calibri"/>
                <a:sym typeface="Calibri"/>
              </a:rPr>
              <a:t>these</a:t>
            </a:r>
            <a:r>
              <a:rPr b="1" i="0" lang="en-US" sz="2200" u="none" cap="none" strike="noStrike">
                <a:solidFill>
                  <a:srgbClr val="FF0000"/>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kinds</a:t>
            </a:r>
            <a:r>
              <a:rPr b="1" i="0" lang="en-US" sz="2200" u="none" cap="none" strike="noStrike">
                <a:solidFill>
                  <a:srgbClr val="FF0000"/>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of</a:t>
            </a:r>
            <a:r>
              <a:rPr b="1" i="0" lang="en-US" sz="2200" u="none" cap="none" strike="noStrike">
                <a:solidFill>
                  <a:srgbClr val="FF0000"/>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errors</a:t>
            </a:r>
            <a:r>
              <a:rPr b="0" i="0" lang="en-US" sz="2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aphicFrame>
        <p:nvGraphicFramePr>
          <p:cNvPr id="1695" name="Google Shape;1695;p165"/>
          <p:cNvGraphicFramePr/>
          <p:nvPr/>
        </p:nvGraphicFramePr>
        <p:xfrm>
          <a:off x="1755775" y="2640012"/>
          <a:ext cx="3000000" cy="3000000"/>
        </p:xfrm>
        <a:graphic>
          <a:graphicData uri="http://schemas.openxmlformats.org/drawingml/2006/table">
            <a:tbl>
              <a:tblPr>
                <a:noFill/>
                <a:tableStyleId>{D208747A-ACFD-40FE-B509-253743D82279}</a:tableStyleId>
              </a:tblPr>
              <a:tblGrid>
                <a:gridCol w="4064000"/>
                <a:gridCol w="4064000"/>
              </a:tblGrid>
              <a:tr h="365125">
                <a:tc>
                  <a:txBody>
                    <a:bodyPr/>
                    <a:lstStyle/>
                    <a:p>
                      <a:pPr indent="0" lvl="0" marL="84137"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Three-address</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representations</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quadruples,</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triples,</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indirect</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triples;</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1475">
                <a:tc>
                  <a:txBody>
                    <a:bodyPr/>
                    <a:lstStyle/>
                    <a:p>
                      <a:pPr indent="0" lvl="0" marL="84137"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Virtual</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machine</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representations</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Bytecodes</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and</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stack-machine</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code</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9875">
                <a:tc>
                  <a:txBody>
                    <a:bodyPr/>
                    <a:lstStyle/>
                    <a:p>
                      <a:pPr indent="0" lvl="0" marL="84137"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Linear</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representations</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Postfix</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notation</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1475">
                <a:tc>
                  <a:txBody>
                    <a:bodyPr/>
                    <a:lstStyle/>
                    <a:p>
                      <a:pPr indent="0" lvl="0" marL="84137"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Graphical</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representations</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Syntax</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trees</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and</a:t>
                      </a:r>
                      <a:r>
                        <a:rPr b="1" i="0" lang="en-US" sz="18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Calibri"/>
                          <a:ea typeface="Calibri"/>
                          <a:cs typeface="Calibri"/>
                          <a:sym typeface="Calibri"/>
                        </a:rPr>
                        <a:t>DAG's</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6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203800">
            <a:normAutofit/>
          </a:bodyPr>
          <a:lstStyle/>
          <a:p>
            <a:pPr indent="0" lvl="0" marL="1270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The</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Target</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Program</a:t>
            </a:r>
            <a:endParaRPr/>
          </a:p>
        </p:txBody>
      </p:sp>
      <p:sp>
        <p:nvSpPr>
          <p:cNvPr id="1701" name="Google Shape;1701;p166"/>
          <p:cNvSpPr txBox="1"/>
          <p:nvPr/>
        </p:nvSpPr>
        <p:spPr>
          <a:xfrm>
            <a:off x="917575" y="1541462"/>
            <a:ext cx="9820275" cy="5062537"/>
          </a:xfrm>
          <a:prstGeom prst="rect">
            <a:avLst/>
          </a:prstGeom>
          <a:noFill/>
          <a:ln>
            <a:noFill/>
          </a:ln>
        </p:spPr>
        <p:txBody>
          <a:bodyPr anchorCtr="0" anchor="t" bIns="0" lIns="0" spcFirstLastPara="1" rIns="0" wrap="square" tIns="0">
            <a:spAutoFit/>
          </a:bodyPr>
          <a:lstStyle/>
          <a:p>
            <a:pPr indent="-228600" lvl="0" marL="241300" marR="0" rtl="0" algn="l">
              <a:lnSpc>
                <a:spcPct val="90000"/>
              </a:lnSpc>
              <a:spcBef>
                <a:spcPts val="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The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instruction-set</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architecture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of</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the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target</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machine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has</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a</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significant</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impact</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on</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the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difficulty</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of</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constructing</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a</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good</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code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generator</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that</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produces</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high-quality</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machine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code.</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60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The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most</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common</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target-machine</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architectures</a:t>
            </a:r>
            <a:r>
              <a:rPr b="0"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rgbClr val="FF0000"/>
                </a:solidFill>
                <a:latin typeface="Calibri"/>
                <a:ea typeface="Calibri"/>
                <a:cs typeface="Calibri"/>
                <a:sym typeface="Calibri"/>
              </a:rPr>
              <a:t>are</a:t>
            </a:r>
            <a:endParaRPr b="0" i="0" sz="1400" u="none" cap="none" strike="noStrike">
              <a:solidFill>
                <a:srgbClr val="000000"/>
              </a:solidFill>
              <a:latin typeface="Arial"/>
              <a:ea typeface="Arial"/>
              <a:cs typeface="Arial"/>
              <a:sym typeface="Arial"/>
            </a:endParaRPr>
          </a:p>
          <a:p>
            <a:pPr indent="-228600" lvl="1" marL="698500" marR="0" rtl="0" algn="l">
              <a:lnSpc>
                <a:spcPct val="100000"/>
              </a:lnSpc>
              <a:spcBef>
                <a:spcPts val="2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RISC</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(reduced</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instruction</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set</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computer)</a:t>
            </a:r>
            <a:endParaRPr b="0" i="0" sz="1400" u="none" cap="none" strike="noStrike">
              <a:solidFill>
                <a:srgbClr val="000000"/>
              </a:solidFill>
              <a:latin typeface="Arial"/>
              <a:ea typeface="Arial"/>
              <a:cs typeface="Arial"/>
              <a:sym typeface="Arial"/>
            </a:endParaRPr>
          </a:p>
          <a:p>
            <a:pPr indent="-228600" lvl="2" marL="1155700" marR="0" rtl="0" algn="l">
              <a:lnSpc>
                <a:spcPct val="104999"/>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has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many</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registers,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three-address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instructions,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simple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addressing</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modes,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and</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relatively</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simple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instruction-set</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architecture</a:t>
            </a:r>
            <a:endParaRPr b="0" i="0" sz="1400" u="none" cap="none" strike="noStrike">
              <a:solidFill>
                <a:srgbClr val="000000"/>
              </a:solidFill>
              <a:latin typeface="Arial"/>
              <a:ea typeface="Arial"/>
              <a:cs typeface="Arial"/>
              <a:sym typeface="Arial"/>
            </a:endParaRPr>
          </a:p>
          <a:p>
            <a:pPr indent="-228600" lvl="1" marL="698500" marR="0" rtl="0" algn="l">
              <a:lnSpc>
                <a:spcPct val="100000"/>
              </a:lnSpc>
              <a:spcBef>
                <a:spcPts val="1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CISC</a:t>
            </a:r>
            <a:r>
              <a:rPr b="0" i="0" lang="en-US" sz="2400" u="none" cap="none" strike="noStrike">
                <a:solidFill>
                  <a:srgbClr val="FF0000"/>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(complex</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instruction</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set</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computer),</a:t>
            </a:r>
            <a:endParaRPr b="0" i="0" sz="1400" u="none" cap="none" strike="noStrike">
              <a:solidFill>
                <a:srgbClr val="000000"/>
              </a:solidFill>
              <a:latin typeface="Arial"/>
              <a:ea typeface="Arial"/>
              <a:cs typeface="Arial"/>
              <a:sym typeface="Arial"/>
            </a:endParaRPr>
          </a:p>
          <a:p>
            <a:pPr indent="-228600" lvl="2" marL="1155700" marR="0" rtl="0" algn="l">
              <a:lnSpc>
                <a:spcPct val="110000"/>
              </a:lnSpc>
              <a:spcBef>
                <a:spcPts val="2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has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few</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registers,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two-address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instructions,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variety</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of</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addressing</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modes,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several</a:t>
            </a:r>
            <a:endParaRPr b="0" i="0" sz="1400" u="none" cap="none" strike="noStrike">
              <a:solidFill>
                <a:srgbClr val="000000"/>
              </a:solidFill>
              <a:latin typeface="Arial"/>
              <a:ea typeface="Arial"/>
              <a:cs typeface="Arial"/>
              <a:sym typeface="Arial"/>
            </a:endParaRPr>
          </a:p>
          <a:p>
            <a:pPr indent="-228600" lvl="0" marL="2413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register</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classes,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variable-length</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instructions,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and</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instructions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with</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side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effects</a:t>
            </a:r>
            <a:endParaRPr b="0" i="0" sz="1400" u="none" cap="none" strike="noStrike">
              <a:solidFill>
                <a:srgbClr val="000000"/>
              </a:solidFill>
              <a:latin typeface="Arial"/>
              <a:ea typeface="Arial"/>
              <a:cs typeface="Arial"/>
              <a:sym typeface="Arial"/>
            </a:endParaRPr>
          </a:p>
          <a:p>
            <a:pPr indent="-228600" lvl="1" marL="698500" marR="0" rtl="0" algn="l">
              <a:lnSpc>
                <a:spcPct val="100000"/>
              </a:lnSpc>
              <a:spcBef>
                <a:spcPts val="10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Stack</a:t>
            </a:r>
            <a:r>
              <a:rPr b="0" i="0" lang="en-US" sz="2400" u="none" cap="none" strike="noStrike">
                <a:solidFill>
                  <a:srgbClr val="FF0000"/>
                </a:solidFill>
                <a:latin typeface="Times New Roman"/>
                <a:ea typeface="Times New Roman"/>
                <a:cs typeface="Times New Roman"/>
                <a:sym typeface="Times New Roman"/>
              </a:rPr>
              <a:t> </a:t>
            </a:r>
            <a:r>
              <a:rPr b="0" i="0" lang="en-US" sz="2400" u="none" cap="none" strike="noStrike">
                <a:solidFill>
                  <a:srgbClr val="FF0000"/>
                </a:solidFill>
                <a:latin typeface="Calibri"/>
                <a:ea typeface="Calibri"/>
                <a:cs typeface="Calibri"/>
                <a:sym typeface="Calibri"/>
              </a:rPr>
              <a:t>based</a:t>
            </a:r>
            <a:endParaRPr b="0" i="0" sz="1400" u="none" cap="none" strike="noStrike">
              <a:solidFill>
                <a:srgbClr val="000000"/>
              </a:solidFill>
              <a:latin typeface="Arial"/>
              <a:ea typeface="Arial"/>
              <a:cs typeface="Arial"/>
              <a:sym typeface="Arial"/>
            </a:endParaRPr>
          </a:p>
          <a:p>
            <a:pPr indent="-228600" lvl="2" marL="1155700" marR="0" rtl="0" algn="l">
              <a:lnSpc>
                <a:spcPct val="110000"/>
              </a:lnSpc>
              <a:spcBef>
                <a:spcPts val="2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operations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are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done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by</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pushing</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operands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onto</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stack</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and</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then</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performing</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the</a:t>
            </a:r>
            <a:endParaRPr b="0" i="0" sz="1400" u="none" cap="none" strike="noStrike">
              <a:solidFill>
                <a:srgbClr val="000000"/>
              </a:solidFill>
              <a:latin typeface="Arial"/>
              <a:ea typeface="Arial"/>
              <a:cs typeface="Arial"/>
              <a:sym typeface="Arial"/>
            </a:endParaRPr>
          </a:p>
          <a:p>
            <a:pPr indent="-228600" lvl="0" marL="2413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operations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on</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the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operands</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at</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the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top</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of</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the</a:t>
            </a:r>
            <a:r>
              <a:rPr b="0"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alibri"/>
                <a:ea typeface="Calibri"/>
                <a:cs typeface="Calibri"/>
                <a:sym typeface="Calibri"/>
              </a:rPr>
              <a:t>stack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6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301750">
            <a:normAutofit/>
          </a:bodyPr>
          <a:lstStyle/>
          <a:p>
            <a:pPr indent="0" lvl="0" marL="1270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The</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Target</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Program</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(Cont)</a:t>
            </a:r>
            <a:endParaRPr/>
          </a:p>
        </p:txBody>
      </p:sp>
      <p:sp>
        <p:nvSpPr>
          <p:cNvPr id="1707" name="Google Shape;1707;p167"/>
          <p:cNvSpPr txBox="1"/>
          <p:nvPr/>
        </p:nvSpPr>
        <p:spPr>
          <a:xfrm>
            <a:off x="917575" y="1841500"/>
            <a:ext cx="10313987" cy="3903662"/>
          </a:xfrm>
          <a:prstGeom prst="rect">
            <a:avLst/>
          </a:prstGeom>
          <a:noFill/>
          <a:ln>
            <a:noFill/>
          </a:ln>
        </p:spPr>
        <p:txBody>
          <a:bodyPr anchorCtr="0" anchor="t" bIns="0" lIns="0" spcFirstLastPara="1" rIns="0" wrap="square" tIns="0">
            <a:spAutoFit/>
          </a:bodyPr>
          <a:lstStyle/>
          <a:p>
            <a:pPr indent="-228600" lvl="0" marL="241300" marR="0" rtl="0" algn="l">
              <a:lnSpc>
                <a:spcPct val="107692"/>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To</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overcome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high</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performance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penalty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interpretation,</a:t>
            </a:r>
            <a:r>
              <a:rPr b="0" i="0" lang="en-US" sz="2600" u="none" cap="none" strike="noStrike">
                <a:solidFill>
                  <a:schemeClr val="dk1"/>
                </a:solidFill>
                <a:latin typeface="Times New Roman"/>
                <a:ea typeface="Times New Roman"/>
                <a:cs typeface="Times New Roman"/>
                <a:sym typeface="Times New Roman"/>
              </a:rPr>
              <a:t> </a:t>
            </a:r>
            <a:r>
              <a:rPr b="0" i="1" lang="en-US" sz="2600" u="none" cap="none" strike="noStrike">
                <a:solidFill>
                  <a:schemeClr val="dk1"/>
                </a:solidFill>
                <a:latin typeface="Calibri"/>
                <a:ea typeface="Calibri"/>
                <a:cs typeface="Calibri"/>
                <a:sym typeface="Calibri"/>
              </a:rPr>
              <a:t>just-in-time</a:t>
            </a:r>
            <a:endParaRPr b="0" i="0" sz="2600" u="none" cap="none" strike="noStrike">
              <a:solidFill>
                <a:schemeClr val="dk1"/>
              </a:solidFill>
              <a:latin typeface="Calibri"/>
              <a:ea typeface="Calibri"/>
              <a:cs typeface="Calibri"/>
              <a:sym typeface="Calibri"/>
            </a:endParaRPr>
          </a:p>
          <a:p>
            <a:pPr indent="-228600" lvl="0" marL="241300" marR="0" rtl="0" algn="l">
              <a:lnSpc>
                <a:spcPct val="107692"/>
              </a:lnSpc>
              <a:spcBef>
                <a:spcPts val="0"/>
              </a:spcBef>
              <a:spcAft>
                <a:spcPts val="0"/>
              </a:spcAft>
              <a:buClr>
                <a:schemeClr val="dk1"/>
              </a:buClr>
              <a:buSzPts val="2600"/>
              <a:buFont typeface="Calibri"/>
              <a:buNone/>
            </a:pPr>
            <a:r>
              <a:rPr b="0" i="0" lang="en-US" sz="2600" u="none" cap="none" strike="noStrike">
                <a:solidFill>
                  <a:schemeClr val="dk1"/>
                </a:solidFill>
                <a:latin typeface="Calibri"/>
                <a:ea typeface="Calibri"/>
                <a:cs typeface="Calibri"/>
                <a:sym typeface="Calibri"/>
              </a:rPr>
              <a:t>(JIT)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Java</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compilers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have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been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created.</a:t>
            </a:r>
            <a:endParaRPr b="0" i="0" sz="1400" u="none" cap="none" strike="noStrike">
              <a:solidFill>
                <a:srgbClr val="000000"/>
              </a:solidFill>
              <a:latin typeface="Arial"/>
              <a:ea typeface="Arial"/>
              <a:cs typeface="Arial"/>
              <a:sym typeface="Arial"/>
            </a:endParaRPr>
          </a:p>
          <a:p>
            <a:pPr indent="-228600" lvl="0" marL="241300" marR="0" rtl="0" algn="l">
              <a:lnSpc>
                <a:spcPct val="96153"/>
              </a:lnSpc>
              <a:spcBef>
                <a:spcPts val="90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These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JIT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compilers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translate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bytecodes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during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run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time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to</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native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hardware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instruction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set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target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machine</a:t>
            </a:r>
            <a:endParaRPr b="0" i="0" sz="1400" u="none" cap="none" strike="noStrike">
              <a:solidFill>
                <a:srgbClr val="000000"/>
              </a:solidFill>
              <a:latin typeface="Arial"/>
              <a:ea typeface="Arial"/>
              <a:cs typeface="Arial"/>
              <a:sym typeface="Arial"/>
            </a:endParaRPr>
          </a:p>
          <a:p>
            <a:pPr indent="-228600" lvl="0" marL="241300" marR="0" rtl="0" algn="l">
              <a:lnSpc>
                <a:spcPct val="80000"/>
              </a:lnSpc>
              <a:spcBef>
                <a:spcPts val="100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Producing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an</a:t>
            </a:r>
            <a:r>
              <a:rPr b="0" i="0" lang="en-US" sz="2600" u="none" cap="none" strike="noStrike">
                <a:solidFill>
                  <a:schemeClr val="dk1"/>
                </a:solidFill>
                <a:latin typeface="Times New Roman"/>
                <a:ea typeface="Times New Roman"/>
                <a:cs typeface="Times New Roman"/>
                <a:sym typeface="Times New Roman"/>
              </a:rPr>
              <a:t> </a:t>
            </a:r>
            <a:r>
              <a:rPr b="1" i="0" lang="en-US" sz="2600" u="none" cap="none" strike="noStrike">
                <a:solidFill>
                  <a:srgbClr val="FF0000"/>
                </a:solidFill>
                <a:latin typeface="Calibri"/>
                <a:ea typeface="Calibri"/>
                <a:cs typeface="Calibri"/>
                <a:sym typeface="Calibri"/>
              </a:rPr>
              <a:t>absolute</a:t>
            </a:r>
            <a:r>
              <a:rPr b="1" i="0" lang="en-US" sz="2600" u="none" cap="none" strike="noStrike">
                <a:solidFill>
                  <a:srgbClr val="FF0000"/>
                </a:solidFill>
                <a:latin typeface="Times New Roman"/>
                <a:ea typeface="Times New Roman"/>
                <a:cs typeface="Times New Roman"/>
                <a:sym typeface="Times New Roman"/>
              </a:rPr>
              <a:t> </a:t>
            </a:r>
            <a:r>
              <a:rPr b="1" i="0" lang="en-US" sz="2600" u="none" cap="none" strike="noStrike">
                <a:solidFill>
                  <a:srgbClr val="FF0000"/>
                </a:solidFill>
                <a:latin typeface="Calibri"/>
                <a:ea typeface="Calibri"/>
                <a:cs typeface="Calibri"/>
                <a:sym typeface="Calibri"/>
              </a:rPr>
              <a:t>machine-language</a:t>
            </a:r>
            <a:r>
              <a:rPr b="1"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program</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output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has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advantage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that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can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placed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fixed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location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memory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and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immediately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executed</a:t>
            </a:r>
            <a:endParaRPr b="0" i="0" sz="1400" u="none" cap="none" strike="noStrike">
              <a:solidFill>
                <a:srgbClr val="000000"/>
              </a:solidFill>
              <a:latin typeface="Arial"/>
              <a:ea typeface="Arial"/>
              <a:cs typeface="Arial"/>
              <a:sym typeface="Arial"/>
            </a:endParaRPr>
          </a:p>
          <a:p>
            <a:pPr indent="-228600" lvl="0" marL="241300" marR="0" rtl="0" algn="l">
              <a:lnSpc>
                <a:spcPct val="80000"/>
              </a:lnSpc>
              <a:spcBef>
                <a:spcPts val="100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Producing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a:t>
            </a:r>
            <a:r>
              <a:rPr b="0" i="0" lang="en-US" sz="2600" u="none" cap="none" strike="noStrike">
                <a:solidFill>
                  <a:schemeClr val="dk1"/>
                </a:solidFill>
                <a:latin typeface="Times New Roman"/>
                <a:ea typeface="Times New Roman"/>
                <a:cs typeface="Times New Roman"/>
                <a:sym typeface="Times New Roman"/>
              </a:rPr>
              <a:t> </a:t>
            </a:r>
            <a:r>
              <a:rPr b="1" i="0" lang="en-US" sz="2600" u="none" cap="none" strike="noStrike">
                <a:solidFill>
                  <a:srgbClr val="FF0000"/>
                </a:solidFill>
                <a:latin typeface="Calibri"/>
                <a:ea typeface="Calibri"/>
                <a:cs typeface="Calibri"/>
                <a:sym typeface="Calibri"/>
              </a:rPr>
              <a:t>relocatable</a:t>
            </a:r>
            <a:r>
              <a:rPr b="1" i="0" lang="en-US" sz="2600" u="none" cap="none" strike="noStrike">
                <a:solidFill>
                  <a:srgbClr val="FF0000"/>
                </a:solidFill>
                <a:latin typeface="Times New Roman"/>
                <a:ea typeface="Times New Roman"/>
                <a:cs typeface="Times New Roman"/>
                <a:sym typeface="Times New Roman"/>
              </a:rPr>
              <a:t> </a:t>
            </a:r>
            <a:r>
              <a:rPr b="1" i="0" lang="en-US" sz="2600" u="none" cap="none" strike="noStrike">
                <a:solidFill>
                  <a:srgbClr val="FF0000"/>
                </a:solidFill>
                <a:latin typeface="Calibri"/>
                <a:ea typeface="Calibri"/>
                <a:cs typeface="Calibri"/>
                <a:sym typeface="Calibri"/>
              </a:rPr>
              <a:t>machine-language</a:t>
            </a:r>
            <a:r>
              <a:rPr b="1"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program</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(often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called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an</a:t>
            </a:r>
            <a:r>
              <a:rPr b="0" i="0" lang="en-US" sz="2600" u="none" cap="none" strike="noStrike">
                <a:solidFill>
                  <a:schemeClr val="dk1"/>
                </a:solidFill>
                <a:latin typeface="Times New Roman"/>
                <a:ea typeface="Times New Roman"/>
                <a:cs typeface="Times New Roman"/>
                <a:sym typeface="Times New Roman"/>
              </a:rPr>
              <a:t> </a:t>
            </a:r>
            <a:r>
              <a:rPr b="0" i="1" lang="en-US" sz="2600" u="none" cap="none" strike="noStrike">
                <a:solidFill>
                  <a:schemeClr val="dk1"/>
                </a:solidFill>
                <a:latin typeface="Calibri"/>
                <a:ea typeface="Calibri"/>
                <a:cs typeface="Calibri"/>
                <a:sym typeface="Calibri"/>
              </a:rPr>
              <a:t>object</a:t>
            </a:r>
            <a:r>
              <a:rPr b="0" i="1" lang="en-US" sz="2600" u="none" cap="none" strike="noStrike">
                <a:solidFill>
                  <a:schemeClr val="dk1"/>
                </a:solidFill>
                <a:latin typeface="Times New Roman"/>
                <a:ea typeface="Times New Roman"/>
                <a:cs typeface="Times New Roman"/>
                <a:sym typeface="Times New Roman"/>
              </a:rPr>
              <a:t> </a:t>
            </a:r>
            <a:r>
              <a:rPr b="0" i="1" lang="en-US" sz="2600" u="none" cap="none" strike="noStrike">
                <a:solidFill>
                  <a:schemeClr val="dk1"/>
                </a:solidFill>
                <a:latin typeface="Calibri"/>
                <a:ea typeface="Calibri"/>
                <a:cs typeface="Calibri"/>
                <a:sym typeface="Calibri"/>
              </a:rPr>
              <a:t>module)</a:t>
            </a:r>
            <a:r>
              <a:rPr b="0" i="1"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output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allows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subprograms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to</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compiled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separately.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set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relocatable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object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modules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can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linked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together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and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loaded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for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execution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linking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loader.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6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186150">
            <a:normAutofit/>
          </a:bodyPr>
          <a:lstStyle/>
          <a:p>
            <a:pPr indent="0" lvl="0" marL="12700" rtl="0" algn="l">
              <a:lnSpc>
                <a:spcPct val="90000"/>
              </a:lnSpc>
              <a:spcBef>
                <a:spcPts val="0"/>
              </a:spcBef>
              <a:spcAft>
                <a:spcPts val="0"/>
              </a:spcAft>
              <a:buClr>
                <a:srgbClr val="FF0000"/>
              </a:buClr>
              <a:buSzPts val="4400"/>
              <a:buFont typeface="Calibri"/>
              <a:buNone/>
            </a:pPr>
            <a:r>
              <a:rPr b="0" i="0" lang="en-US" sz="4400" u="none">
                <a:solidFill>
                  <a:srgbClr val="FF0000"/>
                </a:solidFill>
                <a:latin typeface="Calibri"/>
                <a:ea typeface="Calibri"/>
                <a:cs typeface="Calibri"/>
                <a:sym typeface="Calibri"/>
              </a:rPr>
              <a:t>Instruction</a:t>
            </a:r>
            <a:r>
              <a:rPr b="0" i="0" lang="en-US" sz="4400" u="none">
                <a:solidFill>
                  <a:srgbClr val="FF0000"/>
                </a:solidFill>
                <a:latin typeface="Times New Roman"/>
                <a:ea typeface="Times New Roman"/>
                <a:cs typeface="Times New Roman"/>
                <a:sym typeface="Times New Roman"/>
              </a:rPr>
              <a:t> </a:t>
            </a:r>
            <a:r>
              <a:rPr b="0" i="0" lang="en-US" sz="4400" u="none">
                <a:solidFill>
                  <a:srgbClr val="FF0000"/>
                </a:solidFill>
                <a:latin typeface="Calibri"/>
                <a:ea typeface="Calibri"/>
                <a:cs typeface="Calibri"/>
                <a:sym typeface="Calibri"/>
              </a:rPr>
              <a:t>Selection</a:t>
            </a:r>
            <a:endParaRPr/>
          </a:p>
        </p:txBody>
      </p:sp>
      <p:sp>
        <p:nvSpPr>
          <p:cNvPr id="1713" name="Google Shape;1713;p168"/>
          <p:cNvSpPr txBox="1"/>
          <p:nvPr/>
        </p:nvSpPr>
        <p:spPr>
          <a:xfrm>
            <a:off x="917575" y="1757362"/>
            <a:ext cx="10287000" cy="2836862"/>
          </a:xfrm>
          <a:prstGeom prst="rect">
            <a:avLst/>
          </a:prstGeom>
          <a:noFill/>
          <a:ln>
            <a:noFill/>
          </a:ln>
        </p:spPr>
        <p:txBody>
          <a:bodyPr anchorCtr="0" anchor="t" bIns="0" lIns="0" spcFirstLastPara="1" rIns="0" wrap="square" tIns="0">
            <a:spAutoFit/>
          </a:bodyPr>
          <a:lstStyle/>
          <a:p>
            <a:pPr indent="-228600" lvl="0" marL="241300" marR="0" rtl="0" algn="l">
              <a:lnSpc>
                <a:spcPct val="110714"/>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code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generator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must</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map</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program</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into</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code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sequence</a:t>
            </a:r>
            <a:endParaRPr b="0" i="0" sz="1400" u="none" cap="none" strike="noStrike">
              <a:solidFill>
                <a:srgbClr val="000000"/>
              </a:solidFill>
              <a:latin typeface="Arial"/>
              <a:ea typeface="Arial"/>
              <a:cs typeface="Arial"/>
              <a:sym typeface="Arial"/>
            </a:endParaRPr>
          </a:p>
          <a:p>
            <a:pPr indent="-228600" lvl="0" marL="241300" marR="0" rtl="0" algn="l">
              <a:lnSpc>
                <a:spcPct val="110714"/>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that</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can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be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executed</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by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target</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machine.</a:t>
            </a:r>
            <a:endParaRPr b="0" i="0" sz="1400" u="none" cap="none" strike="noStrike">
              <a:solidFill>
                <a:srgbClr val="000000"/>
              </a:solidFill>
              <a:latin typeface="Arial"/>
              <a:ea typeface="Arial"/>
              <a:cs typeface="Arial"/>
              <a:sym typeface="Arial"/>
            </a:endParaRPr>
          </a:p>
          <a:p>
            <a:pPr indent="-228600" lvl="0" marL="241300" marR="0" rtl="0" algn="l">
              <a:lnSpc>
                <a:spcPct val="107142"/>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complexity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of</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performing</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this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mapping</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determined</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by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factors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such</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as</a:t>
            </a:r>
            <a:endParaRPr b="0" i="0" sz="1400" u="none" cap="none" strike="noStrike">
              <a:solidFill>
                <a:srgbClr val="000000"/>
              </a:solidFill>
              <a:latin typeface="Arial"/>
              <a:ea typeface="Arial"/>
              <a:cs typeface="Arial"/>
              <a:sym typeface="Arial"/>
            </a:endParaRPr>
          </a:p>
          <a:p>
            <a:pPr indent="-228600" lvl="1" marL="698500" marR="0" rtl="0" algn="l">
              <a:lnSpc>
                <a:spcPct val="100000"/>
              </a:lnSpc>
              <a:spcBef>
                <a:spcPts val="1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level</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of</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the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IR</a:t>
            </a:r>
            <a:endParaRPr b="0" i="0" sz="1400" u="none" cap="none" strike="noStrike">
              <a:solidFill>
                <a:srgbClr val="000000"/>
              </a:solidFill>
              <a:latin typeface="Arial"/>
              <a:ea typeface="Arial"/>
              <a:cs typeface="Arial"/>
              <a:sym typeface="Arial"/>
            </a:endParaRPr>
          </a:p>
          <a:p>
            <a:pPr indent="-228600" lvl="1" marL="698500" marR="0" rtl="0" algn="l">
              <a:lnSpc>
                <a:spcPct val="100000"/>
              </a:lnSpc>
              <a:spcBef>
                <a:spcPts val="2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nature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of</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the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instruction-set</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architecture</a:t>
            </a:r>
            <a:endParaRPr b="0" i="0" sz="1400" u="none" cap="none" strike="noStrike">
              <a:solidFill>
                <a:srgbClr val="000000"/>
              </a:solidFill>
              <a:latin typeface="Arial"/>
              <a:ea typeface="Arial"/>
              <a:cs typeface="Arial"/>
              <a:sym typeface="Arial"/>
            </a:endParaRPr>
          </a:p>
          <a:p>
            <a:pPr indent="-228600" lvl="1" marL="698500" marR="0" rtl="0" algn="l">
              <a:lnSpc>
                <a:spcPct val="100000"/>
              </a:lnSpc>
              <a:spcBef>
                <a:spcPts val="2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desired</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quality</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of</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the</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generated</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Calibri"/>
                <a:ea typeface="Calibri"/>
                <a:cs typeface="Calibri"/>
                <a:sym typeface="Calibri"/>
              </a:rPr>
              <a:t>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6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301750">
            <a:normAutofit/>
          </a:bodyPr>
          <a:lstStyle/>
          <a:p>
            <a:pPr indent="0" lvl="0" marL="1270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Instruction</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Selection</a:t>
            </a:r>
            <a:endParaRPr/>
          </a:p>
        </p:txBody>
      </p:sp>
      <p:sp>
        <p:nvSpPr>
          <p:cNvPr id="1719" name="Google Shape;1719;p169"/>
          <p:cNvSpPr txBox="1"/>
          <p:nvPr/>
        </p:nvSpPr>
        <p:spPr>
          <a:xfrm>
            <a:off x="917575" y="1841500"/>
            <a:ext cx="10036175" cy="4219575"/>
          </a:xfrm>
          <a:prstGeom prst="rect">
            <a:avLst/>
          </a:prstGeom>
          <a:noFill/>
          <a:ln>
            <a:noFill/>
          </a:ln>
        </p:spPr>
        <p:txBody>
          <a:bodyPr anchorCtr="0" anchor="t" bIns="0" lIns="0" spcFirstLastPara="1" rIns="0" wrap="square" tIns="0">
            <a:spAutoFit/>
          </a:bodyPr>
          <a:lstStyle/>
          <a:p>
            <a:pPr indent="-228600" lvl="0" marL="241300" marR="0" rtl="0" algn="l">
              <a:lnSpc>
                <a:spcPct val="8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If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IR</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is</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high</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level</a:t>
            </a:r>
            <a:r>
              <a:rPr b="0" i="0" lang="en-US" sz="2600" u="none" cap="none" strike="noStrike">
                <a:solidFill>
                  <a:schemeClr val="dk1"/>
                </a:solidFill>
                <a:latin typeface="Calibri"/>
                <a:ea typeface="Calibri"/>
                <a:cs typeface="Calibri"/>
                <a:sym typeface="Calibri"/>
              </a:rPr>
              <a: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generator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may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translate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each</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statement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into</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sequence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machine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instructions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using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templates.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Such</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statement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by-statement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generation,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however,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often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produces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poor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that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needs</a:t>
            </a:r>
            <a:endParaRPr b="0" i="0" sz="1400" u="none" cap="none" strike="noStrike">
              <a:solidFill>
                <a:srgbClr val="000000"/>
              </a:solidFill>
              <a:latin typeface="Arial"/>
              <a:ea typeface="Arial"/>
              <a:cs typeface="Arial"/>
              <a:sym typeface="Arial"/>
            </a:endParaRPr>
          </a:p>
          <a:p>
            <a:pPr indent="-228600" lvl="0" marL="241300" marR="0" rtl="0" algn="l">
              <a:lnSpc>
                <a:spcPct val="80000"/>
              </a:lnSpc>
              <a:spcBef>
                <a:spcPts val="100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If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reflects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some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low-level</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details</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underlying</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machine,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generator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can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use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this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information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to</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generate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more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efficient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sequences.</a:t>
            </a:r>
            <a:endParaRPr b="0" i="0" sz="1400" u="none" cap="none" strike="noStrike">
              <a:solidFill>
                <a:srgbClr val="000000"/>
              </a:solidFill>
              <a:latin typeface="Arial"/>
              <a:ea typeface="Arial"/>
              <a:cs typeface="Arial"/>
              <a:sym typeface="Arial"/>
            </a:endParaRPr>
          </a:p>
          <a:p>
            <a:pPr indent="-228600" lvl="0" marL="241300" marR="0" rtl="0" algn="l">
              <a:lnSpc>
                <a:spcPct val="107692"/>
              </a:lnSpc>
              <a:spcBef>
                <a:spcPts val="30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quality</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of</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generated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usually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determined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its</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speed</a:t>
            </a:r>
            <a:r>
              <a:rPr b="0" i="0" lang="en-US" sz="2600" u="none" cap="none" strike="noStrike">
                <a:solidFill>
                  <a:srgbClr val="FF0000"/>
                </a:solidFill>
                <a:latin typeface="Times New Roman"/>
                <a:ea typeface="Times New Roman"/>
                <a:cs typeface="Times New Roman"/>
                <a:sym typeface="Times New Roman"/>
              </a:rPr>
              <a:t> </a:t>
            </a:r>
            <a:r>
              <a:rPr b="0" i="0" lang="en-US" sz="2600" u="none" cap="none" strike="noStrike">
                <a:solidFill>
                  <a:srgbClr val="FF0000"/>
                </a:solidFill>
                <a:latin typeface="Calibri"/>
                <a:ea typeface="Calibri"/>
                <a:cs typeface="Calibri"/>
                <a:sym typeface="Calibri"/>
              </a:rPr>
              <a:t>and</a:t>
            </a:r>
            <a:endParaRPr b="0" i="0" sz="2600" u="none" cap="none" strike="noStrike">
              <a:solidFill>
                <a:schemeClr val="dk1"/>
              </a:solidFill>
              <a:latin typeface="Calibri"/>
              <a:ea typeface="Calibri"/>
              <a:cs typeface="Calibri"/>
              <a:sym typeface="Calibri"/>
            </a:endParaRPr>
          </a:p>
          <a:p>
            <a:pPr indent="-228600" lvl="0" marL="241300" marR="0" rtl="0" algn="l">
              <a:lnSpc>
                <a:spcPct val="107692"/>
              </a:lnSpc>
              <a:spcBef>
                <a:spcPts val="0"/>
              </a:spcBef>
              <a:spcAft>
                <a:spcPts val="0"/>
              </a:spcAft>
              <a:buClr>
                <a:srgbClr val="FF0000"/>
              </a:buClr>
              <a:buSzPts val="2600"/>
              <a:buFont typeface="Calibri"/>
              <a:buNone/>
            </a:pPr>
            <a:r>
              <a:rPr b="0" i="0" lang="en-US" sz="2600" u="none" cap="none" strike="noStrike">
                <a:solidFill>
                  <a:srgbClr val="FF0000"/>
                </a:solidFill>
                <a:latin typeface="Calibri"/>
                <a:ea typeface="Calibri"/>
                <a:cs typeface="Calibri"/>
                <a:sym typeface="Calibri"/>
              </a:rPr>
              <a:t>size.</a:t>
            </a:r>
            <a:endParaRPr b="0" i="0" sz="2600" u="none" cap="none" strike="noStrike">
              <a:solidFill>
                <a:schemeClr val="dk1"/>
              </a:solidFill>
              <a:latin typeface="Calibri"/>
              <a:ea typeface="Calibri"/>
              <a:cs typeface="Calibri"/>
              <a:sym typeface="Calibri"/>
            </a:endParaRPr>
          </a:p>
          <a:p>
            <a:pPr indent="-228600" lvl="0" marL="241300" marR="0" rtl="0" algn="l">
              <a:lnSpc>
                <a:spcPct val="80000"/>
              </a:lnSpc>
              <a:spcBef>
                <a:spcPts val="100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On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most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machines,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a</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given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IR</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program</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can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implemented</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many</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different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code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sequences,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with</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significant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cost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differences</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between</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the</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different</a:t>
            </a:r>
            <a:r>
              <a:rPr b="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Calibri"/>
                <a:ea typeface="Calibri"/>
                <a:cs typeface="Calibri"/>
                <a:sym typeface="Calibri"/>
              </a:rPr>
              <a:t>implementations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70"/>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301750">
            <a:normAutofit/>
          </a:bodyPr>
          <a:lstStyle/>
          <a:p>
            <a:pPr indent="0" lvl="0" marL="1270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Register</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Allocation</a:t>
            </a:r>
            <a:endParaRPr/>
          </a:p>
        </p:txBody>
      </p:sp>
      <p:sp>
        <p:nvSpPr>
          <p:cNvPr id="1725" name="Google Shape;1725;p170"/>
          <p:cNvSpPr txBox="1"/>
          <p:nvPr/>
        </p:nvSpPr>
        <p:spPr>
          <a:xfrm>
            <a:off x="917575" y="1374775"/>
            <a:ext cx="10340975" cy="5111750"/>
          </a:xfrm>
          <a:prstGeom prst="rect">
            <a:avLst/>
          </a:prstGeom>
          <a:noFill/>
          <a:ln>
            <a:noFill/>
          </a:ln>
        </p:spPr>
        <p:txBody>
          <a:bodyPr anchorCtr="0" anchor="t" bIns="0" lIns="0" spcFirstLastPara="1" rIns="0" wrap="square" tIns="0">
            <a:spAutoFit/>
          </a:bodyPr>
          <a:lstStyle/>
          <a:p>
            <a:pPr indent="-228600" lvl="0" marL="241300" marR="0" rtl="0" algn="l">
              <a:lnSpc>
                <a:spcPct val="100000"/>
              </a:lnSpc>
              <a:spcBef>
                <a:spcPts val="0"/>
              </a:spcBef>
              <a:spcAft>
                <a:spcPts val="0"/>
              </a:spcAft>
              <a:buClr>
                <a:srgbClr val="FF0000"/>
              </a:buClr>
              <a:buSzPts val="2200"/>
              <a:buFont typeface="Arial"/>
              <a:buChar char="•"/>
            </a:pPr>
            <a:r>
              <a:rPr b="0" i="0" lang="en-US" sz="2200" u="none" cap="none" strike="noStrike">
                <a:solidFill>
                  <a:srgbClr val="FF0000"/>
                </a:solidFill>
                <a:latin typeface="Calibri"/>
                <a:ea typeface="Calibri"/>
                <a:cs typeface="Calibri"/>
                <a:sym typeface="Calibri"/>
              </a:rPr>
              <a:t>A</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key</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problem</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in</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code</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generation</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is</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deciding</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what</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values</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to</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hold</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in</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what</a:t>
            </a:r>
            <a:r>
              <a:rPr b="0" i="0" lang="en-US" sz="2200" u="none" cap="none" strike="noStrike">
                <a:solidFill>
                  <a:srgbClr val="FF0000"/>
                </a:solidFill>
                <a:latin typeface="Times New Roman"/>
                <a:ea typeface="Times New Roman"/>
                <a:cs typeface="Times New Roman"/>
                <a:sym typeface="Times New Roman"/>
              </a:rPr>
              <a:t> </a:t>
            </a:r>
            <a:r>
              <a:rPr b="0" i="0" lang="en-US" sz="2200" u="none" cap="none" strike="noStrike">
                <a:solidFill>
                  <a:srgbClr val="FF0000"/>
                </a:solidFill>
                <a:latin typeface="Calibri"/>
                <a:ea typeface="Calibri"/>
                <a:cs typeface="Calibri"/>
                <a:sym typeface="Calibri"/>
              </a:rPr>
              <a:t>registers.</a:t>
            </a:r>
            <a:endParaRPr b="0" i="0" sz="1400" u="none" cap="none" strike="noStrike">
              <a:solidFill>
                <a:srgbClr val="000000"/>
              </a:solidFill>
              <a:latin typeface="Arial"/>
              <a:ea typeface="Arial"/>
              <a:cs typeface="Arial"/>
              <a:sym typeface="Arial"/>
            </a:endParaRPr>
          </a:p>
          <a:p>
            <a:pPr indent="-228600" lvl="0" marL="241300" marR="0" rtl="0" algn="l">
              <a:lnSpc>
                <a:spcPct val="70000"/>
              </a:lnSpc>
              <a:spcBef>
                <a:spcPts val="10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Registers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are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fastest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computational</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unit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target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machine,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but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we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usually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do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not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have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enough</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them</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hold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all</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values.</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2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Values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not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held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registers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need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reside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memory.</a:t>
            </a:r>
            <a:endParaRPr b="0" i="0" sz="1400" u="none" cap="none" strike="noStrike">
              <a:solidFill>
                <a:srgbClr val="000000"/>
              </a:solidFill>
              <a:latin typeface="Arial"/>
              <a:ea typeface="Arial"/>
              <a:cs typeface="Arial"/>
              <a:sym typeface="Arial"/>
            </a:endParaRPr>
          </a:p>
          <a:p>
            <a:pPr indent="-228600" lvl="0" marL="241300" marR="0" rtl="0" algn="l">
              <a:lnSpc>
                <a:spcPct val="70000"/>
              </a:lnSpc>
              <a:spcBef>
                <a:spcPts val="10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Instructions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involving</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register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operands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are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invariably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shorter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and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faster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than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those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involving</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operands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memory,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efficient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utilization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registers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particularly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important.</a:t>
            </a:r>
            <a:endParaRPr b="0" i="0" sz="1400" u="none" cap="none" strike="noStrike">
              <a:solidFill>
                <a:srgbClr val="000000"/>
              </a:solidFill>
              <a:latin typeface="Arial"/>
              <a:ea typeface="Arial"/>
              <a:cs typeface="Arial"/>
              <a:sym typeface="Arial"/>
            </a:endParaRPr>
          </a:p>
          <a:p>
            <a:pPr indent="-228600" lvl="0" marL="241300" marR="0" rtl="0" algn="l">
              <a:lnSpc>
                <a:spcPct val="113636"/>
              </a:lnSpc>
              <a:spcBef>
                <a:spcPts val="2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use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registers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often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subdivided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into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two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sub-problems:</a:t>
            </a:r>
            <a:endParaRPr b="0" i="0" sz="1400" u="none" cap="none" strike="noStrike">
              <a:solidFill>
                <a:srgbClr val="000000"/>
              </a:solidFill>
              <a:latin typeface="Arial"/>
              <a:ea typeface="Arial"/>
              <a:cs typeface="Arial"/>
              <a:sym typeface="Arial"/>
            </a:endParaRPr>
          </a:p>
          <a:p>
            <a:pPr indent="-280987" lvl="1" marL="750887" marR="0" rtl="0" algn="l">
              <a:lnSpc>
                <a:spcPct val="94736"/>
              </a:lnSpc>
              <a:spcBef>
                <a:spcPts val="0"/>
              </a:spcBef>
              <a:spcAft>
                <a:spcPts val="0"/>
              </a:spcAft>
              <a:buClr>
                <a:srgbClr val="FF0000"/>
              </a:buClr>
              <a:buSzPts val="1900"/>
              <a:buFont typeface="Arial"/>
              <a:buChar char="•"/>
            </a:pPr>
            <a:r>
              <a:rPr b="1" i="0" lang="en-US" sz="1900" u="none" cap="none" strike="noStrike">
                <a:solidFill>
                  <a:srgbClr val="FF0000"/>
                </a:solidFill>
                <a:latin typeface="Calibri"/>
                <a:ea typeface="Calibri"/>
                <a:cs typeface="Calibri"/>
                <a:sym typeface="Calibri"/>
              </a:rPr>
              <a:t>Register</a:t>
            </a:r>
            <a:r>
              <a:rPr b="1" i="0" lang="en-US" sz="1900" u="none" cap="none" strike="noStrike">
                <a:solidFill>
                  <a:srgbClr val="FF0000"/>
                </a:solidFill>
                <a:latin typeface="Times New Roman"/>
                <a:ea typeface="Times New Roman"/>
                <a:cs typeface="Times New Roman"/>
                <a:sym typeface="Times New Roman"/>
              </a:rPr>
              <a:t> </a:t>
            </a:r>
            <a:r>
              <a:rPr b="1" i="0" lang="en-US" sz="1900" u="none" cap="none" strike="noStrike">
                <a:solidFill>
                  <a:srgbClr val="FF0000"/>
                </a:solidFill>
                <a:latin typeface="Calibri"/>
                <a:ea typeface="Calibri"/>
                <a:cs typeface="Calibri"/>
                <a:sym typeface="Calibri"/>
              </a:rPr>
              <a:t>allocation</a:t>
            </a:r>
            <a:r>
              <a:rPr b="0" i="0" lang="en-US" sz="1900" u="none" cap="none" strike="noStrike">
                <a:solidFill>
                  <a:schemeClr val="dk1"/>
                </a:solidFill>
                <a:latin typeface="Calibri"/>
                <a:ea typeface="Calibri"/>
                <a:cs typeface="Calibri"/>
                <a:sym typeface="Calibri"/>
              </a:rPr>
              <a: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during</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which</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we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select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the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set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of</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variables</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that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will</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reside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in</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registers</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at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each</a:t>
            </a:r>
            <a:endParaRPr b="0" i="0" sz="1400" u="none" cap="none" strike="noStrike">
              <a:solidFill>
                <a:srgbClr val="000000"/>
              </a:solidFill>
              <a:latin typeface="Arial"/>
              <a:ea typeface="Arial"/>
              <a:cs typeface="Arial"/>
              <a:sym typeface="Arial"/>
            </a:endParaRPr>
          </a:p>
          <a:p>
            <a:pPr indent="-228600" lvl="0" marL="241300" marR="0" rtl="0" algn="l">
              <a:lnSpc>
                <a:spcPct val="94736"/>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point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in</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the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program.</a:t>
            </a:r>
            <a:endParaRPr b="0" i="0" sz="1400" u="none" cap="none" strike="noStrike">
              <a:solidFill>
                <a:srgbClr val="000000"/>
              </a:solidFill>
              <a:latin typeface="Arial"/>
              <a:ea typeface="Arial"/>
              <a:cs typeface="Arial"/>
              <a:sym typeface="Arial"/>
            </a:endParaRPr>
          </a:p>
          <a:p>
            <a:pPr indent="-280987" lvl="1" marL="750887" marR="0" rtl="0" algn="l">
              <a:lnSpc>
                <a:spcPct val="110526"/>
              </a:lnSpc>
              <a:spcBef>
                <a:spcPts val="0"/>
              </a:spcBef>
              <a:spcAft>
                <a:spcPts val="0"/>
              </a:spcAft>
              <a:buClr>
                <a:srgbClr val="FF0000"/>
              </a:buClr>
              <a:buSzPts val="1900"/>
              <a:buFont typeface="Arial"/>
              <a:buChar char="•"/>
            </a:pPr>
            <a:r>
              <a:rPr b="1" i="0" lang="en-US" sz="1900" u="none" cap="none" strike="noStrike">
                <a:solidFill>
                  <a:srgbClr val="FF0000"/>
                </a:solidFill>
                <a:latin typeface="Calibri"/>
                <a:ea typeface="Calibri"/>
                <a:cs typeface="Calibri"/>
                <a:sym typeface="Calibri"/>
              </a:rPr>
              <a:t>Register</a:t>
            </a:r>
            <a:r>
              <a:rPr b="1" i="0" lang="en-US" sz="1900" u="none" cap="none" strike="noStrike">
                <a:solidFill>
                  <a:srgbClr val="FF0000"/>
                </a:solidFill>
                <a:latin typeface="Times New Roman"/>
                <a:ea typeface="Times New Roman"/>
                <a:cs typeface="Times New Roman"/>
                <a:sym typeface="Times New Roman"/>
              </a:rPr>
              <a:t> </a:t>
            </a:r>
            <a:r>
              <a:rPr b="1" i="0" lang="en-US" sz="1900" u="none" cap="none" strike="noStrike">
                <a:solidFill>
                  <a:srgbClr val="FF0000"/>
                </a:solidFill>
                <a:latin typeface="Calibri"/>
                <a:ea typeface="Calibri"/>
                <a:cs typeface="Calibri"/>
                <a:sym typeface="Calibri"/>
              </a:rPr>
              <a:t>assignment</a:t>
            </a:r>
            <a:r>
              <a:rPr b="0" i="0" lang="en-US" sz="1900" u="none" cap="none" strike="noStrike">
                <a:solidFill>
                  <a:schemeClr val="dk1"/>
                </a:solidFill>
                <a:latin typeface="Calibri"/>
                <a:ea typeface="Calibri"/>
                <a:cs typeface="Calibri"/>
                <a:sym typeface="Calibri"/>
              </a:rPr>
              <a: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during</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which</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we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pick</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the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specific</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register</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that</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a</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variable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will</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reside</a:t>
            </a:r>
            <a:r>
              <a:rPr b="0" i="0" lang="en-US" sz="1900" u="none" cap="none" strike="noStrike">
                <a:solidFill>
                  <a:schemeClr val="dk1"/>
                </a:solidFill>
                <a:latin typeface="Times New Roman"/>
                <a:ea typeface="Times New Roman"/>
                <a:cs typeface="Times New Roman"/>
                <a:sym typeface="Times New Roman"/>
              </a:rPr>
              <a:t> </a:t>
            </a:r>
            <a:r>
              <a:rPr b="0" i="0" lang="en-US" sz="1900" u="none" cap="none" strike="noStrike">
                <a:solidFill>
                  <a:schemeClr val="dk1"/>
                </a:solidFill>
                <a:latin typeface="Calibri"/>
                <a:ea typeface="Calibri"/>
                <a:cs typeface="Calibri"/>
                <a:sym typeface="Calibri"/>
              </a:rPr>
              <a:t>in.</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2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Finding</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optimal</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assignment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registers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to</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variables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difficult,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even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with</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single-</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register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machines.</a:t>
            </a:r>
            <a:endParaRPr b="0" i="0" sz="1400" u="none" cap="none" strike="noStrike">
              <a:solidFill>
                <a:srgbClr val="000000"/>
              </a:solidFill>
              <a:latin typeface="Arial"/>
              <a:ea typeface="Arial"/>
              <a:cs typeface="Arial"/>
              <a:sym typeface="Arial"/>
            </a:endParaRPr>
          </a:p>
          <a:p>
            <a:pPr indent="-228600" lvl="0" marL="241300" marR="0" rtl="0" algn="l">
              <a:lnSpc>
                <a:spcPct val="100000"/>
              </a:lnSpc>
              <a:spcBef>
                <a:spcPts val="2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Mathematically,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problem</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1" i="0" lang="en-US" sz="2200" u="none" cap="none" strike="noStrike">
                <a:solidFill>
                  <a:srgbClr val="FF0000"/>
                </a:solidFill>
                <a:latin typeface="Calibri"/>
                <a:ea typeface="Calibri"/>
                <a:cs typeface="Calibri"/>
                <a:sym typeface="Calibri"/>
              </a:rPr>
              <a:t>NP-complete</a:t>
            </a:r>
            <a:r>
              <a:rPr b="0" i="0" lang="en-US" sz="2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28600" lvl="0" marL="241300" marR="0" rtl="0" algn="l">
              <a:lnSpc>
                <a:spcPct val="70000"/>
              </a:lnSpc>
              <a:spcBef>
                <a:spcPts val="10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problem</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is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further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complicated</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because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hardware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and/or</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operating</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system</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of</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target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machine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may</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require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that</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certain</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register-usage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conventions</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be</a:t>
            </a:r>
            <a:r>
              <a:rPr b="0"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Calibri"/>
                <a:ea typeface="Calibri"/>
                <a:cs typeface="Calibri"/>
                <a:sym typeface="Calibri"/>
              </a:rPr>
              <a:t>observed.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1"/>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1200"/>
              <a:buFont typeface="Calibri"/>
              <a:buNone/>
            </a:pPr>
            <a:r>
              <a:rPr b="0" i="0" lang="en-US" sz="1200" u="none" cap="none" strike="noStrike">
                <a:solidFill>
                  <a:srgbClr val="898989"/>
                </a:solidFill>
                <a:latin typeface="Calibri"/>
                <a:ea typeface="Calibri"/>
                <a:cs typeface="Calibri"/>
                <a:sym typeface="Calibri"/>
              </a:rPr>
              <a:t>Prepared</a:t>
            </a:r>
            <a:r>
              <a:rPr b="0" i="0" lang="en-US" sz="1200" u="none" cap="none" strike="noStrike">
                <a:solidFill>
                  <a:srgbClr val="898989"/>
                </a:solidFill>
                <a:latin typeface="Times New Roman"/>
                <a:ea typeface="Times New Roman"/>
                <a:cs typeface="Times New Roman"/>
                <a:sym typeface="Times New Roman"/>
              </a:rPr>
              <a:t> </a:t>
            </a:r>
            <a:r>
              <a:rPr b="0" i="0" lang="en-US" sz="1200" u="none" cap="none" strike="noStrike">
                <a:solidFill>
                  <a:srgbClr val="898989"/>
                </a:solidFill>
                <a:latin typeface="Calibri"/>
                <a:ea typeface="Calibri"/>
                <a:cs typeface="Calibri"/>
                <a:sym typeface="Calibri"/>
              </a:rPr>
              <a:t>by</a:t>
            </a:r>
            <a:r>
              <a:rPr b="0" i="0" lang="en-US" sz="1200" u="none" cap="none" strike="noStrike">
                <a:solidFill>
                  <a:srgbClr val="898989"/>
                </a:solidFill>
                <a:latin typeface="Times New Roman"/>
                <a:ea typeface="Times New Roman"/>
                <a:cs typeface="Times New Roman"/>
                <a:sym typeface="Times New Roman"/>
              </a:rPr>
              <a:t> </a:t>
            </a:r>
            <a:r>
              <a:rPr b="0" i="0" lang="en-US" sz="1200" u="none" cap="none" strike="noStrike">
                <a:solidFill>
                  <a:srgbClr val="898989"/>
                </a:solidFill>
                <a:latin typeface="Calibri"/>
                <a:ea typeface="Calibri"/>
                <a:cs typeface="Calibri"/>
                <a:sym typeface="Calibri"/>
              </a:rPr>
              <a:t>R</a:t>
            </a:r>
            <a:r>
              <a:rPr b="0" i="0" lang="en-US" sz="1200" u="none" cap="none" strike="noStrike">
                <a:solidFill>
                  <a:srgbClr val="898989"/>
                </a:solidFill>
                <a:latin typeface="Times New Roman"/>
                <a:ea typeface="Times New Roman"/>
                <a:cs typeface="Times New Roman"/>
                <a:sym typeface="Times New Roman"/>
              </a:rPr>
              <a:t> </a:t>
            </a:r>
            <a:r>
              <a:rPr b="0" i="0" lang="en-US" sz="1200" u="none" cap="none" strike="noStrike">
                <a:solidFill>
                  <a:srgbClr val="898989"/>
                </a:solidFill>
                <a:latin typeface="Calibri"/>
                <a:ea typeface="Calibri"/>
                <a:cs typeface="Calibri"/>
                <a:sym typeface="Calibri"/>
              </a:rPr>
              <a:t>I</a:t>
            </a:r>
            <a:r>
              <a:rPr b="0" i="0" lang="en-US" sz="1200" u="none" cap="none" strike="noStrike">
                <a:solidFill>
                  <a:srgbClr val="898989"/>
                </a:solidFill>
                <a:latin typeface="Times New Roman"/>
                <a:ea typeface="Times New Roman"/>
                <a:cs typeface="Times New Roman"/>
                <a:sym typeface="Times New Roman"/>
              </a:rPr>
              <a:t> </a:t>
            </a:r>
            <a:r>
              <a:rPr b="0" i="0" lang="en-US" sz="1200" u="none" cap="none" strike="noStrike">
                <a:solidFill>
                  <a:srgbClr val="898989"/>
                </a:solidFill>
                <a:latin typeface="Calibri"/>
                <a:ea typeface="Calibri"/>
                <a:cs typeface="Calibri"/>
                <a:sym typeface="Calibri"/>
              </a:rPr>
              <a:t>Minu</a:t>
            </a:r>
            <a:endParaRPr b="0" i="0" sz="1400" u="none" cap="none" strike="noStrike">
              <a:solidFill>
                <a:srgbClr val="000000"/>
              </a:solidFill>
              <a:latin typeface="Arial"/>
              <a:ea typeface="Arial"/>
              <a:cs typeface="Arial"/>
              <a:sym typeface="Arial"/>
            </a:endParaRPr>
          </a:p>
        </p:txBody>
      </p:sp>
      <p:sp>
        <p:nvSpPr>
          <p:cNvPr id="1731" name="Google Shape;1731;p17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301750">
            <a:normAutofit/>
          </a:bodyPr>
          <a:lstStyle/>
          <a:p>
            <a:pPr indent="0" lvl="0" marL="1270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Evaluation</a:t>
            </a:r>
            <a:r>
              <a:rPr b="0" i="0" lang="en-US" sz="4400" u="none">
                <a:solidFill>
                  <a:schemeClr val="dk1"/>
                </a:solidFill>
                <a:latin typeface="Times New Roman"/>
                <a:ea typeface="Times New Roman"/>
                <a:cs typeface="Times New Roman"/>
                <a:sym typeface="Times New Roman"/>
              </a:rPr>
              <a:t> </a:t>
            </a:r>
            <a:r>
              <a:rPr b="0" i="0" lang="en-US" sz="4400" u="none">
                <a:solidFill>
                  <a:schemeClr val="dk1"/>
                </a:solidFill>
                <a:latin typeface="Calibri"/>
                <a:ea typeface="Calibri"/>
                <a:cs typeface="Calibri"/>
                <a:sym typeface="Calibri"/>
              </a:rPr>
              <a:t>Order</a:t>
            </a:r>
            <a:endParaRPr/>
          </a:p>
        </p:txBody>
      </p:sp>
      <p:sp>
        <p:nvSpPr>
          <p:cNvPr id="1732" name="Google Shape;1732;p171"/>
          <p:cNvSpPr txBox="1"/>
          <p:nvPr/>
        </p:nvSpPr>
        <p:spPr>
          <a:xfrm>
            <a:off x="917575" y="1631950"/>
            <a:ext cx="10313987" cy="3830637"/>
          </a:xfrm>
          <a:prstGeom prst="rect">
            <a:avLst/>
          </a:prstGeom>
          <a:noFill/>
          <a:ln>
            <a:noFill/>
          </a:ln>
        </p:spPr>
        <p:txBody>
          <a:bodyPr anchorCtr="0" anchor="t" bIns="0" lIns="0" spcFirstLastPara="1" rIns="0" wrap="square" tIns="0">
            <a:spAutoFit/>
          </a:bodyPr>
          <a:lstStyle/>
          <a:p>
            <a:pPr indent="-228600" lvl="0" marL="241300" marR="0" rtl="0" algn="l">
              <a:lnSpc>
                <a:spcPct val="107142"/>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order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which</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computations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are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performed</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can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affect</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efficiency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of</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target</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code.</a:t>
            </a:r>
            <a:endParaRPr b="0" i="0" sz="1400" u="none" cap="none" strike="noStrike">
              <a:solidFill>
                <a:srgbClr val="000000"/>
              </a:solidFill>
              <a:latin typeface="Arial"/>
              <a:ea typeface="Arial"/>
              <a:cs typeface="Arial"/>
              <a:sym typeface="Arial"/>
            </a:endParaRPr>
          </a:p>
          <a:p>
            <a:pPr indent="-228600" lvl="0" marL="241300" marR="0" rtl="0" algn="l">
              <a:lnSpc>
                <a:spcPct val="114285"/>
              </a:lnSpc>
              <a:spcBef>
                <a:spcPts val="6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Some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computation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orders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require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fewer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registers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to</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hold</a:t>
            </a:r>
            <a:endParaRPr b="0" i="0" sz="1400" u="none" cap="none" strike="noStrike">
              <a:solidFill>
                <a:srgbClr val="000000"/>
              </a:solidFill>
              <a:latin typeface="Arial"/>
              <a:ea typeface="Arial"/>
              <a:cs typeface="Arial"/>
              <a:sym typeface="Arial"/>
            </a:endParaRPr>
          </a:p>
          <a:p>
            <a:pPr indent="-228600" lvl="0" marL="241300" marR="0" rtl="0" algn="l">
              <a:lnSpc>
                <a:spcPct val="114285"/>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intermediate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results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than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others.</a:t>
            </a:r>
            <a:endParaRPr b="0" i="0" sz="1400" u="none" cap="none" strike="noStrike">
              <a:solidFill>
                <a:srgbClr val="000000"/>
              </a:solidFill>
              <a:latin typeface="Arial"/>
              <a:ea typeface="Arial"/>
              <a:cs typeface="Arial"/>
              <a:sym typeface="Arial"/>
            </a:endParaRPr>
          </a:p>
          <a:p>
            <a:pPr indent="-228600" lvl="0" marL="241300" marR="0" rtl="0" algn="l">
              <a:lnSpc>
                <a:spcPct val="114285"/>
              </a:lnSpc>
              <a:spcBef>
                <a:spcPts val="6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However,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picking</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best</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order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general</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case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is</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a</a:t>
            </a: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difficult</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NP-</a:t>
            </a:r>
            <a:endParaRPr b="0" i="0" sz="2800" u="none" cap="none" strike="noStrike">
              <a:solidFill>
                <a:schemeClr val="dk1"/>
              </a:solidFill>
              <a:latin typeface="Calibri"/>
              <a:ea typeface="Calibri"/>
              <a:cs typeface="Calibri"/>
              <a:sym typeface="Calibri"/>
            </a:endParaRPr>
          </a:p>
          <a:p>
            <a:pPr indent="-228600" lvl="0" marL="241300" marR="0" rtl="0" algn="l">
              <a:lnSpc>
                <a:spcPct val="114285"/>
              </a:lnSpc>
              <a:spcBef>
                <a:spcPts val="0"/>
              </a:spcBef>
              <a:spcAft>
                <a:spcPts val="0"/>
              </a:spcAft>
              <a:buClr>
                <a:srgbClr val="FF0000"/>
              </a:buClr>
              <a:buSzPts val="2800"/>
              <a:buFont typeface="Calibri"/>
              <a:buNone/>
            </a:pPr>
            <a:r>
              <a:rPr b="1" i="0" lang="en-US" sz="2800" u="none" cap="none" strike="noStrike">
                <a:solidFill>
                  <a:srgbClr val="FF0000"/>
                </a:solidFill>
                <a:latin typeface="Calibri"/>
                <a:ea typeface="Calibri"/>
                <a:cs typeface="Calibri"/>
                <a:sym typeface="Calibri"/>
              </a:rPr>
              <a:t>complete</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problem</a:t>
            </a:r>
            <a:r>
              <a:rPr b="0"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28600" lvl="0" marL="2413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Initially,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we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shall</a:t>
            </a: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avoid</a:t>
            </a:r>
            <a:r>
              <a:rPr b="1"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problem</a:t>
            </a: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by</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generating</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code</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for</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the</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three-</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address</a:t>
            </a:r>
            <a:r>
              <a:rPr b="1" i="0" lang="en-US" sz="2800" u="none" cap="none" strike="noStrike">
                <a:solidFill>
                  <a:srgbClr val="FF0000"/>
                </a:solidFill>
                <a:latin typeface="Times New Roman"/>
                <a:ea typeface="Times New Roman"/>
                <a:cs typeface="Times New Roman"/>
                <a:sym typeface="Times New Roman"/>
              </a:rPr>
              <a:t> </a:t>
            </a:r>
            <a:r>
              <a:rPr b="1" i="0" lang="en-US" sz="2800" u="none" cap="none" strike="noStrike">
                <a:solidFill>
                  <a:srgbClr val="FF0000"/>
                </a:solidFill>
                <a:latin typeface="Calibri"/>
                <a:ea typeface="Calibri"/>
                <a:cs typeface="Calibri"/>
                <a:sym typeface="Calibri"/>
              </a:rPr>
              <a:t>statements</a:t>
            </a:r>
            <a:r>
              <a:rPr b="1" i="0" lang="en-US" sz="2800" u="none" cap="none" strike="noStrike">
                <a:solidFill>
                  <a:srgbClr val="FF0000"/>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order</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which</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have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been</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produced</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by</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the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intermediate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code</a:t>
            </a:r>
            <a:r>
              <a:rPr b="0" i="0"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Calibri"/>
                <a:ea typeface="Calibri"/>
                <a:cs typeface="Calibri"/>
                <a:sym typeface="Calibri"/>
              </a:rPr>
              <a:t>generator.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Declarations</a:t>
            </a:r>
            <a:endParaRPr/>
          </a:p>
        </p:txBody>
      </p:sp>
      <p:pic>
        <p:nvPicPr>
          <p:cNvPr id="190" name="Google Shape;190;p28"/>
          <p:cNvPicPr preferRelativeResize="0"/>
          <p:nvPr/>
        </p:nvPicPr>
        <p:blipFill rotWithShape="1">
          <a:blip r:embed="rId3">
            <a:alphaModFix/>
          </a:blip>
          <a:srcRect b="0" l="0" r="0" t="0"/>
          <a:stretch/>
        </p:blipFill>
        <p:spPr>
          <a:xfrm>
            <a:off x="2057400" y="2362200"/>
            <a:ext cx="6400800" cy="2312987"/>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72"/>
          <p:cNvSpPr txBox="1"/>
          <p:nvPr>
            <p:ph type="title"/>
          </p:nvPr>
        </p:nvSpPr>
        <p:spPr>
          <a:xfrm>
            <a:off x="3257550" y="479425"/>
            <a:ext cx="5676900" cy="695325"/>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Simple Code Generator</a:t>
            </a:r>
            <a:endParaRPr/>
          </a:p>
        </p:txBody>
      </p:sp>
      <p:sp>
        <p:nvSpPr>
          <p:cNvPr id="1738" name="Google Shape;1738;p172"/>
          <p:cNvSpPr txBox="1"/>
          <p:nvPr/>
        </p:nvSpPr>
        <p:spPr>
          <a:xfrm>
            <a:off x="2060575" y="1522412"/>
            <a:ext cx="6691312" cy="2665412"/>
          </a:xfrm>
          <a:prstGeom prst="rect">
            <a:avLst/>
          </a:prstGeom>
          <a:noFill/>
          <a:ln>
            <a:noFill/>
          </a:ln>
        </p:spPr>
        <p:txBody>
          <a:bodyPr anchorCtr="0" anchor="t" bIns="0" lIns="0" spcFirstLastPara="1" rIns="0" wrap="square" tIns="61575">
            <a:spAutoFit/>
          </a:bodyPr>
          <a:lstStyle/>
          <a:p>
            <a:pPr indent="0" lvl="0" marL="12700"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Content..</a:t>
            </a:r>
            <a:endParaRPr b="0" i="0" sz="2400" u="none" cap="none" strike="noStrike">
              <a:solidFill>
                <a:schemeClr val="dk1"/>
              </a:solidFill>
              <a:latin typeface="Times New Roman"/>
              <a:ea typeface="Times New Roman"/>
              <a:cs typeface="Times New Roman"/>
              <a:sym typeface="Times New Roman"/>
            </a:endParaRPr>
          </a:p>
          <a:p>
            <a:pPr indent="-12700" lvl="0" marL="12700" marR="0" rtl="0" algn="l">
              <a:lnSpc>
                <a:spcPct val="100000"/>
              </a:lnSpc>
              <a:spcBef>
                <a:spcPts val="3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Introduction(Simple Code Generator)</a:t>
            </a:r>
            <a:endParaRPr b="0" i="0" sz="1400" u="none" cap="none" strike="noStrike">
              <a:solidFill>
                <a:srgbClr val="000000"/>
              </a:solidFill>
              <a:latin typeface="Arial"/>
              <a:ea typeface="Arial"/>
              <a:cs typeface="Arial"/>
              <a:sym typeface="Arial"/>
            </a:endParaRPr>
          </a:p>
          <a:p>
            <a:pPr indent="-12700" lvl="0" marL="12700" marR="0" rtl="0" algn="l">
              <a:lnSpc>
                <a:spcPct val="100000"/>
              </a:lnSpc>
              <a:spcBef>
                <a:spcPts val="3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Register and Address Descriptors</a:t>
            </a:r>
            <a:endParaRPr b="0" i="0" sz="1400" u="none" cap="none" strike="noStrike">
              <a:solidFill>
                <a:srgbClr val="000000"/>
              </a:solidFill>
              <a:latin typeface="Arial"/>
              <a:ea typeface="Arial"/>
              <a:cs typeface="Arial"/>
              <a:sym typeface="Arial"/>
            </a:endParaRPr>
          </a:p>
          <a:p>
            <a:pPr indent="-12700" lvl="0" marL="12700" marR="0" rtl="0" algn="l">
              <a:lnSpc>
                <a:spcPct val="100000"/>
              </a:lnSpc>
              <a:spcBef>
                <a:spcPts val="3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A Code-Generation Algorithm</a:t>
            </a:r>
            <a:endParaRPr b="0" i="0" sz="1400" u="none" cap="none" strike="noStrike">
              <a:solidFill>
                <a:srgbClr val="000000"/>
              </a:solidFill>
              <a:latin typeface="Arial"/>
              <a:ea typeface="Arial"/>
              <a:cs typeface="Arial"/>
              <a:sym typeface="Arial"/>
            </a:endParaRPr>
          </a:p>
          <a:p>
            <a:pPr indent="-12700" lvl="0" marL="12700" marR="0" rtl="0" algn="l">
              <a:lnSpc>
                <a:spcPct val="100000"/>
              </a:lnSpc>
              <a:spcBef>
                <a:spcPts val="3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The Function getreg</a:t>
            </a:r>
            <a:endParaRPr b="0" i="0" sz="1400" u="none" cap="none" strike="noStrike">
              <a:solidFill>
                <a:srgbClr val="000000"/>
              </a:solidFill>
              <a:latin typeface="Arial"/>
              <a:ea typeface="Arial"/>
              <a:cs typeface="Arial"/>
              <a:sym typeface="Arial"/>
            </a:endParaRPr>
          </a:p>
          <a:p>
            <a:pPr indent="-12700" lvl="0" marL="12700" marR="0" rtl="0" algn="l">
              <a:lnSpc>
                <a:spcPct val="141666"/>
              </a:lnSpc>
              <a:spcBef>
                <a:spcPts val="8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Generating Code for Other Types of  Statements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73"/>
          <p:cNvSpPr txBox="1"/>
          <p:nvPr>
            <p:ph type="title"/>
          </p:nvPr>
        </p:nvSpPr>
        <p:spPr>
          <a:xfrm>
            <a:off x="4565650" y="479425"/>
            <a:ext cx="3059112" cy="69056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Introduction</a:t>
            </a:r>
            <a:endParaRPr/>
          </a:p>
        </p:txBody>
      </p:sp>
      <p:sp>
        <p:nvSpPr>
          <p:cNvPr id="1744" name="Google Shape;1744;p173"/>
          <p:cNvSpPr txBox="1"/>
          <p:nvPr>
            <p:ph idx="1" type="body"/>
          </p:nvPr>
        </p:nvSpPr>
        <p:spPr>
          <a:xfrm>
            <a:off x="2057400" y="1522412"/>
            <a:ext cx="8077200" cy="3519487"/>
          </a:xfrm>
          <a:prstGeom prst="rect">
            <a:avLst/>
          </a:prstGeom>
          <a:noFill/>
          <a:ln>
            <a:noFill/>
          </a:ln>
        </p:spPr>
        <p:txBody>
          <a:bodyPr anchorCtr="0" anchor="t" bIns="0" lIns="0" spcFirstLastPara="1" rIns="0" wrap="square" tIns="61575">
            <a:spAutoFit/>
          </a:bodyPr>
          <a:lstStyle/>
          <a:p>
            <a:pPr indent="-342900" lvl="0" marL="355600" rtl="0" algn="just">
              <a:lnSpc>
                <a:spcPct val="100000"/>
              </a:lnSpc>
              <a:spcBef>
                <a:spcPts val="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Code Generator:</a:t>
            </a:r>
            <a:endParaRPr b="0" i="0" sz="2400" u="none">
              <a:solidFill>
                <a:schemeClr val="dk1"/>
              </a:solidFill>
              <a:latin typeface="Times New Roman"/>
              <a:ea typeface="Times New Roman"/>
              <a:cs typeface="Times New Roman"/>
              <a:sym typeface="Times New Roman"/>
            </a:endParaRPr>
          </a:p>
          <a:p>
            <a:pPr indent="-342900" lvl="0" marL="355600" rtl="0" algn="just">
              <a:lnSpc>
                <a:spcPct val="141666"/>
              </a:lnSpc>
              <a:spcBef>
                <a:spcPts val="800"/>
              </a:spcBef>
              <a:spcAft>
                <a:spcPts val="0"/>
              </a:spcAft>
              <a:buClr>
                <a:srgbClr val="FF0000"/>
              </a:buClr>
              <a:buSzPts val="2400"/>
              <a:buFont typeface="Noto Sans Symbols"/>
              <a:buChar char="✔"/>
            </a:pPr>
            <a:r>
              <a:rPr b="0" i="0" lang="en-US" sz="2400" u="none">
                <a:solidFill>
                  <a:srgbClr val="FF0000"/>
                </a:solidFill>
                <a:latin typeface="Calibri"/>
                <a:ea typeface="Calibri"/>
                <a:cs typeface="Calibri"/>
                <a:sym typeface="Calibri"/>
              </a:rPr>
              <a:t>Code generator can be considered as the  final phase of compilation.</a:t>
            </a:r>
            <a:endParaRPr/>
          </a:p>
          <a:p>
            <a:pPr indent="-342900" lvl="0" marL="355600" rtl="0" algn="just">
              <a:lnSpc>
                <a:spcPct val="141666"/>
              </a:lnSpc>
              <a:spcBef>
                <a:spcPts val="700"/>
              </a:spcBef>
              <a:spcAft>
                <a:spcPts val="0"/>
              </a:spcAft>
              <a:buClr>
                <a:schemeClr val="dk1"/>
              </a:buClr>
              <a:buSzPts val="2400"/>
              <a:buFont typeface="Noto Sans Symbols"/>
              <a:buChar char="✔"/>
            </a:pPr>
            <a:r>
              <a:rPr b="0" i="0" lang="en-US" sz="2400" u="none">
                <a:solidFill>
                  <a:schemeClr val="dk1"/>
                </a:solidFill>
                <a:latin typeface="Calibri"/>
                <a:ea typeface="Calibri"/>
                <a:cs typeface="Calibri"/>
                <a:sym typeface="Calibri"/>
              </a:rPr>
              <a:t>It generates a target code for a sequence  of three-address statement.</a:t>
            </a:r>
            <a:endParaRPr/>
          </a:p>
          <a:p>
            <a:pPr indent="-342900" lvl="0" marL="355600" rtl="0" algn="just">
              <a:lnSpc>
                <a:spcPct val="90000"/>
              </a:lnSpc>
              <a:spcBef>
                <a:spcPts val="700"/>
              </a:spcBef>
              <a:spcAft>
                <a:spcPts val="0"/>
              </a:spcAft>
              <a:buClr>
                <a:schemeClr val="dk1"/>
              </a:buClr>
              <a:buSzPts val="2400"/>
              <a:buFont typeface="Noto Sans Symbols"/>
              <a:buChar char="✔"/>
            </a:pPr>
            <a:r>
              <a:rPr b="0" i="0" lang="en-US" sz="2400" u="none">
                <a:solidFill>
                  <a:schemeClr val="dk1"/>
                </a:solidFill>
                <a:latin typeface="Calibri"/>
                <a:ea typeface="Calibri"/>
                <a:cs typeface="Calibri"/>
                <a:sym typeface="Calibri"/>
              </a:rPr>
              <a:t>It consider each statement in turn,  remembering if any of the operands of the  statement are currently in registers, and taking  advantage of that fact if possible.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74"/>
          <p:cNvSpPr txBox="1"/>
          <p:nvPr>
            <p:ph type="title"/>
          </p:nvPr>
        </p:nvSpPr>
        <p:spPr>
          <a:xfrm>
            <a:off x="4565650" y="466725"/>
            <a:ext cx="3059112"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Introduction</a:t>
            </a:r>
            <a:endParaRPr/>
          </a:p>
        </p:txBody>
      </p:sp>
      <p:sp>
        <p:nvSpPr>
          <p:cNvPr id="1750" name="Google Shape;1750;p174"/>
          <p:cNvSpPr txBox="1"/>
          <p:nvPr>
            <p:ph idx="1" type="body"/>
          </p:nvPr>
        </p:nvSpPr>
        <p:spPr>
          <a:xfrm>
            <a:off x="2057400" y="1522412"/>
            <a:ext cx="8077200" cy="4181475"/>
          </a:xfrm>
          <a:prstGeom prst="rect">
            <a:avLst/>
          </a:prstGeom>
          <a:noFill/>
          <a:ln>
            <a:noFill/>
          </a:ln>
        </p:spPr>
        <p:txBody>
          <a:bodyPr anchorCtr="0" anchor="t" bIns="0" lIns="0" spcFirstLastPara="1" rIns="0" wrap="square" tIns="116000">
            <a:spAutoFit/>
          </a:bodyPr>
          <a:lstStyle/>
          <a:p>
            <a:pPr indent="-342898" lvl="0" marL="357187" rtl="0" algn="l">
              <a:lnSpc>
                <a:spcPct val="133333"/>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We	assume	that	computed	results	can	be	left	in  registers an long as possible.</a:t>
            </a:r>
            <a:endParaRPr/>
          </a:p>
          <a:p>
            <a:pPr indent="-342898" lvl="0" marL="357187" rtl="0" algn="l">
              <a:lnSpc>
                <a:spcPct val="100000"/>
              </a:lnSpc>
              <a:spcBef>
                <a:spcPts val="3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Storing them only</a:t>
            </a:r>
            <a:endParaRPr/>
          </a:p>
          <a:p>
            <a:pPr indent="-342898" lvl="0" marL="357187" rtl="0" algn="l">
              <a:lnSpc>
                <a:spcPct val="133333"/>
              </a:lnSpc>
              <a:spcBef>
                <a:spcPts val="700"/>
              </a:spcBef>
              <a:spcAft>
                <a:spcPts val="0"/>
              </a:spcAft>
              <a:buClr>
                <a:schemeClr val="dk1"/>
              </a:buClr>
              <a:buSzPts val="2400"/>
              <a:buFont typeface="Times New Roman"/>
              <a:buAutoNum type="alphaLcParenR"/>
            </a:pPr>
            <a:r>
              <a:rPr b="0" i="0" lang="en-US" sz="2400" u="none">
                <a:solidFill>
                  <a:schemeClr val="dk1"/>
                </a:solidFill>
                <a:latin typeface="Calibri"/>
                <a:ea typeface="Calibri"/>
                <a:cs typeface="Calibri"/>
                <a:sym typeface="Calibri"/>
              </a:rPr>
              <a:t>	if	their	register	is	needed	for	another computation (or)</a:t>
            </a:r>
            <a:endParaRPr/>
          </a:p>
          <a:p>
            <a:pPr indent="-342898" lvl="0" marL="357187" rtl="0" algn="l">
              <a:lnSpc>
                <a:spcPct val="133333"/>
              </a:lnSpc>
              <a:spcBef>
                <a:spcPts val="700"/>
              </a:spcBef>
              <a:spcAft>
                <a:spcPts val="0"/>
              </a:spcAft>
              <a:buClr>
                <a:schemeClr val="dk1"/>
              </a:buClr>
              <a:buSzPts val="2400"/>
              <a:buFont typeface="Times New Roman"/>
              <a:buAutoNum type="alphaLcParenR"/>
            </a:pPr>
            <a:r>
              <a:rPr b="0" i="0" lang="en-US" sz="2400" u="none">
                <a:solidFill>
                  <a:schemeClr val="dk1"/>
                </a:solidFill>
                <a:latin typeface="Calibri"/>
                <a:ea typeface="Calibri"/>
                <a:cs typeface="Calibri"/>
                <a:sym typeface="Calibri"/>
              </a:rPr>
              <a:t>	Just	before	a 		 procedure	call,	jump,	or labeled  statement</a:t>
            </a:r>
            <a:endParaRPr/>
          </a:p>
          <a:p>
            <a:pPr indent="-342898" lvl="0" marL="357187" rtl="0" algn="l">
              <a:lnSpc>
                <a:spcPct val="133333"/>
              </a:lnSpc>
              <a:spcBef>
                <a:spcPts val="7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Condition	(b)implies	that	everything	must  be stored just before the end of a basic block.</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75"/>
          <p:cNvSpPr txBox="1"/>
          <p:nvPr>
            <p:ph type="title"/>
          </p:nvPr>
        </p:nvSpPr>
        <p:spPr>
          <a:xfrm>
            <a:off x="4565650" y="466725"/>
            <a:ext cx="3059112"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Introduction</a:t>
            </a:r>
            <a:endParaRPr/>
          </a:p>
        </p:txBody>
      </p:sp>
      <p:sp>
        <p:nvSpPr>
          <p:cNvPr id="1756" name="Google Shape;1756;p175"/>
          <p:cNvSpPr txBox="1"/>
          <p:nvPr/>
        </p:nvSpPr>
        <p:spPr>
          <a:xfrm>
            <a:off x="2060575" y="1579562"/>
            <a:ext cx="8072437" cy="2998787"/>
          </a:xfrm>
          <a:prstGeom prst="rect">
            <a:avLst/>
          </a:prstGeom>
          <a:noFill/>
          <a:ln>
            <a:noFill/>
          </a:ln>
        </p:spPr>
        <p:txBody>
          <a:bodyPr anchorCtr="0" anchor="t" bIns="0" lIns="0" spcFirstLastPara="1" rIns="0" wrap="square" tIns="53975">
            <a:spAutoFit/>
          </a:bodyPr>
          <a:lstStyle/>
          <a:p>
            <a:pPr indent="-342900" lvl="0" marL="355600" marR="0" rtl="0" algn="just">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The reason we must do so is that, after leaving a basic  block, we may be able to go to several different blocks,  or we may go to one particular block that can be  reached from several others.</a:t>
            </a:r>
            <a:endParaRPr b="0" i="0" sz="1400" u="none" cap="none" strike="noStrike">
              <a:solidFill>
                <a:srgbClr val="000000"/>
              </a:solidFill>
              <a:latin typeface="Arial"/>
              <a:ea typeface="Arial"/>
              <a:cs typeface="Arial"/>
              <a:sym typeface="Arial"/>
            </a:endParaRPr>
          </a:p>
          <a:p>
            <a:pPr indent="-342900" lvl="0" marL="355600" marR="0" rtl="0" algn="just">
              <a:lnSpc>
                <a:spcPct val="145000"/>
              </a:lnSpc>
              <a:spcBef>
                <a:spcPts val="6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In either case, we cannot, without extra effort, assume  that a datum used by a block appears in the same  register no matter how control reached that block.</a:t>
            </a:r>
            <a:endParaRPr b="0" i="0" sz="1400" u="none" cap="none" strike="noStrike">
              <a:solidFill>
                <a:srgbClr val="000000"/>
              </a:solidFill>
              <a:latin typeface="Arial"/>
              <a:ea typeface="Arial"/>
              <a:cs typeface="Arial"/>
              <a:sym typeface="Arial"/>
            </a:endParaRPr>
          </a:p>
          <a:p>
            <a:pPr indent="-342900" lvl="0" marL="355600" marR="0" rtl="0" algn="just">
              <a:lnSpc>
                <a:spcPct val="90000"/>
              </a:lnSpc>
              <a:spcBef>
                <a:spcPts val="6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Thus, to avoid a possible error, our simple code-  generator algorithm stores everything when moving  across basic block boundaries as well as when  procedure calls are made.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76"/>
          <p:cNvSpPr txBox="1"/>
          <p:nvPr>
            <p:ph type="title"/>
          </p:nvPr>
        </p:nvSpPr>
        <p:spPr>
          <a:xfrm>
            <a:off x="4565650" y="466725"/>
            <a:ext cx="3059112"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Introduction</a:t>
            </a:r>
            <a:endParaRPr/>
          </a:p>
        </p:txBody>
      </p:sp>
      <p:sp>
        <p:nvSpPr>
          <p:cNvPr id="1762" name="Google Shape;1762;p176"/>
          <p:cNvSpPr txBox="1"/>
          <p:nvPr>
            <p:ph idx="1" type="body"/>
          </p:nvPr>
        </p:nvSpPr>
        <p:spPr>
          <a:xfrm>
            <a:off x="2057400" y="1522412"/>
            <a:ext cx="8077200" cy="3027362"/>
          </a:xfrm>
          <a:prstGeom prst="rect">
            <a:avLst/>
          </a:prstGeom>
          <a:noFill/>
          <a:ln>
            <a:noFill/>
          </a:ln>
        </p:spPr>
        <p:txBody>
          <a:bodyPr anchorCtr="0" anchor="t" bIns="0" lIns="0" spcFirstLastPara="1" rIns="0" wrap="square" tIns="100950">
            <a:spAutoFit/>
          </a:bodyPr>
          <a:lstStyle/>
          <a:p>
            <a:pPr indent="-342898" lvl="0" marL="357187" rtl="0" algn="l">
              <a:lnSpc>
                <a:spcPct val="116666"/>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We	can	produce	reasonable	code	for	a	three-  address statement </a:t>
            </a:r>
            <a:r>
              <a:rPr b="1" i="0" lang="en-US" sz="2400" u="none">
                <a:solidFill>
                  <a:srgbClr val="FF0000"/>
                </a:solidFill>
                <a:latin typeface="Times New Roman"/>
                <a:ea typeface="Times New Roman"/>
                <a:cs typeface="Times New Roman"/>
                <a:sym typeface="Times New Roman"/>
              </a:rPr>
              <a:t>a:=b+c</a:t>
            </a:r>
            <a:endParaRPr/>
          </a:p>
          <a:p>
            <a:pPr indent="-342898" lvl="0" marL="357187" rtl="0" algn="l">
              <a:lnSpc>
                <a:spcPct val="133333"/>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If	we	generate	the	single	instruction	</a:t>
            </a:r>
            <a:r>
              <a:rPr b="1" i="0" lang="en-US" sz="2400" u="none">
                <a:solidFill>
                  <a:schemeClr val="dk1"/>
                </a:solidFill>
                <a:latin typeface="Times New Roman"/>
                <a:ea typeface="Times New Roman"/>
                <a:cs typeface="Times New Roman"/>
                <a:sym typeface="Times New Roman"/>
              </a:rPr>
              <a:t>ADD Rj,Ri</a:t>
            </a:r>
            <a:endParaRPr/>
          </a:p>
          <a:p>
            <a:pPr indent="-342898" lvl="0" marL="357187" rtl="0" algn="l">
              <a:lnSpc>
                <a:spcPct val="133333"/>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with cost one</a:t>
            </a:r>
            <a:endParaRPr/>
          </a:p>
          <a:p>
            <a:pPr indent="-342898" lvl="0" marL="357187" rtl="0" algn="l">
              <a:lnSpc>
                <a:spcPct val="116666"/>
              </a:lnSpc>
              <a:spcBef>
                <a:spcPts val="7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If Ri contain b but c is in a memory location, we  can generate the sequence</a:t>
            </a:r>
            <a:endParaRPr/>
          </a:p>
        </p:txBody>
      </p:sp>
      <p:sp>
        <p:nvSpPr>
          <p:cNvPr id="1763" name="Google Shape;1763;p176"/>
          <p:cNvSpPr txBox="1"/>
          <p:nvPr/>
        </p:nvSpPr>
        <p:spPr>
          <a:xfrm>
            <a:off x="6737350" y="3997325"/>
            <a:ext cx="1066800" cy="38258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cost=2</a:t>
            </a:r>
            <a:endParaRPr b="0" i="0" sz="1400" u="none" cap="none" strike="noStrike">
              <a:solidFill>
                <a:srgbClr val="000000"/>
              </a:solidFill>
              <a:latin typeface="Arial"/>
              <a:ea typeface="Arial"/>
              <a:cs typeface="Arial"/>
              <a:sym typeface="Arial"/>
            </a:endParaRPr>
          </a:p>
        </p:txBody>
      </p:sp>
      <p:sp>
        <p:nvSpPr>
          <p:cNvPr id="1764" name="Google Shape;1764;p176"/>
          <p:cNvSpPr txBox="1"/>
          <p:nvPr/>
        </p:nvSpPr>
        <p:spPr>
          <a:xfrm>
            <a:off x="3679825" y="3997325"/>
            <a:ext cx="2057400" cy="1490662"/>
          </a:xfrm>
          <a:prstGeom prst="rect">
            <a:avLst/>
          </a:prstGeom>
          <a:noFill/>
          <a:ln>
            <a:noFill/>
          </a:ln>
        </p:spPr>
        <p:txBody>
          <a:bodyPr anchorCtr="0" anchor="t" bIns="0" lIns="0" spcFirstLastPara="1" rIns="0" wrap="square" tIns="12700">
            <a:spAutoFit/>
          </a:bodyPr>
          <a:lstStyle/>
          <a:p>
            <a:pPr indent="0" lvl="0" marL="296862"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Add c,Ri</a:t>
            </a:r>
            <a:endParaRPr b="0" i="0" sz="2400" u="none" cap="none" strike="noStrike">
              <a:solidFill>
                <a:schemeClr val="dk1"/>
              </a:solidFill>
              <a:latin typeface="Times New Roman"/>
              <a:ea typeface="Times New Roman"/>
              <a:cs typeface="Times New Roman"/>
              <a:sym typeface="Times New Roman"/>
            </a:endParaRPr>
          </a:p>
          <a:p>
            <a:pPr indent="0" lvl="0" marL="296862"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(or)</a:t>
            </a:r>
            <a:endParaRPr b="0" i="0" sz="1400" u="none" cap="none" strike="noStrike">
              <a:solidFill>
                <a:srgbClr val="000000"/>
              </a:solidFill>
              <a:latin typeface="Arial"/>
              <a:ea typeface="Arial"/>
              <a:cs typeface="Arial"/>
              <a:sym typeface="Arial"/>
            </a:endParaRPr>
          </a:p>
          <a:p>
            <a:pPr indent="0" lvl="0" marL="296862"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Mov c,Rj  Add Rj, Ri</a:t>
            </a:r>
            <a:endParaRPr b="0" i="0" sz="1400" u="none" cap="none" strike="noStrike">
              <a:solidFill>
                <a:srgbClr val="000000"/>
              </a:solidFill>
              <a:latin typeface="Arial"/>
              <a:ea typeface="Arial"/>
              <a:cs typeface="Arial"/>
              <a:sym typeface="Arial"/>
            </a:endParaRPr>
          </a:p>
        </p:txBody>
      </p:sp>
      <p:sp>
        <p:nvSpPr>
          <p:cNvPr id="1765" name="Google Shape;1765;p176"/>
          <p:cNvSpPr txBox="1"/>
          <p:nvPr/>
        </p:nvSpPr>
        <p:spPr>
          <a:xfrm>
            <a:off x="6757987" y="4875212"/>
            <a:ext cx="1066800" cy="38258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cost=3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77"/>
          <p:cNvSpPr txBox="1"/>
          <p:nvPr>
            <p:ph type="title"/>
          </p:nvPr>
        </p:nvSpPr>
        <p:spPr>
          <a:xfrm>
            <a:off x="2095500" y="466725"/>
            <a:ext cx="8001000"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Register and Address Descriptors</a:t>
            </a:r>
            <a:endParaRPr/>
          </a:p>
        </p:txBody>
      </p:sp>
      <p:sp>
        <p:nvSpPr>
          <p:cNvPr id="1771" name="Google Shape;1771;p177"/>
          <p:cNvSpPr txBox="1"/>
          <p:nvPr/>
        </p:nvSpPr>
        <p:spPr>
          <a:xfrm>
            <a:off x="2060575" y="1619250"/>
            <a:ext cx="8074025" cy="2255837"/>
          </a:xfrm>
          <a:prstGeom prst="rect">
            <a:avLst/>
          </a:prstGeom>
          <a:noFill/>
          <a:ln>
            <a:noFill/>
          </a:ln>
        </p:spPr>
        <p:txBody>
          <a:bodyPr anchorCtr="0" anchor="t" bIns="0" lIns="0" spcFirstLastPara="1" rIns="0" wrap="square" tIns="13325">
            <a:spAutoFit/>
          </a:bodyPr>
          <a:lstStyle/>
          <a:p>
            <a:pPr indent="-342900" lvl="0" marL="355600" marR="0" rtl="0" algn="just">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The code generator has to track both the  registers (for availability) and addresses  (</a:t>
            </a:r>
            <a:r>
              <a:rPr b="0" i="0" lang="en-US" sz="2400" u="none" cap="none" strike="noStrike">
                <a:solidFill>
                  <a:schemeClr val="dk1"/>
                </a:solidFill>
                <a:latin typeface="Times New Roman"/>
                <a:ea typeface="Times New Roman"/>
                <a:cs typeface="Times New Roman"/>
                <a:sym typeface="Times New Roman"/>
              </a:rPr>
              <a:t>location of values) while generating the code.  For both of them, the following two  descriptors are used:</a:t>
            </a:r>
            <a:endParaRPr b="0" i="0" sz="1400" u="none" cap="none" strike="noStrike">
              <a:solidFill>
                <a:srgbClr val="000000"/>
              </a:solidFill>
              <a:latin typeface="Arial"/>
              <a:ea typeface="Arial"/>
              <a:cs typeface="Arial"/>
              <a:sym typeface="Arial"/>
            </a:endParaRPr>
          </a:p>
          <a:p>
            <a:pPr indent="-342900" lvl="1" marL="812800" marR="0" rtl="0" algn="just">
              <a:lnSpc>
                <a:spcPct val="100000"/>
              </a:lnSpc>
              <a:spcBef>
                <a:spcPts val="10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Register descriptor  </a:t>
            </a:r>
            <a:endParaRPr b="0" i="0" sz="1400" u="none" cap="none" strike="noStrike">
              <a:solidFill>
                <a:srgbClr val="000000"/>
              </a:solidFill>
              <a:latin typeface="Arial"/>
              <a:ea typeface="Arial"/>
              <a:cs typeface="Arial"/>
              <a:sym typeface="Arial"/>
            </a:endParaRPr>
          </a:p>
          <a:p>
            <a:pPr indent="-342900" lvl="1" marL="812800" marR="0" rtl="0" algn="just">
              <a:lnSpc>
                <a:spcPct val="100000"/>
              </a:lnSpc>
              <a:spcBef>
                <a:spcPts val="10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Address descriptor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78"/>
          <p:cNvSpPr txBox="1"/>
          <p:nvPr>
            <p:ph type="title"/>
          </p:nvPr>
        </p:nvSpPr>
        <p:spPr>
          <a:xfrm>
            <a:off x="3803650" y="466725"/>
            <a:ext cx="4594225"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Register descriptor</a:t>
            </a:r>
            <a:endParaRPr/>
          </a:p>
        </p:txBody>
      </p:sp>
      <p:sp>
        <p:nvSpPr>
          <p:cNvPr id="1777" name="Google Shape;1777;p178"/>
          <p:cNvSpPr txBox="1"/>
          <p:nvPr/>
        </p:nvSpPr>
        <p:spPr>
          <a:xfrm>
            <a:off x="2060575" y="1619250"/>
            <a:ext cx="8072437" cy="2906712"/>
          </a:xfrm>
          <a:prstGeom prst="rect">
            <a:avLst/>
          </a:prstGeom>
          <a:noFill/>
          <a:ln>
            <a:noFill/>
          </a:ln>
        </p:spPr>
        <p:txBody>
          <a:bodyPr anchorCtr="0" anchor="t" bIns="0" lIns="0" spcFirstLastPara="1" rIns="0" wrap="square" tIns="13325">
            <a:spAutoFit/>
          </a:bodyPr>
          <a:lstStyle/>
          <a:p>
            <a:pPr indent="-342900" lvl="0" marL="355600" marR="0" rtl="0" algn="just">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Register descriptor is used to inform the code  generator about the availability of registers</a:t>
            </a:r>
            <a:r>
              <a:rPr b="0" i="0" lang="en-US" sz="2400" u="none" cap="none" strike="noStrike">
                <a:solidFill>
                  <a:schemeClr val="dk1"/>
                </a:solidFill>
                <a:latin typeface="Times New Roman"/>
                <a:ea typeface="Times New Roman"/>
                <a:cs typeface="Times New Roman"/>
                <a:sym typeface="Times New Roman"/>
              </a:rPr>
              <a:t>.  Register descriptor keeps track of values stored  in each register. Whenever a new register is  required during code generation, this  descriptor is consulted for register availability.</a:t>
            </a:r>
            <a:endParaRPr b="0" i="0" sz="1400" u="none" cap="none" strike="noStrike">
              <a:solidFill>
                <a:srgbClr val="000000"/>
              </a:solidFill>
              <a:latin typeface="Arial"/>
              <a:ea typeface="Arial"/>
              <a:cs typeface="Arial"/>
              <a:sym typeface="Arial"/>
            </a:endParaRPr>
          </a:p>
          <a:p>
            <a:pPr indent="-139700" lvl="0" marL="3556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Keep track of what is currently in each register.</a:t>
            </a:r>
            <a:endParaRPr b="0" i="0" sz="1400" u="none" cap="none" strike="noStrike">
              <a:solidFill>
                <a:srgbClr val="000000"/>
              </a:solidFill>
              <a:latin typeface="Arial"/>
              <a:ea typeface="Arial"/>
              <a:cs typeface="Arial"/>
              <a:sym typeface="Arial"/>
            </a:endParaRPr>
          </a:p>
          <a:p>
            <a:pPr indent="-285750" lvl="1" marL="7556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Initially all the registers are empty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79"/>
          <p:cNvSpPr txBox="1"/>
          <p:nvPr>
            <p:ph type="title"/>
          </p:nvPr>
        </p:nvSpPr>
        <p:spPr>
          <a:xfrm>
            <a:off x="3813175" y="466725"/>
            <a:ext cx="4565650"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Address descriptor</a:t>
            </a:r>
            <a:endParaRPr/>
          </a:p>
        </p:txBody>
      </p:sp>
      <p:sp>
        <p:nvSpPr>
          <p:cNvPr id="1783" name="Google Shape;1783;p179"/>
          <p:cNvSpPr txBox="1"/>
          <p:nvPr/>
        </p:nvSpPr>
        <p:spPr>
          <a:xfrm>
            <a:off x="2060575" y="1579562"/>
            <a:ext cx="8072437" cy="2495550"/>
          </a:xfrm>
          <a:prstGeom prst="rect">
            <a:avLst/>
          </a:prstGeom>
          <a:noFill/>
          <a:ln>
            <a:noFill/>
          </a:ln>
        </p:spPr>
        <p:txBody>
          <a:bodyPr anchorCtr="0" anchor="t" bIns="0" lIns="0" spcFirstLastPara="1" rIns="0" wrap="square" tIns="53975">
            <a:spAutoFit/>
          </a:bodyPr>
          <a:lstStyle/>
          <a:p>
            <a:pPr indent="-342900" lvl="0" marL="355600" marR="0" rtl="0" algn="just">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Values of the names (identifiers) used in the program  might be stored at different locations while in  execution. Address descriptors are used to keep track of  memory locations where the values of identifiers are  stored. These locations may include CPU registers,  heaps, stacks, memory or a combination of the  mentioned locations.</a:t>
            </a:r>
            <a:endParaRPr b="0" i="0" sz="1400" u="none" cap="none" strike="noStrike">
              <a:solidFill>
                <a:srgbClr val="000000"/>
              </a:solidFill>
              <a:latin typeface="Arial"/>
              <a:ea typeface="Arial"/>
              <a:cs typeface="Arial"/>
              <a:sym typeface="Arial"/>
            </a:endParaRPr>
          </a:p>
          <a:p>
            <a:pPr indent="-165100" lvl="0" marL="355600" marR="0" rtl="0" algn="l">
              <a:lnSpc>
                <a:spcPct val="100000"/>
              </a:lnSpc>
              <a:spcBef>
                <a:spcPts val="0"/>
              </a:spcBef>
              <a:spcAft>
                <a:spcPts val="0"/>
              </a:spcAft>
              <a:buClr>
                <a:schemeClr val="dk1"/>
              </a:buClr>
              <a:buSzPts val="2800"/>
              <a:buFont typeface="Arial"/>
              <a:buNone/>
            </a:pPr>
            <a:r>
              <a:t/>
            </a:r>
            <a:endParaRPr b="0" i="0" sz="2800" u="none" cap="none" strike="noStrike">
              <a:solidFill>
                <a:srgbClr val="FF0000"/>
              </a:solidFill>
              <a:latin typeface="Times New Roman"/>
              <a:ea typeface="Times New Roman"/>
              <a:cs typeface="Times New Roman"/>
              <a:sym typeface="Times New Roman"/>
            </a:endParaRPr>
          </a:p>
          <a:p>
            <a:pPr indent="-285750" lvl="1" marL="755650" marR="0" rtl="0" algn="l">
              <a:lnSpc>
                <a:spcPct val="70000"/>
              </a:lnSpc>
              <a:spcBef>
                <a:spcPts val="0"/>
              </a:spcBef>
              <a:spcAft>
                <a:spcPts val="0"/>
              </a:spcAft>
              <a:buClr>
                <a:srgbClr val="FF0000"/>
              </a:buClr>
              <a:buSzPts val="1600"/>
              <a:buFont typeface="Arial"/>
              <a:buChar char="–"/>
            </a:pPr>
            <a:r>
              <a:rPr b="0" i="0" lang="en-US" sz="1600" u="none" cap="none" strike="noStrike">
                <a:solidFill>
                  <a:srgbClr val="FF0000"/>
                </a:solidFill>
                <a:latin typeface="Arial"/>
                <a:ea typeface="Arial"/>
                <a:cs typeface="Arial"/>
                <a:sym typeface="Arial"/>
              </a:rPr>
              <a:t>Keep track of location where current value of the name can be found  at runtime</a:t>
            </a:r>
            <a:endParaRPr b="0" i="0" sz="1400" u="none" cap="none" strike="noStrike">
              <a:solidFill>
                <a:srgbClr val="000000"/>
              </a:solidFill>
              <a:latin typeface="Arial"/>
              <a:ea typeface="Arial"/>
              <a:cs typeface="Arial"/>
              <a:sym typeface="Arial"/>
            </a:endParaRPr>
          </a:p>
          <a:p>
            <a:pPr indent="-171450" lvl="1" marL="7556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55650" marR="0" rtl="0" algn="l">
              <a:lnSpc>
                <a:spcPct val="7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The location might be a register, stack, memory address or a set of  those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80"/>
          <p:cNvSpPr txBox="1"/>
          <p:nvPr>
            <p:ph type="title"/>
          </p:nvPr>
        </p:nvSpPr>
        <p:spPr>
          <a:xfrm>
            <a:off x="2795587" y="485775"/>
            <a:ext cx="7864475" cy="68897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4400"/>
              <a:buFont typeface="Calibri"/>
              <a:buNone/>
            </a:pPr>
            <a:r>
              <a:rPr b="0" i="0" lang="en-US" sz="4400" u="none">
                <a:solidFill>
                  <a:srgbClr val="FF0000"/>
                </a:solidFill>
                <a:latin typeface="Calibri"/>
                <a:ea typeface="Calibri"/>
                <a:cs typeface="Calibri"/>
                <a:sym typeface="Calibri"/>
              </a:rPr>
              <a:t>A Code-Generation Algorithm</a:t>
            </a:r>
            <a:endParaRPr/>
          </a:p>
        </p:txBody>
      </p:sp>
      <p:sp>
        <p:nvSpPr>
          <p:cNvPr id="1789" name="Google Shape;1789;p180"/>
          <p:cNvSpPr txBox="1"/>
          <p:nvPr/>
        </p:nvSpPr>
        <p:spPr>
          <a:xfrm>
            <a:off x="2060575" y="1619250"/>
            <a:ext cx="8070850" cy="2536825"/>
          </a:xfrm>
          <a:prstGeom prst="rect">
            <a:avLst/>
          </a:prstGeom>
          <a:noFill/>
          <a:ln>
            <a:noFill/>
          </a:ln>
        </p:spPr>
        <p:txBody>
          <a:bodyPr anchorCtr="0" anchor="t" bIns="0" lIns="0" spcFirstLastPara="1" rIns="0" wrap="square" tIns="13325">
            <a:spAutoFit/>
          </a:bodyPr>
          <a:lstStyle/>
          <a:p>
            <a:pPr indent="-342900" lvl="0" marL="3556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Basic blocks comprise of a sequence of three-  address instructions. Code generator takes  these sequence of instructions as input.</a:t>
            </a:r>
            <a:endParaRPr b="0" i="0" sz="1400" u="none" cap="none" strike="noStrike">
              <a:solidFill>
                <a:srgbClr val="000000"/>
              </a:solidFill>
              <a:latin typeface="Arial"/>
              <a:ea typeface="Arial"/>
              <a:cs typeface="Arial"/>
              <a:sym typeface="Arial"/>
            </a:endParaRPr>
          </a:p>
          <a:p>
            <a:pPr indent="-342900" lvl="0" marL="355600" marR="0" rtl="0" algn="just">
              <a:lnSpc>
                <a:spcPct val="100000"/>
              </a:lnSpc>
              <a:spcBef>
                <a:spcPts val="700"/>
              </a:spcBef>
              <a:spcAft>
                <a:spcPts val="0"/>
              </a:spcAft>
              <a:buClr>
                <a:srgbClr val="FF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For each three-address statement of the form</a:t>
            </a:r>
            <a:endParaRPr b="0" i="0" sz="1400" u="none" cap="none" strike="noStrike">
              <a:solidFill>
                <a:srgbClr val="000000"/>
              </a:solidFill>
              <a:latin typeface="Arial"/>
              <a:ea typeface="Arial"/>
              <a:cs typeface="Arial"/>
              <a:sym typeface="Arial"/>
            </a:endParaRPr>
          </a:p>
          <a:p>
            <a:pPr indent="-342900" lvl="0" marL="355600" marR="0" rtl="0" algn="just">
              <a:lnSpc>
                <a:spcPct val="100000"/>
              </a:lnSpc>
              <a:spcBef>
                <a:spcPts val="70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x:=y op z</a:t>
            </a:r>
            <a:endParaRPr b="0" i="0" sz="2400" u="none" cap="none" strike="noStrike">
              <a:solidFill>
                <a:srgbClr val="FF0000"/>
              </a:solidFill>
              <a:latin typeface="Times New Roman"/>
              <a:ea typeface="Times New Roman"/>
              <a:cs typeface="Times New Roman"/>
              <a:sym typeface="Times New Roman"/>
            </a:endParaRPr>
          </a:p>
          <a:p>
            <a:pPr indent="-342900" lvl="0" marL="355600" marR="0" rtl="0" algn="just">
              <a:lnSpc>
                <a:spcPct val="100000"/>
              </a:lnSpc>
              <a:spcBef>
                <a:spcPts val="7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we perform the following actions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81"/>
          <p:cNvSpPr txBox="1"/>
          <p:nvPr/>
        </p:nvSpPr>
        <p:spPr>
          <a:xfrm>
            <a:off x="2060575" y="1570037"/>
            <a:ext cx="8074025" cy="2778125"/>
          </a:xfrm>
          <a:prstGeom prst="rect">
            <a:avLst/>
          </a:prstGeom>
          <a:noFill/>
          <a:ln>
            <a:noFill/>
          </a:ln>
        </p:spPr>
        <p:txBody>
          <a:bodyPr anchorCtr="0" anchor="t" bIns="0" lIns="0" spcFirstLastPara="1" rIns="0" wrap="square" tIns="67925">
            <a:spAutoFit/>
          </a:bodyPr>
          <a:lstStyle/>
          <a:p>
            <a:pPr indent="-571500" lvl="0" marL="584200" marR="0" rtl="0" algn="just">
              <a:lnSpc>
                <a:spcPct val="141666"/>
              </a:lnSpc>
              <a:spcBef>
                <a:spcPts val="0"/>
              </a:spcBef>
              <a:spcAft>
                <a:spcPts val="0"/>
              </a:spcAft>
              <a:buClr>
                <a:srgbClr val="FF0000"/>
              </a:buClr>
              <a:buSzPts val="2400"/>
              <a:buFont typeface="Times New Roman"/>
              <a:buAutoNum type="romanUcPeriod"/>
            </a:pPr>
            <a:r>
              <a:rPr b="0" i="0" lang="en-US" sz="2400" u="none" cap="none" strike="noStrike">
                <a:solidFill>
                  <a:srgbClr val="FF0000"/>
                </a:solidFill>
                <a:latin typeface="Times New Roman"/>
                <a:ea typeface="Times New Roman"/>
                <a:cs typeface="Times New Roman"/>
                <a:sym typeface="Times New Roman"/>
              </a:rPr>
              <a:t>Call function getReg, </a:t>
            </a:r>
            <a:r>
              <a:rPr b="0" i="0" lang="en-US" sz="2400" u="none" cap="none" strike="noStrike">
                <a:solidFill>
                  <a:schemeClr val="dk1"/>
                </a:solidFill>
                <a:latin typeface="Times New Roman"/>
                <a:ea typeface="Times New Roman"/>
                <a:cs typeface="Times New Roman"/>
                <a:sym typeface="Times New Roman"/>
              </a:rPr>
              <a:t>to decide the location  of L.</a:t>
            </a:r>
            <a:endParaRPr b="0" i="0" sz="1400" u="none" cap="none" strike="noStrike">
              <a:solidFill>
                <a:srgbClr val="000000"/>
              </a:solidFill>
              <a:latin typeface="Arial"/>
              <a:ea typeface="Arial"/>
              <a:cs typeface="Arial"/>
              <a:sym typeface="Arial"/>
            </a:endParaRPr>
          </a:p>
          <a:p>
            <a:pPr indent="-571500" lvl="0" marL="584200" marR="0" rtl="0" algn="just">
              <a:lnSpc>
                <a:spcPct val="90000"/>
              </a:lnSpc>
              <a:spcBef>
                <a:spcPts val="700"/>
              </a:spcBef>
              <a:spcAft>
                <a:spcPts val="0"/>
              </a:spcAft>
              <a:buClr>
                <a:schemeClr val="dk1"/>
              </a:buClr>
              <a:buSzPts val="2400"/>
              <a:buFont typeface="Times New Roman"/>
              <a:buAutoNum type="romanUcPeriod"/>
            </a:pPr>
            <a:r>
              <a:rPr b="0" i="0" lang="en-US" sz="2400" u="none" cap="none" strike="noStrike">
                <a:solidFill>
                  <a:schemeClr val="dk1"/>
                </a:solidFill>
                <a:latin typeface="Times New Roman"/>
                <a:ea typeface="Times New Roman"/>
                <a:cs typeface="Times New Roman"/>
                <a:sym typeface="Times New Roman"/>
              </a:rPr>
              <a:t>Determine the present location (register or  memory) of </a:t>
            </a:r>
            <a:r>
              <a:rPr b="1" i="0" lang="en-US" sz="2400" u="none" cap="none" strike="noStrike">
                <a:solidFill>
                  <a:schemeClr val="dk1"/>
                </a:solidFill>
                <a:latin typeface="Times New Roman"/>
                <a:ea typeface="Times New Roman"/>
                <a:cs typeface="Times New Roman"/>
                <a:sym typeface="Times New Roman"/>
              </a:rPr>
              <a:t>y </a:t>
            </a:r>
            <a:r>
              <a:rPr b="0" i="0" lang="en-US" sz="2400" u="none" cap="none" strike="noStrike">
                <a:solidFill>
                  <a:schemeClr val="dk1"/>
                </a:solidFill>
                <a:latin typeface="Times New Roman"/>
                <a:ea typeface="Times New Roman"/>
                <a:cs typeface="Times New Roman"/>
                <a:sym typeface="Times New Roman"/>
              </a:rPr>
              <a:t>by consulting the Address  Descriptor of </a:t>
            </a:r>
            <a:r>
              <a:rPr b="1" i="0" lang="en-US" sz="2400" u="none" cap="none" strike="noStrike">
                <a:solidFill>
                  <a:schemeClr val="dk1"/>
                </a:solidFill>
                <a:latin typeface="Times New Roman"/>
                <a:ea typeface="Times New Roman"/>
                <a:cs typeface="Times New Roman"/>
                <a:sym typeface="Times New Roman"/>
              </a:rPr>
              <a:t>y</a:t>
            </a:r>
            <a:r>
              <a:rPr b="0" i="0" lang="en-US" sz="2400" u="none" cap="none" strike="noStrike">
                <a:solidFill>
                  <a:schemeClr val="dk1"/>
                </a:solidFill>
                <a:latin typeface="Times New Roman"/>
                <a:ea typeface="Times New Roman"/>
                <a:cs typeface="Times New Roman"/>
                <a:sym typeface="Times New Roman"/>
              </a:rPr>
              <a:t>. If </a:t>
            </a:r>
            <a:r>
              <a:rPr b="1" i="0" lang="en-US" sz="2400" u="none" cap="none" strike="noStrike">
                <a:solidFill>
                  <a:schemeClr val="dk1"/>
                </a:solidFill>
                <a:latin typeface="Times New Roman"/>
                <a:ea typeface="Times New Roman"/>
                <a:cs typeface="Times New Roman"/>
                <a:sym typeface="Times New Roman"/>
              </a:rPr>
              <a:t>y </a:t>
            </a:r>
            <a:r>
              <a:rPr b="0" i="0" lang="en-US" sz="2400" u="none" cap="none" strike="noStrike">
                <a:solidFill>
                  <a:schemeClr val="dk1"/>
                </a:solidFill>
                <a:latin typeface="Times New Roman"/>
                <a:ea typeface="Times New Roman"/>
                <a:cs typeface="Times New Roman"/>
                <a:sym typeface="Times New Roman"/>
              </a:rPr>
              <a:t>is not presently in  register </a:t>
            </a:r>
            <a:r>
              <a:rPr b="1" i="0" lang="en-US" sz="2400" u="none" cap="none" strike="noStrike">
                <a:solidFill>
                  <a:schemeClr val="dk1"/>
                </a:solidFill>
                <a:latin typeface="Times New Roman"/>
                <a:ea typeface="Times New Roman"/>
                <a:cs typeface="Times New Roman"/>
                <a:sym typeface="Times New Roman"/>
              </a:rPr>
              <a:t>L</a:t>
            </a:r>
            <a:r>
              <a:rPr b="0" i="0" lang="en-US" sz="2400" u="none" cap="none" strike="noStrike">
                <a:solidFill>
                  <a:schemeClr val="dk1"/>
                </a:solidFill>
                <a:latin typeface="Times New Roman"/>
                <a:ea typeface="Times New Roman"/>
                <a:cs typeface="Times New Roman"/>
                <a:sym typeface="Times New Roman"/>
              </a:rPr>
              <a:t>, then generate the following  instruction to copy the value of </a:t>
            </a:r>
            <a:r>
              <a:rPr b="1" i="0" lang="en-US" sz="2400" u="none" cap="none" strike="noStrike">
                <a:solidFill>
                  <a:schemeClr val="dk1"/>
                </a:solidFill>
                <a:latin typeface="Times New Roman"/>
                <a:ea typeface="Times New Roman"/>
                <a:cs typeface="Times New Roman"/>
                <a:sym typeface="Times New Roman"/>
              </a:rPr>
              <a:t>y </a:t>
            </a:r>
            <a:r>
              <a:rPr b="0" i="0" lang="en-US" sz="2400" u="none" cap="none" strike="noStrike">
                <a:solidFill>
                  <a:schemeClr val="dk1"/>
                </a:solidFill>
                <a:latin typeface="Times New Roman"/>
                <a:ea typeface="Times New Roman"/>
                <a:cs typeface="Times New Roman"/>
                <a:sym typeface="Times New Roman"/>
              </a:rPr>
              <a:t>to </a:t>
            </a:r>
            <a:r>
              <a:rPr b="1" i="0" lang="en-US" sz="2400" u="none" cap="none" strike="noStrike">
                <a:solidFill>
                  <a:schemeClr val="dk1"/>
                </a:solidFill>
                <a:latin typeface="Times New Roman"/>
                <a:ea typeface="Times New Roman"/>
                <a:cs typeface="Times New Roman"/>
                <a:sym typeface="Times New Roman"/>
              </a:rPr>
              <a:t>L</a:t>
            </a:r>
            <a:endParaRPr b="0" i="0" sz="2400" u="none" cap="none" strike="noStrike">
              <a:solidFill>
                <a:schemeClr val="dk1"/>
              </a:solidFill>
              <a:latin typeface="Times New Roman"/>
              <a:ea typeface="Times New Roman"/>
              <a:cs typeface="Times New Roman"/>
              <a:sym typeface="Times New Roman"/>
            </a:endParaRPr>
          </a:p>
          <a:p>
            <a:pPr indent="-571500" lvl="0" marL="584200" marR="0" rtl="0" algn="l">
              <a:lnSpc>
                <a:spcPct val="100000"/>
              </a:lnSpc>
              <a:spcBef>
                <a:spcPts val="3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MOV y’, L</a:t>
            </a:r>
            <a:endParaRPr b="0" i="0" sz="1400" u="none" cap="none" strike="noStrike">
              <a:solidFill>
                <a:srgbClr val="000000"/>
              </a:solidFill>
              <a:latin typeface="Arial"/>
              <a:ea typeface="Arial"/>
              <a:cs typeface="Arial"/>
              <a:sym typeface="Arial"/>
            </a:endParaRPr>
          </a:p>
          <a:p>
            <a:pPr indent="-571500" lvl="0" marL="584200" marR="0" rtl="0" algn="l">
              <a:lnSpc>
                <a:spcPct val="100000"/>
              </a:lnSpc>
              <a:spcBef>
                <a:spcPts val="3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where </a:t>
            </a:r>
            <a:r>
              <a:rPr b="1" i="0" lang="en-US" sz="2400" u="none" cap="none" strike="noStrike">
                <a:solidFill>
                  <a:schemeClr val="dk1"/>
                </a:solidFill>
                <a:latin typeface="Times New Roman"/>
                <a:ea typeface="Times New Roman"/>
                <a:cs typeface="Times New Roman"/>
                <a:sym typeface="Times New Roman"/>
              </a:rPr>
              <a:t>y’ </a:t>
            </a:r>
            <a:r>
              <a:rPr b="0" i="0" lang="en-US" sz="2400" u="none" cap="none" strike="noStrike">
                <a:solidFill>
                  <a:schemeClr val="dk1"/>
                </a:solidFill>
                <a:latin typeface="Times New Roman"/>
                <a:ea typeface="Times New Roman"/>
                <a:cs typeface="Times New Roman"/>
                <a:sym typeface="Times New Roman"/>
              </a:rPr>
              <a:t>represents the copied value of </a:t>
            </a:r>
            <a:r>
              <a:rPr b="1" i="0" lang="en-US" sz="2400" u="none" cap="none" strike="noStrike">
                <a:solidFill>
                  <a:schemeClr val="dk1"/>
                </a:solidFill>
                <a:latin typeface="Times New Roman"/>
                <a:ea typeface="Times New Roman"/>
                <a:cs typeface="Times New Roman"/>
                <a:sym typeface="Times New Roman"/>
              </a:rPr>
              <a:t>y</a:t>
            </a:r>
            <a:r>
              <a:rPr b="0" i="0" lang="en-US" sz="2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Storage Layout for Local Names</a:t>
            </a:r>
            <a:endParaRPr/>
          </a:p>
        </p:txBody>
      </p:sp>
      <p:sp>
        <p:nvSpPr>
          <p:cNvPr id="196" name="Google Shape;196;p29"/>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Computing types and their widths</a:t>
            </a:r>
            <a:endParaRPr/>
          </a:p>
        </p:txBody>
      </p:sp>
      <p:pic>
        <p:nvPicPr>
          <p:cNvPr id="197" name="Google Shape;197;p29"/>
          <p:cNvPicPr preferRelativeResize="0"/>
          <p:nvPr/>
        </p:nvPicPr>
        <p:blipFill rotWithShape="1">
          <a:blip r:embed="rId3">
            <a:alphaModFix/>
          </a:blip>
          <a:srcRect b="0" l="0" r="0" t="0"/>
          <a:stretch/>
        </p:blipFill>
        <p:spPr>
          <a:xfrm>
            <a:off x="1828800" y="2514600"/>
            <a:ext cx="8077200" cy="37274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82"/>
          <p:cNvSpPr txBox="1"/>
          <p:nvPr/>
        </p:nvSpPr>
        <p:spPr>
          <a:xfrm>
            <a:off x="2060575" y="1574800"/>
            <a:ext cx="8072437" cy="4160837"/>
          </a:xfrm>
          <a:prstGeom prst="rect">
            <a:avLst/>
          </a:prstGeom>
          <a:noFill/>
          <a:ln>
            <a:noFill/>
          </a:ln>
        </p:spPr>
        <p:txBody>
          <a:bodyPr anchorCtr="0" anchor="t" bIns="0" lIns="0" spcFirstLastPara="1" rIns="0" wrap="square" tIns="58400">
            <a:spAutoFit/>
          </a:bodyPr>
          <a:lstStyle/>
          <a:p>
            <a:pPr indent="-571500" lvl="0" marL="584200" marR="0" rtl="0" algn="just">
              <a:lnSpc>
                <a:spcPct val="90000"/>
              </a:lnSpc>
              <a:spcBef>
                <a:spcPts val="0"/>
              </a:spcBef>
              <a:spcAft>
                <a:spcPts val="0"/>
              </a:spcAft>
              <a:buClr>
                <a:schemeClr val="dk1"/>
              </a:buClr>
              <a:buSzPts val="2400"/>
              <a:buFont typeface="Times New Roman"/>
              <a:buAutoNum type="romanUcPeriod" startAt="3"/>
            </a:pPr>
            <a:r>
              <a:rPr b="0" i="0" lang="en-US" sz="2400" u="none" cap="none" strike="noStrike">
                <a:solidFill>
                  <a:schemeClr val="dk1"/>
                </a:solidFill>
                <a:latin typeface="Times New Roman"/>
                <a:ea typeface="Times New Roman"/>
                <a:cs typeface="Times New Roman"/>
                <a:sym typeface="Times New Roman"/>
              </a:rPr>
              <a:t>Determine the present location of </a:t>
            </a:r>
            <a:r>
              <a:rPr b="1" i="0" lang="en-US" sz="2400" u="none" cap="none" strike="noStrike">
                <a:solidFill>
                  <a:schemeClr val="dk1"/>
                </a:solidFill>
                <a:latin typeface="Times New Roman"/>
                <a:ea typeface="Times New Roman"/>
                <a:cs typeface="Times New Roman"/>
                <a:sym typeface="Times New Roman"/>
              </a:rPr>
              <a:t>z </a:t>
            </a:r>
            <a:r>
              <a:rPr b="0" i="0" lang="en-US" sz="2400" u="none" cap="none" strike="noStrike">
                <a:solidFill>
                  <a:schemeClr val="dk1"/>
                </a:solidFill>
                <a:latin typeface="Times New Roman"/>
                <a:ea typeface="Times New Roman"/>
                <a:cs typeface="Times New Roman"/>
                <a:sym typeface="Times New Roman"/>
              </a:rPr>
              <a:t>using the  same method used in step 2 for </a:t>
            </a:r>
            <a:r>
              <a:rPr b="1" i="0" lang="en-US" sz="2400" u="none" cap="none" strike="noStrike">
                <a:solidFill>
                  <a:schemeClr val="dk1"/>
                </a:solidFill>
                <a:latin typeface="Times New Roman"/>
                <a:ea typeface="Times New Roman"/>
                <a:cs typeface="Times New Roman"/>
                <a:sym typeface="Times New Roman"/>
              </a:rPr>
              <a:t>y </a:t>
            </a:r>
            <a:r>
              <a:rPr b="0" i="0" lang="en-US" sz="2400" u="none" cap="none" strike="noStrike">
                <a:solidFill>
                  <a:schemeClr val="dk1"/>
                </a:solidFill>
                <a:latin typeface="Times New Roman"/>
                <a:ea typeface="Times New Roman"/>
                <a:cs typeface="Times New Roman"/>
                <a:sym typeface="Times New Roman"/>
              </a:rPr>
              <a:t>and generate  the following instruction:</a:t>
            </a:r>
            <a:endParaRPr b="0" i="0" sz="1400" u="none" cap="none" strike="noStrike">
              <a:solidFill>
                <a:srgbClr val="000000"/>
              </a:solidFill>
              <a:latin typeface="Arial"/>
              <a:ea typeface="Arial"/>
              <a:cs typeface="Arial"/>
              <a:sym typeface="Arial"/>
            </a:endParaRPr>
          </a:p>
          <a:p>
            <a:pPr indent="-571500" lvl="0" marL="584200" marR="0" rtl="0" algn="just">
              <a:lnSpc>
                <a:spcPct val="100000"/>
              </a:lnSpc>
              <a:spcBef>
                <a:spcPts val="3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OP z’, L</a:t>
            </a:r>
            <a:endParaRPr b="0" i="0" sz="1400" u="none" cap="none" strike="noStrike">
              <a:solidFill>
                <a:srgbClr val="000000"/>
              </a:solidFill>
              <a:latin typeface="Arial"/>
              <a:ea typeface="Arial"/>
              <a:cs typeface="Arial"/>
              <a:sym typeface="Arial"/>
            </a:endParaRPr>
          </a:p>
          <a:p>
            <a:pPr indent="-571500" lvl="0" marL="584200" marR="0" rtl="0" algn="just">
              <a:lnSpc>
                <a:spcPct val="100000"/>
              </a:lnSpc>
              <a:spcBef>
                <a:spcPts val="3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where </a:t>
            </a:r>
            <a:r>
              <a:rPr b="1" i="0" lang="en-US" sz="2400" u="none" cap="none" strike="noStrike">
                <a:solidFill>
                  <a:schemeClr val="dk1"/>
                </a:solidFill>
                <a:latin typeface="Times New Roman"/>
                <a:ea typeface="Times New Roman"/>
                <a:cs typeface="Times New Roman"/>
                <a:sym typeface="Times New Roman"/>
              </a:rPr>
              <a:t>z’ </a:t>
            </a:r>
            <a:r>
              <a:rPr b="0" i="0" lang="en-US" sz="2400" u="none" cap="none" strike="noStrike">
                <a:solidFill>
                  <a:schemeClr val="dk1"/>
                </a:solidFill>
                <a:latin typeface="Times New Roman"/>
                <a:ea typeface="Times New Roman"/>
                <a:cs typeface="Times New Roman"/>
                <a:sym typeface="Times New Roman"/>
              </a:rPr>
              <a:t>represents the copied value of </a:t>
            </a:r>
            <a:r>
              <a:rPr b="1" i="0" lang="en-US" sz="2400" u="none" cap="none" strike="noStrike">
                <a:solidFill>
                  <a:schemeClr val="dk1"/>
                </a:solidFill>
                <a:latin typeface="Times New Roman"/>
                <a:ea typeface="Times New Roman"/>
                <a:cs typeface="Times New Roman"/>
                <a:sym typeface="Times New Roman"/>
              </a:rPr>
              <a:t>z</a:t>
            </a:r>
            <a:r>
              <a:rPr b="0" i="0" lang="en-US" sz="2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571500" lvl="0" marL="584200" marR="0" rtl="0" algn="just">
              <a:lnSpc>
                <a:spcPct val="90000"/>
              </a:lnSpc>
              <a:spcBef>
                <a:spcPts val="700"/>
              </a:spcBef>
              <a:spcAft>
                <a:spcPts val="0"/>
              </a:spcAft>
              <a:buClr>
                <a:schemeClr val="dk1"/>
              </a:buClr>
              <a:buSzPts val="2400"/>
              <a:buFont typeface="Times New Roman"/>
              <a:buAutoNum type="romanUcPeriod" startAt="4"/>
            </a:pPr>
            <a:r>
              <a:rPr b="0" i="0" lang="en-US" sz="2400" u="none" cap="none" strike="noStrike">
                <a:solidFill>
                  <a:schemeClr val="dk1"/>
                </a:solidFill>
                <a:latin typeface="Times New Roman"/>
                <a:ea typeface="Times New Roman"/>
                <a:cs typeface="Times New Roman"/>
                <a:sym typeface="Times New Roman"/>
              </a:rPr>
              <a:t>Now L contains the value of y OP z, that is  intended to be assigned to </a:t>
            </a:r>
            <a:r>
              <a:rPr b="1" i="0" lang="en-US" sz="2400" u="none" cap="none" strike="noStrike">
                <a:solidFill>
                  <a:schemeClr val="dk1"/>
                </a:solidFill>
                <a:latin typeface="Times New Roman"/>
                <a:ea typeface="Times New Roman"/>
                <a:cs typeface="Times New Roman"/>
                <a:sym typeface="Times New Roman"/>
              </a:rPr>
              <a:t>x</a:t>
            </a:r>
            <a:r>
              <a:rPr b="0" i="0" lang="en-US" sz="2400" u="none" cap="none" strike="noStrike">
                <a:solidFill>
                  <a:schemeClr val="dk1"/>
                </a:solidFill>
                <a:latin typeface="Times New Roman"/>
                <a:ea typeface="Times New Roman"/>
                <a:cs typeface="Times New Roman"/>
                <a:sym typeface="Times New Roman"/>
              </a:rPr>
              <a:t>. So, if L is a register,  update its descriptor to indicate that it contains the  value of </a:t>
            </a:r>
            <a:r>
              <a:rPr b="1" i="0" lang="en-US" sz="2400" u="none" cap="none" strike="noStrike">
                <a:solidFill>
                  <a:schemeClr val="dk1"/>
                </a:solidFill>
                <a:latin typeface="Times New Roman"/>
                <a:ea typeface="Times New Roman"/>
                <a:cs typeface="Times New Roman"/>
                <a:sym typeface="Times New Roman"/>
              </a:rPr>
              <a:t>x</a:t>
            </a:r>
            <a:r>
              <a:rPr b="0" i="0" lang="en-US" sz="2400" u="none" cap="none" strike="noStrike">
                <a:solidFill>
                  <a:schemeClr val="dk1"/>
                </a:solidFill>
                <a:latin typeface="Times New Roman"/>
                <a:ea typeface="Times New Roman"/>
                <a:cs typeface="Times New Roman"/>
                <a:sym typeface="Times New Roman"/>
              </a:rPr>
              <a:t>. Update the descriptor of </a:t>
            </a:r>
            <a:r>
              <a:rPr b="1" i="0" lang="en-US" sz="2400" u="none" cap="none" strike="noStrike">
                <a:solidFill>
                  <a:schemeClr val="dk1"/>
                </a:solidFill>
                <a:latin typeface="Times New Roman"/>
                <a:ea typeface="Times New Roman"/>
                <a:cs typeface="Times New Roman"/>
                <a:sym typeface="Times New Roman"/>
              </a:rPr>
              <a:t>x </a:t>
            </a:r>
            <a:r>
              <a:rPr b="0" i="0" lang="en-US" sz="2400" u="none" cap="none" strike="noStrike">
                <a:solidFill>
                  <a:schemeClr val="dk1"/>
                </a:solidFill>
                <a:latin typeface="Times New Roman"/>
                <a:ea typeface="Times New Roman"/>
                <a:cs typeface="Times New Roman"/>
                <a:sym typeface="Times New Roman"/>
              </a:rPr>
              <a:t>to indicate  that it is stored at location </a:t>
            </a:r>
            <a:r>
              <a:rPr b="1" i="0" lang="en-US" sz="2400" u="none" cap="none" strike="noStrike">
                <a:solidFill>
                  <a:schemeClr val="dk1"/>
                </a:solidFill>
                <a:latin typeface="Times New Roman"/>
                <a:ea typeface="Times New Roman"/>
                <a:cs typeface="Times New Roman"/>
                <a:sym typeface="Times New Roman"/>
              </a:rPr>
              <a:t>L</a:t>
            </a:r>
            <a:r>
              <a:rPr b="0" i="0" lang="en-US" sz="2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419100" lvl="0" marL="584200" marR="0" rtl="0" algn="just">
              <a:lnSpc>
                <a:spcPct val="90000"/>
              </a:lnSpc>
              <a:spcBef>
                <a:spcPts val="700"/>
              </a:spcBef>
              <a:spcAft>
                <a:spcPts val="0"/>
              </a:spcAft>
              <a:buClr>
                <a:schemeClr val="dk1"/>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a:p>
            <a:pPr indent="-571500" lvl="0" marL="584200" marR="0" rtl="0" algn="just">
              <a:lnSpc>
                <a:spcPct val="90000"/>
              </a:lnSpc>
              <a:spcBef>
                <a:spcPts val="7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If y and z has no further use, they can be given  back to the system.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83"/>
          <p:cNvSpPr txBox="1"/>
          <p:nvPr>
            <p:ph type="title"/>
          </p:nvPr>
        </p:nvSpPr>
        <p:spPr>
          <a:xfrm>
            <a:off x="2362200" y="682625"/>
            <a:ext cx="10515600" cy="690562"/>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The Function getreg</a:t>
            </a:r>
            <a:endParaRPr/>
          </a:p>
        </p:txBody>
      </p:sp>
      <p:sp>
        <p:nvSpPr>
          <p:cNvPr id="1805" name="Google Shape;1805;p183"/>
          <p:cNvSpPr txBox="1"/>
          <p:nvPr/>
        </p:nvSpPr>
        <p:spPr>
          <a:xfrm>
            <a:off x="2060575" y="1619250"/>
            <a:ext cx="8072437" cy="3276600"/>
          </a:xfrm>
          <a:prstGeom prst="rect">
            <a:avLst/>
          </a:prstGeom>
          <a:noFill/>
          <a:ln>
            <a:noFill/>
          </a:ln>
        </p:spPr>
        <p:txBody>
          <a:bodyPr anchorCtr="0" anchor="t" bIns="0" lIns="0" spcFirstLastPara="1" rIns="0" wrap="square" tIns="13325">
            <a:spAutoFit/>
          </a:bodyPr>
          <a:lstStyle/>
          <a:p>
            <a:pPr indent="-342900" lvl="0" marL="355600" marR="0" rtl="0" algn="just">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Code generator uses </a:t>
            </a:r>
            <a:r>
              <a:rPr b="0" i="1" lang="en-US" sz="2400" u="none" cap="none" strike="noStrike">
                <a:solidFill>
                  <a:srgbClr val="FF0000"/>
                </a:solidFill>
                <a:latin typeface="Times New Roman"/>
                <a:ea typeface="Times New Roman"/>
                <a:cs typeface="Times New Roman"/>
                <a:sym typeface="Times New Roman"/>
              </a:rPr>
              <a:t>getReg </a:t>
            </a:r>
            <a:r>
              <a:rPr b="0" i="0" lang="en-US" sz="2400" u="none" cap="none" strike="noStrike">
                <a:solidFill>
                  <a:srgbClr val="FF0000"/>
                </a:solidFill>
                <a:latin typeface="Times New Roman"/>
                <a:ea typeface="Times New Roman"/>
                <a:cs typeface="Times New Roman"/>
                <a:sym typeface="Times New Roman"/>
              </a:rPr>
              <a:t>function to  determine the status of available registers</a:t>
            </a:r>
            <a:r>
              <a:rPr b="0" i="0" lang="en-US" sz="2400" u="none" cap="none" strike="noStrike">
                <a:solidFill>
                  <a:schemeClr val="dk1"/>
                </a:solidFill>
                <a:latin typeface="Times New Roman"/>
                <a:ea typeface="Times New Roman"/>
                <a:cs typeface="Times New Roman"/>
                <a:sym typeface="Times New Roman"/>
              </a:rPr>
              <a:t> and  the location of name values. </a:t>
            </a:r>
            <a:r>
              <a:rPr b="0" i="1" lang="en-US" sz="2400" u="none" cap="none" strike="noStrike">
                <a:solidFill>
                  <a:schemeClr val="dk1"/>
                </a:solidFill>
                <a:latin typeface="Times New Roman"/>
                <a:ea typeface="Times New Roman"/>
                <a:cs typeface="Times New Roman"/>
                <a:sym typeface="Times New Roman"/>
              </a:rPr>
              <a:t>getReg </a:t>
            </a:r>
            <a:r>
              <a:rPr b="0" i="0" lang="en-US" sz="2400" u="none" cap="none" strike="noStrike">
                <a:solidFill>
                  <a:schemeClr val="dk1"/>
                </a:solidFill>
                <a:latin typeface="Times New Roman"/>
                <a:ea typeface="Times New Roman"/>
                <a:cs typeface="Times New Roman"/>
                <a:sym typeface="Times New Roman"/>
              </a:rPr>
              <a:t>works as  follows:</a:t>
            </a:r>
            <a:endParaRPr b="0" i="0" sz="1400" u="none" cap="none" strike="noStrike">
              <a:solidFill>
                <a:srgbClr val="000000"/>
              </a:solidFill>
              <a:latin typeface="Arial"/>
              <a:ea typeface="Arial"/>
              <a:cs typeface="Arial"/>
              <a:sym typeface="Arial"/>
            </a:endParaRPr>
          </a:p>
          <a:p>
            <a:pPr indent="-342900" lvl="0" marL="355600" marR="0" rtl="0" algn="just">
              <a:lnSpc>
                <a:spcPct val="100000"/>
              </a:lnSpc>
              <a:spcBef>
                <a:spcPts val="700"/>
              </a:spcBef>
              <a:spcAft>
                <a:spcPts val="0"/>
              </a:spcAft>
              <a:buClr>
                <a:srgbClr val="FF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If variable Y is already in register R, it uses  that register.</a:t>
            </a:r>
            <a:endParaRPr b="0" i="0" sz="1400" u="none" cap="none" strike="noStrike">
              <a:solidFill>
                <a:srgbClr val="000000"/>
              </a:solidFill>
              <a:latin typeface="Arial"/>
              <a:ea typeface="Arial"/>
              <a:cs typeface="Arial"/>
              <a:sym typeface="Arial"/>
            </a:endParaRPr>
          </a:p>
          <a:p>
            <a:pPr indent="-342900" lvl="0" marL="355600" marR="0" rtl="0" algn="just">
              <a:lnSpc>
                <a:spcPct val="100000"/>
              </a:lnSpc>
              <a:spcBef>
                <a:spcPts val="700"/>
              </a:spcBef>
              <a:spcAft>
                <a:spcPts val="0"/>
              </a:spcAft>
              <a:buClr>
                <a:srgbClr val="FF0000"/>
              </a:buClr>
              <a:buSzPts val="2400"/>
              <a:buFont typeface="Arial"/>
              <a:buChar char="•"/>
            </a:pPr>
            <a:r>
              <a:rPr b="0" i="0" lang="en-US" sz="2400" u="none" cap="none" strike="noStrike">
                <a:solidFill>
                  <a:srgbClr val="FF0000"/>
                </a:solidFill>
                <a:latin typeface="Times New Roman"/>
                <a:ea typeface="Times New Roman"/>
                <a:cs typeface="Times New Roman"/>
                <a:sym typeface="Times New Roman"/>
              </a:rPr>
              <a:t>Else if some register R is available, it uses that  register.</a:t>
            </a:r>
            <a:endParaRPr b="0" i="0" sz="1400" u="none" cap="none" strike="noStrike">
              <a:solidFill>
                <a:srgbClr val="000000"/>
              </a:solidFill>
              <a:latin typeface="Arial"/>
              <a:ea typeface="Arial"/>
              <a:cs typeface="Arial"/>
              <a:sym typeface="Arial"/>
            </a:endParaRPr>
          </a:p>
          <a:p>
            <a:pPr indent="-342900" lvl="0" marL="355600" marR="0" rtl="0" algn="just">
              <a:lnSpc>
                <a:spcPct val="100000"/>
              </a:lnSpc>
              <a:spcBef>
                <a:spcPts val="7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Else if both the above options are not possible,  it chooses a register that requires minimal  number of load and store instructions.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84"/>
          <p:cNvSpPr txBox="1"/>
          <p:nvPr>
            <p:ph type="title"/>
          </p:nvPr>
        </p:nvSpPr>
        <p:spPr>
          <a:xfrm>
            <a:off x="2362200" y="682625"/>
            <a:ext cx="10515600" cy="690562"/>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The Function getreg</a:t>
            </a:r>
            <a:endParaRPr/>
          </a:p>
        </p:txBody>
      </p:sp>
      <p:sp>
        <p:nvSpPr>
          <p:cNvPr id="1811" name="Google Shape;1811;p184"/>
          <p:cNvSpPr txBox="1"/>
          <p:nvPr/>
        </p:nvSpPr>
        <p:spPr>
          <a:xfrm>
            <a:off x="2060575" y="1506537"/>
            <a:ext cx="8072437" cy="4090987"/>
          </a:xfrm>
          <a:prstGeom prst="rect">
            <a:avLst/>
          </a:prstGeom>
          <a:noFill/>
          <a:ln>
            <a:noFill/>
          </a:ln>
        </p:spPr>
        <p:txBody>
          <a:bodyPr anchorCtr="0" anchor="t" bIns="0" lIns="0" spcFirstLastPara="1" rIns="0" wrap="square" tIns="135875">
            <a:spAutoFit/>
          </a:bodyPr>
          <a:lstStyle/>
          <a:p>
            <a:pPr indent="-457200" lvl="0" marL="469900" marR="0" rtl="0" algn="l">
              <a:lnSpc>
                <a:spcPct val="70000"/>
              </a:lnSpc>
              <a:spcBef>
                <a:spcPts val="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If Y is in register (that holds no other values) and Y is  not live and has no next use after</a:t>
            </a:r>
            <a:endParaRPr b="0" i="0" sz="1400" u="none" cap="none" strike="noStrike">
              <a:solidFill>
                <a:srgbClr val="000000"/>
              </a:solidFill>
              <a:latin typeface="Arial"/>
              <a:ea typeface="Arial"/>
              <a:cs typeface="Arial"/>
              <a:sym typeface="Arial"/>
            </a:endParaRPr>
          </a:p>
          <a:p>
            <a:pPr indent="-457200" lvl="0" marL="469900" marR="0" rtl="0" algn="l">
              <a:lnSpc>
                <a:spcPct val="1125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X = Y op Z</a:t>
            </a:r>
            <a:endParaRPr b="0" i="0" sz="1400" u="none" cap="none" strike="noStrike">
              <a:solidFill>
                <a:srgbClr val="000000"/>
              </a:solidFill>
              <a:latin typeface="Arial"/>
              <a:ea typeface="Arial"/>
              <a:cs typeface="Arial"/>
              <a:sym typeface="Arial"/>
            </a:endParaRPr>
          </a:p>
          <a:p>
            <a:pPr indent="-457200" lvl="0" marL="469900" marR="0" rtl="0" algn="l">
              <a:lnSpc>
                <a:spcPct val="125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then return register of Y for L.</a:t>
            </a:r>
            <a:endParaRPr b="0" i="0" sz="1400" u="none" cap="none" strike="noStrike">
              <a:solidFill>
                <a:srgbClr val="000000"/>
              </a:solidFill>
              <a:latin typeface="Arial"/>
              <a:ea typeface="Arial"/>
              <a:cs typeface="Arial"/>
              <a:sym typeface="Arial"/>
            </a:endParaRPr>
          </a:p>
          <a:p>
            <a:pPr indent="-457200" lvl="0" marL="469900" marR="0" rtl="0" algn="l">
              <a:lnSpc>
                <a:spcPct val="100000"/>
              </a:lnSpc>
              <a:spcBef>
                <a:spcPts val="2500"/>
              </a:spcBef>
              <a:spcAft>
                <a:spcPts val="0"/>
              </a:spcAft>
              <a:buClr>
                <a:schemeClr val="dk1"/>
              </a:buClr>
              <a:buSzPts val="2400"/>
              <a:buFont typeface="Times New Roman"/>
              <a:buAutoNum type="arabicPeriod" startAt="2"/>
            </a:pPr>
            <a:r>
              <a:rPr b="0" i="0" lang="en-US" sz="2400" u="none" cap="none" strike="noStrike">
                <a:solidFill>
                  <a:schemeClr val="dk1"/>
                </a:solidFill>
                <a:latin typeface="Times New Roman"/>
                <a:ea typeface="Times New Roman"/>
                <a:cs typeface="Times New Roman"/>
                <a:sym typeface="Times New Roman"/>
              </a:rPr>
              <a:t>Failing (1) return an empty register</a:t>
            </a:r>
            <a:endParaRPr b="0" i="0" sz="1400" u="none" cap="none" strike="noStrike">
              <a:solidFill>
                <a:srgbClr val="000000"/>
              </a:solidFill>
              <a:latin typeface="Arial"/>
              <a:ea typeface="Arial"/>
              <a:cs typeface="Arial"/>
              <a:sym typeface="Arial"/>
            </a:endParaRPr>
          </a:p>
          <a:p>
            <a:pPr indent="-457200" lvl="0" marL="469900" marR="0" rtl="0" algn="l">
              <a:lnSpc>
                <a:spcPct val="112500"/>
              </a:lnSpc>
              <a:spcBef>
                <a:spcPts val="2600"/>
              </a:spcBef>
              <a:spcAft>
                <a:spcPts val="0"/>
              </a:spcAft>
              <a:buClr>
                <a:schemeClr val="dk1"/>
              </a:buClr>
              <a:buSzPts val="2400"/>
              <a:buFont typeface="Times New Roman"/>
              <a:buAutoNum type="arabicPeriod" startAt="2"/>
            </a:pPr>
            <a:r>
              <a:rPr b="0" i="0" lang="en-US" sz="2400" u="none" cap="none" strike="noStrike">
                <a:solidFill>
                  <a:schemeClr val="dk1"/>
                </a:solidFill>
                <a:latin typeface="Times New Roman"/>
                <a:ea typeface="Times New Roman"/>
                <a:cs typeface="Times New Roman"/>
                <a:sym typeface="Times New Roman"/>
              </a:rPr>
              <a:t>Failing	(2)	if	X	has	a	next	use	in	the	block	or	op</a:t>
            </a:r>
            <a:endParaRPr b="0" i="0" sz="1400" u="none" cap="none" strike="noStrike">
              <a:solidFill>
                <a:srgbClr val="000000"/>
              </a:solidFill>
              <a:latin typeface="Arial"/>
              <a:ea typeface="Arial"/>
              <a:cs typeface="Arial"/>
              <a:sym typeface="Arial"/>
            </a:endParaRPr>
          </a:p>
          <a:p>
            <a:pPr indent="-457200" lvl="0" marL="469900" marR="0" rtl="0" algn="l">
              <a:lnSpc>
                <a:spcPct val="70000"/>
              </a:lnSpc>
              <a:spcBef>
                <a:spcPts val="4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requires register then get a register R, store its content  into M (by Mov R, M) and use it.</a:t>
            </a:r>
            <a:endParaRPr b="0" i="0" sz="1400" u="none" cap="none" strike="noStrike">
              <a:solidFill>
                <a:srgbClr val="000000"/>
              </a:solidFill>
              <a:latin typeface="Arial"/>
              <a:ea typeface="Arial"/>
              <a:cs typeface="Arial"/>
              <a:sym typeface="Arial"/>
            </a:endParaRPr>
          </a:p>
          <a:p>
            <a:pPr indent="-457200" lvl="0" marL="469900" marR="0" rtl="0" algn="l">
              <a:lnSpc>
                <a:spcPct val="100000"/>
              </a:lnSpc>
              <a:spcBef>
                <a:spcPts val="2500"/>
              </a:spcBef>
              <a:spcAft>
                <a:spcPts val="0"/>
              </a:spcAft>
              <a:buClr>
                <a:schemeClr val="dk1"/>
              </a:buClr>
              <a:buSzPts val="2400"/>
              <a:buFont typeface="Times New Roman"/>
              <a:buAutoNum type="arabicPeriod" startAt="4"/>
            </a:pPr>
            <a:r>
              <a:rPr b="0" i="0" lang="en-US" sz="2400" u="none" cap="none" strike="noStrike">
                <a:solidFill>
                  <a:schemeClr val="dk1"/>
                </a:solidFill>
                <a:latin typeface="Times New Roman"/>
                <a:ea typeface="Times New Roman"/>
                <a:cs typeface="Times New Roman"/>
                <a:sym typeface="Times New Roman"/>
              </a:rPr>
              <a:t>else select memory location X as 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85"/>
          <p:cNvSpPr txBox="1"/>
          <p:nvPr>
            <p:ph type="title"/>
          </p:nvPr>
        </p:nvSpPr>
        <p:spPr>
          <a:xfrm>
            <a:off x="5122862" y="461962"/>
            <a:ext cx="2420937"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Example</a:t>
            </a:r>
            <a:endParaRPr/>
          </a:p>
        </p:txBody>
      </p:sp>
      <p:sp>
        <p:nvSpPr>
          <p:cNvPr id="1817" name="Google Shape;1817;p185"/>
          <p:cNvSpPr txBox="1"/>
          <p:nvPr/>
        </p:nvSpPr>
        <p:spPr>
          <a:xfrm>
            <a:off x="2035175" y="1619250"/>
            <a:ext cx="8123237" cy="2803525"/>
          </a:xfrm>
          <a:prstGeom prst="rect">
            <a:avLst/>
          </a:prstGeom>
          <a:noFill/>
          <a:ln>
            <a:noFill/>
          </a:ln>
        </p:spPr>
        <p:txBody>
          <a:bodyPr anchorCtr="0" anchor="t" bIns="0" lIns="0" spcFirstLastPara="1" rIns="0" wrap="square" tIns="13325">
            <a:spAutoFit/>
          </a:bodyPr>
          <a:lstStyle/>
          <a:p>
            <a:pPr indent="-342900" lvl="0" marL="3810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For example, the assignment d := (a - b) + (a -</a:t>
            </a:r>
            <a:endParaRPr b="0" i="0" sz="1400" u="none" cap="none" strike="noStrike">
              <a:solidFill>
                <a:srgbClr val="000000"/>
              </a:solidFill>
              <a:latin typeface="Arial"/>
              <a:ea typeface="Arial"/>
              <a:cs typeface="Arial"/>
              <a:sym typeface="Arial"/>
            </a:endParaRPr>
          </a:p>
          <a:p>
            <a:pPr indent="-342900" lvl="0" marL="38100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	+	(a	-	c)	might	be	translated	into	the  following three-address code sequence:</a:t>
            </a:r>
            <a:endParaRPr b="0" i="0" sz="1400" u="none" cap="none" strike="noStrike">
              <a:solidFill>
                <a:srgbClr val="000000"/>
              </a:solidFill>
              <a:latin typeface="Arial"/>
              <a:ea typeface="Arial"/>
              <a:cs typeface="Arial"/>
              <a:sym typeface="Arial"/>
            </a:endParaRPr>
          </a:p>
          <a:p>
            <a:pPr indent="-342900" lvl="0" marL="381000" marR="0" rtl="0" algn="l">
              <a:lnSpc>
                <a:spcPct val="100000"/>
              </a:lnSpc>
              <a:spcBef>
                <a:spcPts val="7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a:t>
            </a:r>
            <a:r>
              <a:rPr b="0" baseline="-25000" i="0" lang="en-US" sz="2400" u="none" cap="none" strike="noStrike">
                <a:solidFill>
                  <a:schemeClr val="dk1"/>
                </a:solidFill>
                <a:latin typeface="Times New Roman"/>
                <a:ea typeface="Times New Roman"/>
                <a:cs typeface="Times New Roman"/>
                <a:sym typeface="Times New Roman"/>
              </a:rPr>
              <a:t>1  </a:t>
            </a:r>
            <a:r>
              <a:rPr b="0" i="0" lang="en-US" sz="2400" u="none" cap="none" strike="noStrike">
                <a:solidFill>
                  <a:schemeClr val="dk1"/>
                </a:solidFill>
                <a:latin typeface="Times New Roman"/>
                <a:ea typeface="Times New Roman"/>
                <a:cs typeface="Times New Roman"/>
                <a:sym typeface="Times New Roman"/>
              </a:rPr>
              <a:t>= a – b</a:t>
            </a:r>
            <a:endParaRPr b="0" i="0" sz="1400" u="none" cap="none" strike="noStrike">
              <a:solidFill>
                <a:srgbClr val="000000"/>
              </a:solidFill>
              <a:latin typeface="Arial"/>
              <a:ea typeface="Arial"/>
              <a:cs typeface="Arial"/>
              <a:sym typeface="Arial"/>
            </a:endParaRPr>
          </a:p>
          <a:p>
            <a:pPr indent="-342900" lvl="0" marL="381000" marR="0" rtl="0" algn="l">
              <a:lnSpc>
                <a:spcPct val="100000"/>
              </a:lnSpc>
              <a:spcBef>
                <a:spcPts val="7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a:t>
            </a:r>
            <a:r>
              <a:rPr b="0" baseline="-25000" i="0" lang="en-US" sz="2400" u="none" cap="none" strike="noStrike">
                <a:solidFill>
                  <a:schemeClr val="dk1"/>
                </a:solidFill>
                <a:latin typeface="Times New Roman"/>
                <a:ea typeface="Times New Roman"/>
                <a:cs typeface="Times New Roman"/>
                <a:sym typeface="Times New Roman"/>
              </a:rPr>
              <a:t>2  </a:t>
            </a:r>
            <a:r>
              <a:rPr b="0" i="0" lang="en-US" sz="2400" u="none" cap="none" strike="noStrike">
                <a:solidFill>
                  <a:schemeClr val="dk1"/>
                </a:solidFill>
                <a:latin typeface="Times New Roman"/>
                <a:ea typeface="Times New Roman"/>
                <a:cs typeface="Times New Roman"/>
                <a:sym typeface="Times New Roman"/>
              </a:rPr>
              <a:t>= a – c</a:t>
            </a:r>
            <a:endParaRPr b="0" i="0" sz="1400" u="none" cap="none" strike="noStrike">
              <a:solidFill>
                <a:srgbClr val="000000"/>
              </a:solidFill>
              <a:latin typeface="Arial"/>
              <a:ea typeface="Arial"/>
              <a:cs typeface="Arial"/>
              <a:sym typeface="Arial"/>
            </a:endParaRPr>
          </a:p>
          <a:p>
            <a:pPr indent="-342900" lvl="0" marL="3810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a:t>
            </a:r>
            <a:r>
              <a:rPr b="0" baseline="-25000" i="0" lang="en-US" sz="2400" u="none" cap="none" strike="noStrike">
                <a:solidFill>
                  <a:schemeClr val="dk1"/>
                </a:solidFill>
                <a:latin typeface="Times New Roman"/>
                <a:ea typeface="Times New Roman"/>
                <a:cs typeface="Times New Roman"/>
                <a:sym typeface="Times New Roman"/>
              </a:rPr>
              <a:t>3 </a:t>
            </a:r>
            <a:r>
              <a:rPr b="0" i="0" lang="en-US" sz="2400" u="none" cap="none" strike="noStrike">
                <a:solidFill>
                  <a:schemeClr val="dk1"/>
                </a:solidFill>
                <a:latin typeface="Times New Roman"/>
                <a:ea typeface="Times New Roman"/>
                <a:cs typeface="Times New Roman"/>
                <a:sym typeface="Times New Roman"/>
              </a:rPr>
              <a:t>= t</a:t>
            </a:r>
            <a:r>
              <a:rPr b="0" baseline="-25000" i="0" lang="en-US" sz="2400" u="none" cap="none" strike="noStrike">
                <a:solidFill>
                  <a:schemeClr val="dk1"/>
                </a:solidFill>
                <a:latin typeface="Times New Roman"/>
                <a:ea typeface="Times New Roman"/>
                <a:cs typeface="Times New Roman"/>
                <a:sym typeface="Times New Roman"/>
              </a:rPr>
              <a:t>1 </a:t>
            </a:r>
            <a:r>
              <a:rPr b="0" i="0" lang="en-US" sz="2400" u="none" cap="none" strike="noStrike">
                <a:solidFill>
                  <a:schemeClr val="dk1"/>
                </a:solidFill>
                <a:latin typeface="Times New Roman"/>
                <a:ea typeface="Times New Roman"/>
                <a:cs typeface="Times New Roman"/>
                <a:sym typeface="Times New Roman"/>
              </a:rPr>
              <a:t>+ t</a:t>
            </a:r>
            <a:r>
              <a:rPr b="0" baseline="-25000" i="0" lang="en-US" sz="2400" u="none" cap="none" strike="noStrike">
                <a:solidFill>
                  <a:schemeClr val="dk1"/>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a:p>
            <a:pPr indent="-342900" lvl="0" marL="3810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d = t</a:t>
            </a:r>
            <a:r>
              <a:rPr b="0" baseline="-25000" i="0" lang="en-US" sz="2400" u="none" cap="none" strike="noStrike">
                <a:solidFill>
                  <a:schemeClr val="dk1"/>
                </a:solidFill>
                <a:latin typeface="Times New Roman"/>
                <a:ea typeface="Times New Roman"/>
                <a:cs typeface="Times New Roman"/>
                <a:sym typeface="Times New Roman"/>
              </a:rPr>
              <a:t>3 </a:t>
            </a:r>
            <a:r>
              <a:rPr b="0" i="0" lang="en-US" sz="2400" u="none" cap="none" strike="noStrike">
                <a:solidFill>
                  <a:schemeClr val="dk1"/>
                </a:solidFill>
                <a:latin typeface="Times New Roman"/>
                <a:ea typeface="Times New Roman"/>
                <a:cs typeface="Times New Roman"/>
                <a:sym typeface="Times New Roman"/>
              </a:rPr>
              <a:t>+ t</a:t>
            </a:r>
            <a:r>
              <a:rPr b="0" baseline="-25000" i="0" lang="en-US" sz="2400" u="none" cap="none" strike="noStrike">
                <a:solidFill>
                  <a:schemeClr val="dk1"/>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86"/>
          <p:cNvSpPr txBox="1"/>
          <p:nvPr>
            <p:ph type="title"/>
          </p:nvPr>
        </p:nvSpPr>
        <p:spPr>
          <a:xfrm>
            <a:off x="5122862" y="461962"/>
            <a:ext cx="2268537" cy="696912"/>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Example</a:t>
            </a:r>
            <a:endParaRPr/>
          </a:p>
        </p:txBody>
      </p:sp>
      <p:graphicFrame>
        <p:nvGraphicFramePr>
          <p:cNvPr id="1823" name="Google Shape;1823;p186"/>
          <p:cNvGraphicFramePr/>
          <p:nvPr/>
        </p:nvGraphicFramePr>
        <p:xfrm>
          <a:off x="2041525" y="1635125"/>
          <a:ext cx="3000000" cy="3000000"/>
        </p:xfrm>
        <a:graphic>
          <a:graphicData uri="http://schemas.openxmlformats.org/drawingml/2006/table">
            <a:tbl>
              <a:tblPr>
                <a:noFill/>
                <a:tableStyleId>{D208747A-ACFD-40FE-B509-253743D82279}</a:tableStyleId>
              </a:tblPr>
              <a:tblGrid>
                <a:gridCol w="1470025"/>
                <a:gridCol w="1966900"/>
                <a:gridCol w="2538400"/>
                <a:gridCol w="2024050"/>
              </a:tblGrid>
              <a:tr h="815975">
                <a:tc>
                  <a:txBody>
                    <a:bodyPr/>
                    <a:lstStyle/>
                    <a:p>
                      <a:pPr indent="0" lvl="0" marL="31750" marR="0" rtl="0" algn="l">
                        <a:lnSpc>
                          <a:spcPct val="125000"/>
                        </a:lnSpc>
                        <a:spcBef>
                          <a:spcPts val="0"/>
                        </a:spcBef>
                        <a:spcAft>
                          <a:spcPts val="0"/>
                        </a:spcAft>
                        <a:buClr>
                          <a:srgbClr val="008000"/>
                        </a:buClr>
                        <a:buSzPts val="2000"/>
                        <a:buFont typeface="Arial"/>
                        <a:buNone/>
                      </a:pPr>
                      <a:r>
                        <a:rPr b="1" i="0" lang="en-US" sz="2000" u="none" cap="none" strike="noStrike">
                          <a:solidFill>
                            <a:srgbClr val="008000"/>
                          </a:solidFill>
                          <a:latin typeface="Arial"/>
                          <a:ea typeface="Arial"/>
                          <a:cs typeface="Arial"/>
                          <a:sym typeface="Arial"/>
                        </a:rPr>
                        <a:t>Stmt</a:t>
                      </a:r>
                      <a:endParaRPr b="0" i="0" sz="2000" u="none" cap="none" strike="noStrike">
                        <a:solidFill>
                          <a:schemeClr val="dk1"/>
                        </a:solidFill>
                        <a:latin typeface="Arial"/>
                        <a:ea typeface="Arial"/>
                        <a:cs typeface="Arial"/>
                        <a:sym typeface="Arial"/>
                      </a:endParaRPr>
                    </a:p>
                    <a:p>
                      <a:pPr indent="0" lvl="0" marL="3175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1</a:t>
                      </a:r>
                      <a:r>
                        <a:rPr b="1" i="0" lang="en-US" sz="2000" u="none" cap="none" strike="noStrike">
                          <a:solidFill>
                            <a:schemeClr val="dk1"/>
                          </a:solidFill>
                          <a:latin typeface="Arial"/>
                          <a:ea typeface="Arial"/>
                          <a:cs typeface="Arial"/>
                          <a:sym typeface="Arial"/>
                        </a:rPr>
                        <a:t>=a-b</a:t>
                      </a:r>
                      <a:endParaRPr sz="1400" u="none" cap="none" strike="noStrike"/>
                    </a:p>
                  </a:txBody>
                  <a:tcPr marT="0" marB="0" marR="0" marL="0"/>
                </a:tc>
                <a:tc>
                  <a:txBody>
                    <a:bodyPr/>
                    <a:lstStyle/>
                    <a:p>
                      <a:pPr indent="0" lvl="0" marL="390525" marR="0" rtl="0" algn="l">
                        <a:lnSpc>
                          <a:spcPct val="125000"/>
                        </a:lnSpc>
                        <a:spcBef>
                          <a:spcPts val="0"/>
                        </a:spcBef>
                        <a:spcAft>
                          <a:spcPts val="0"/>
                        </a:spcAft>
                        <a:buClr>
                          <a:srgbClr val="008000"/>
                        </a:buClr>
                        <a:buSzPts val="2000"/>
                        <a:buFont typeface="Arial"/>
                        <a:buNone/>
                      </a:pPr>
                      <a:r>
                        <a:rPr b="1" i="0" lang="en-US" sz="2000" u="none" cap="none" strike="noStrike">
                          <a:solidFill>
                            <a:srgbClr val="008000"/>
                          </a:solidFill>
                          <a:latin typeface="Arial"/>
                          <a:ea typeface="Arial"/>
                          <a:cs typeface="Arial"/>
                          <a:sym typeface="Arial"/>
                        </a:rPr>
                        <a:t>code</a:t>
                      </a:r>
                      <a:endParaRPr b="0" i="0" sz="2000" u="none" cap="none" strike="noStrike">
                        <a:solidFill>
                          <a:schemeClr val="dk1"/>
                        </a:solidFill>
                        <a:latin typeface="Arial"/>
                        <a:ea typeface="Arial"/>
                        <a:cs typeface="Arial"/>
                        <a:sym typeface="Arial"/>
                      </a:endParaRPr>
                    </a:p>
                    <a:p>
                      <a:pPr indent="0" lvl="0" marL="390525" marR="0" rtl="0" algn="l">
                        <a:lnSpc>
                          <a:spcPct val="10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mov a,R</a:t>
                      </a:r>
                      <a:r>
                        <a:rPr b="1" baseline="-25000" i="0" lang="en-US" sz="2000" u="none" cap="none" strike="noStrike">
                          <a:solidFill>
                            <a:srgbClr val="CC0000"/>
                          </a:solidFill>
                          <a:latin typeface="Arial"/>
                          <a:ea typeface="Arial"/>
                          <a:cs typeface="Arial"/>
                          <a:sym typeface="Arial"/>
                        </a:rPr>
                        <a:t>0</a:t>
                      </a:r>
                      <a:endParaRPr sz="1400" u="none" cap="none" strike="noStrike"/>
                    </a:p>
                  </a:txBody>
                  <a:tcPr marT="0" marB="0" marR="0" marL="0"/>
                </a:tc>
                <a:tc>
                  <a:txBody>
                    <a:bodyPr/>
                    <a:lstStyle/>
                    <a:p>
                      <a:pPr indent="0" lvl="0" marL="252411" marR="0" rtl="0" algn="l">
                        <a:lnSpc>
                          <a:spcPct val="125000"/>
                        </a:lnSpc>
                        <a:spcBef>
                          <a:spcPts val="0"/>
                        </a:spcBef>
                        <a:spcAft>
                          <a:spcPts val="0"/>
                        </a:spcAft>
                        <a:buClr>
                          <a:srgbClr val="008000"/>
                        </a:buClr>
                        <a:buSzPts val="2000"/>
                        <a:buFont typeface="Arial"/>
                        <a:buNone/>
                      </a:pPr>
                      <a:r>
                        <a:rPr b="1" i="0" lang="en-US" sz="2000" u="none" cap="none" strike="noStrike">
                          <a:solidFill>
                            <a:srgbClr val="008000"/>
                          </a:solidFill>
                          <a:latin typeface="Arial"/>
                          <a:ea typeface="Arial"/>
                          <a:cs typeface="Arial"/>
                          <a:sym typeface="Arial"/>
                        </a:rPr>
                        <a:t>reg desc</a:t>
                      </a:r>
                      <a:endParaRPr b="0" i="0" sz="2000" u="none" cap="none" strike="noStrike">
                        <a:solidFill>
                          <a:schemeClr val="dk1"/>
                        </a:solidFill>
                        <a:latin typeface="Arial"/>
                        <a:ea typeface="Arial"/>
                        <a:cs typeface="Arial"/>
                        <a:sym typeface="Arial"/>
                      </a:endParaRPr>
                    </a:p>
                    <a:p>
                      <a:pPr indent="0" lvl="0" marL="252411"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R</a:t>
                      </a:r>
                      <a:r>
                        <a:rPr b="1" baseline="-25000" i="0" lang="en-US" sz="2000" u="none" cap="none" strike="noStrike">
                          <a:solidFill>
                            <a:schemeClr val="dk1"/>
                          </a:solidFill>
                          <a:latin typeface="Arial"/>
                          <a:ea typeface="Arial"/>
                          <a:cs typeface="Arial"/>
                          <a:sym typeface="Arial"/>
                        </a:rPr>
                        <a:t>0 </a:t>
                      </a:r>
                      <a:r>
                        <a:rPr b="1" i="0" lang="en-US" sz="2000" u="none" cap="none" strike="noStrike">
                          <a:solidFill>
                            <a:schemeClr val="dk1"/>
                          </a:solidFill>
                          <a:latin typeface="Arial"/>
                          <a:ea typeface="Arial"/>
                          <a:cs typeface="Arial"/>
                          <a:sym typeface="Arial"/>
                        </a:rPr>
                        <a:t>contains t</a:t>
                      </a:r>
                      <a:r>
                        <a:rPr b="1" baseline="-25000" i="0" lang="en-US" sz="2000" u="none" cap="none" strike="noStrike">
                          <a:solidFill>
                            <a:schemeClr val="dk1"/>
                          </a:solidFill>
                          <a:latin typeface="Arial"/>
                          <a:ea typeface="Arial"/>
                          <a:cs typeface="Arial"/>
                          <a:sym typeface="Arial"/>
                        </a:rPr>
                        <a:t>1</a:t>
                      </a:r>
                      <a:endParaRPr sz="1400" u="none" cap="none" strike="noStrike"/>
                    </a:p>
                  </a:txBody>
                  <a:tcPr marT="0" marB="0" marR="0" marL="0"/>
                </a:tc>
                <a:tc>
                  <a:txBody>
                    <a:bodyPr/>
                    <a:lstStyle/>
                    <a:p>
                      <a:pPr indent="0" lvl="0" marL="457200" marR="0" rtl="0" algn="l">
                        <a:lnSpc>
                          <a:spcPct val="125000"/>
                        </a:lnSpc>
                        <a:spcBef>
                          <a:spcPts val="0"/>
                        </a:spcBef>
                        <a:spcAft>
                          <a:spcPts val="0"/>
                        </a:spcAft>
                        <a:buClr>
                          <a:srgbClr val="008000"/>
                        </a:buClr>
                        <a:buSzPts val="2000"/>
                        <a:buFont typeface="Arial"/>
                        <a:buNone/>
                      </a:pPr>
                      <a:r>
                        <a:rPr b="1" i="0" lang="en-US" sz="2000" u="none" cap="none" strike="noStrike">
                          <a:solidFill>
                            <a:srgbClr val="008000"/>
                          </a:solidFill>
                          <a:latin typeface="Arial"/>
                          <a:ea typeface="Arial"/>
                          <a:cs typeface="Arial"/>
                          <a:sym typeface="Arial"/>
                        </a:rPr>
                        <a:t>addr desc</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1 </a:t>
                      </a:r>
                      <a:r>
                        <a:rPr b="1" i="0" lang="en-US" sz="2000" u="none" cap="none" strike="noStrike">
                          <a:solidFill>
                            <a:schemeClr val="dk1"/>
                          </a:solidFill>
                          <a:latin typeface="Arial"/>
                          <a:ea typeface="Arial"/>
                          <a:cs typeface="Arial"/>
                          <a:sym typeface="Arial"/>
                        </a:rPr>
                        <a:t>in R</a:t>
                      </a:r>
                      <a:r>
                        <a:rPr b="1" baseline="-25000" i="0" lang="en-US" sz="2000" u="none" cap="none" strike="noStrike">
                          <a:solidFill>
                            <a:schemeClr val="dk1"/>
                          </a:solidFill>
                          <a:latin typeface="Arial"/>
                          <a:ea typeface="Arial"/>
                          <a:cs typeface="Arial"/>
                          <a:sym typeface="Arial"/>
                        </a:rPr>
                        <a:t>0</a:t>
                      </a:r>
                      <a:endParaRPr sz="1400" u="none" cap="none" strike="noStrike"/>
                    </a:p>
                  </a:txBody>
                  <a:tcPr marT="0" marB="0" marR="0" marL="0"/>
                </a:tc>
              </a:tr>
              <a:tr h="4127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390525" marR="0" rtl="0" algn="l">
                        <a:lnSpc>
                          <a:spcPct val="13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sub b,R</a:t>
                      </a:r>
                      <a:r>
                        <a:rPr b="1" baseline="-25000" i="0" lang="en-US" sz="2000" u="none" cap="none" strike="noStrike">
                          <a:solidFill>
                            <a:srgbClr val="CC0000"/>
                          </a:solidFill>
                          <a:latin typeface="Arial"/>
                          <a:ea typeface="Arial"/>
                          <a:cs typeface="Arial"/>
                          <a:sym typeface="Arial"/>
                        </a:rPr>
                        <a:t>0</a:t>
                      </a:r>
                      <a:endParaRPr sz="1400" u="none" cap="none" strike="noStrike"/>
                    </a:p>
                  </a:txBody>
                  <a:tcPr marT="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r>
              <a:tr h="411150">
                <a:tc>
                  <a:txBody>
                    <a:bodyPr/>
                    <a:lstStyle/>
                    <a:p>
                      <a:pPr indent="0" lvl="0" marL="3175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=a-c</a:t>
                      </a:r>
                      <a:endParaRPr sz="1400" u="none" cap="none" strike="noStrike"/>
                    </a:p>
                  </a:txBody>
                  <a:tcPr marT="0" marB="0" marR="0" marL="0"/>
                </a:tc>
                <a:tc>
                  <a:txBody>
                    <a:bodyPr/>
                    <a:lstStyle/>
                    <a:p>
                      <a:pPr indent="0" lvl="0" marL="409575" marR="0" rtl="0" algn="l">
                        <a:lnSpc>
                          <a:spcPct val="13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mov a,R</a:t>
                      </a:r>
                      <a:r>
                        <a:rPr b="1" baseline="-25000" i="0" lang="en-US" sz="2000" u="none" cap="none" strike="noStrike">
                          <a:solidFill>
                            <a:srgbClr val="CC0000"/>
                          </a:solidFill>
                          <a:latin typeface="Arial"/>
                          <a:ea typeface="Arial"/>
                          <a:cs typeface="Arial"/>
                          <a:sym typeface="Arial"/>
                        </a:rPr>
                        <a:t>1</a:t>
                      </a:r>
                      <a:endParaRPr sz="1400" u="none" cap="none" strike="noStrike"/>
                    </a:p>
                  </a:txBody>
                  <a:tcPr marT="0" marB="0" marR="0" marL="0"/>
                </a:tc>
                <a:tc>
                  <a:txBody>
                    <a:bodyPr/>
                    <a:lstStyle/>
                    <a:p>
                      <a:pPr indent="0" lvl="0" marL="252411"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R</a:t>
                      </a:r>
                      <a:r>
                        <a:rPr b="1" baseline="-25000" i="0" lang="en-US" sz="2000" u="none" cap="none" strike="noStrike">
                          <a:solidFill>
                            <a:schemeClr val="dk1"/>
                          </a:solidFill>
                          <a:latin typeface="Arial"/>
                          <a:ea typeface="Arial"/>
                          <a:cs typeface="Arial"/>
                          <a:sym typeface="Arial"/>
                        </a:rPr>
                        <a:t>0 </a:t>
                      </a:r>
                      <a:r>
                        <a:rPr b="1" i="0" lang="en-US" sz="2000" u="none" cap="none" strike="noStrike">
                          <a:solidFill>
                            <a:schemeClr val="dk1"/>
                          </a:solidFill>
                          <a:latin typeface="Arial"/>
                          <a:ea typeface="Arial"/>
                          <a:cs typeface="Arial"/>
                          <a:sym typeface="Arial"/>
                        </a:rPr>
                        <a:t>contains t</a:t>
                      </a:r>
                      <a:r>
                        <a:rPr b="1" baseline="-25000" i="0" lang="en-US" sz="2000" u="none" cap="none" strike="noStrike">
                          <a:solidFill>
                            <a:schemeClr val="dk1"/>
                          </a:solidFill>
                          <a:latin typeface="Arial"/>
                          <a:ea typeface="Arial"/>
                          <a:cs typeface="Arial"/>
                          <a:sym typeface="Arial"/>
                        </a:rPr>
                        <a:t>1</a:t>
                      </a:r>
                      <a:endParaRPr sz="1400" u="none" cap="none" strike="noStrike"/>
                    </a:p>
                  </a:txBody>
                  <a:tcPr marT="0" marB="0" marR="0" marL="0"/>
                </a:tc>
                <a:tc>
                  <a:txBody>
                    <a:bodyPr/>
                    <a:lstStyle/>
                    <a:p>
                      <a:pPr indent="0" lvl="0" marL="542925"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1 </a:t>
                      </a:r>
                      <a:r>
                        <a:rPr b="1" i="0" lang="en-US" sz="2000" u="none" cap="none" strike="noStrike">
                          <a:solidFill>
                            <a:schemeClr val="dk1"/>
                          </a:solidFill>
                          <a:latin typeface="Arial"/>
                          <a:ea typeface="Arial"/>
                          <a:cs typeface="Arial"/>
                          <a:sym typeface="Arial"/>
                        </a:rPr>
                        <a:t>in R</a:t>
                      </a:r>
                      <a:r>
                        <a:rPr b="1" baseline="-25000" i="0" lang="en-US" sz="2000" u="none" cap="none" strike="noStrike">
                          <a:solidFill>
                            <a:schemeClr val="dk1"/>
                          </a:solidFill>
                          <a:latin typeface="Arial"/>
                          <a:ea typeface="Arial"/>
                          <a:cs typeface="Arial"/>
                          <a:sym typeface="Arial"/>
                        </a:rPr>
                        <a:t>0</a:t>
                      </a:r>
                      <a:endParaRPr sz="1400" u="none" cap="none" strike="noStrike"/>
                    </a:p>
                  </a:txBody>
                  <a:tcPr marT="0" marB="0" marR="0" marL="0"/>
                </a:tc>
              </a:tr>
              <a:tr h="4111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390525" marR="0" rtl="0" algn="l">
                        <a:lnSpc>
                          <a:spcPct val="13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sub c,R</a:t>
                      </a:r>
                      <a:r>
                        <a:rPr b="1" baseline="-25000" i="0" lang="en-US" sz="2000" u="none" cap="none" strike="noStrike">
                          <a:solidFill>
                            <a:srgbClr val="CC0000"/>
                          </a:solidFill>
                          <a:latin typeface="Arial"/>
                          <a:ea typeface="Arial"/>
                          <a:cs typeface="Arial"/>
                          <a:sym typeface="Arial"/>
                        </a:rPr>
                        <a:t>1</a:t>
                      </a:r>
                      <a:endParaRPr sz="1400" u="none" cap="none" strike="noStrike"/>
                    </a:p>
                  </a:txBody>
                  <a:tcPr marT="0" marB="0" marR="0" marL="0"/>
                </a:tc>
                <a:tc>
                  <a:txBody>
                    <a:bodyPr/>
                    <a:lstStyle/>
                    <a:p>
                      <a:pPr indent="0" lvl="0" marL="252411"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R</a:t>
                      </a:r>
                      <a:r>
                        <a:rPr b="1" baseline="-25000" i="0" lang="en-US" sz="2000" u="none" cap="none" strike="noStrike">
                          <a:solidFill>
                            <a:schemeClr val="dk1"/>
                          </a:solidFill>
                          <a:latin typeface="Arial"/>
                          <a:ea typeface="Arial"/>
                          <a:cs typeface="Arial"/>
                          <a:sym typeface="Arial"/>
                        </a:rPr>
                        <a:t>1 </a:t>
                      </a:r>
                      <a:r>
                        <a:rPr b="1" i="0" lang="en-US" sz="2000" u="none" cap="none" strike="noStrike">
                          <a:solidFill>
                            <a:schemeClr val="dk1"/>
                          </a:solidFill>
                          <a:latin typeface="Arial"/>
                          <a:ea typeface="Arial"/>
                          <a:cs typeface="Arial"/>
                          <a:sym typeface="Arial"/>
                        </a:rPr>
                        <a:t>contains t</a:t>
                      </a:r>
                      <a:r>
                        <a:rPr b="1" baseline="-25000" i="0" lang="en-US" sz="2000" u="none" cap="none" strike="noStrike">
                          <a:solidFill>
                            <a:schemeClr val="dk1"/>
                          </a:solidFill>
                          <a:latin typeface="Arial"/>
                          <a:ea typeface="Arial"/>
                          <a:cs typeface="Arial"/>
                          <a:sym typeface="Arial"/>
                        </a:rPr>
                        <a:t>2</a:t>
                      </a:r>
                      <a:endParaRPr sz="1400" u="none" cap="none" strike="noStrike"/>
                    </a:p>
                  </a:txBody>
                  <a:tcPr marT="0" marB="0" marR="0" marL="0"/>
                </a:tc>
                <a:tc>
                  <a:txBody>
                    <a:bodyPr/>
                    <a:lstStyle/>
                    <a:p>
                      <a:pPr indent="0" lvl="0" marL="45720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2 </a:t>
                      </a:r>
                      <a:r>
                        <a:rPr b="1" i="0" lang="en-US" sz="2000" u="none" cap="none" strike="noStrike">
                          <a:solidFill>
                            <a:schemeClr val="dk1"/>
                          </a:solidFill>
                          <a:latin typeface="Arial"/>
                          <a:ea typeface="Arial"/>
                          <a:cs typeface="Arial"/>
                          <a:sym typeface="Arial"/>
                        </a:rPr>
                        <a:t>in R</a:t>
                      </a:r>
                      <a:r>
                        <a:rPr b="1" baseline="-25000" i="0" lang="en-US" sz="2000" u="none" cap="none" strike="noStrike">
                          <a:solidFill>
                            <a:schemeClr val="dk1"/>
                          </a:solidFill>
                          <a:latin typeface="Arial"/>
                          <a:ea typeface="Arial"/>
                          <a:cs typeface="Arial"/>
                          <a:sym typeface="Arial"/>
                        </a:rPr>
                        <a:t>1</a:t>
                      </a:r>
                      <a:endParaRPr sz="1400" u="none" cap="none" strike="noStrike"/>
                    </a:p>
                  </a:txBody>
                  <a:tcPr marT="0" marB="0" marR="0" marL="0"/>
                </a:tc>
              </a:tr>
              <a:tr h="411150">
                <a:tc>
                  <a:txBody>
                    <a:bodyPr/>
                    <a:lstStyle/>
                    <a:p>
                      <a:pPr indent="0" lvl="0" marL="3175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3</a:t>
                      </a: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1</a:t>
                      </a: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2</a:t>
                      </a:r>
                      <a:endParaRPr sz="1400" u="none" cap="none" strike="noStrike"/>
                    </a:p>
                  </a:txBody>
                  <a:tcPr marT="0" marB="0" marR="0" marL="0"/>
                </a:tc>
                <a:tc>
                  <a:txBody>
                    <a:bodyPr/>
                    <a:lstStyle/>
                    <a:p>
                      <a:pPr indent="0" lvl="0" marL="390525" marR="0" rtl="0" algn="l">
                        <a:lnSpc>
                          <a:spcPct val="13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add R</a:t>
                      </a:r>
                      <a:r>
                        <a:rPr b="1" baseline="-25000" i="0" lang="en-US" sz="2000" u="none" cap="none" strike="noStrike">
                          <a:solidFill>
                            <a:srgbClr val="CC0000"/>
                          </a:solidFill>
                          <a:latin typeface="Arial"/>
                          <a:ea typeface="Arial"/>
                          <a:cs typeface="Arial"/>
                          <a:sym typeface="Arial"/>
                        </a:rPr>
                        <a:t>1</a:t>
                      </a:r>
                      <a:r>
                        <a:rPr b="1" i="0" lang="en-US" sz="2000" u="none" cap="none" strike="noStrike">
                          <a:solidFill>
                            <a:srgbClr val="CC0000"/>
                          </a:solidFill>
                          <a:latin typeface="Arial"/>
                          <a:ea typeface="Arial"/>
                          <a:cs typeface="Arial"/>
                          <a:sym typeface="Arial"/>
                        </a:rPr>
                        <a:t>,R</a:t>
                      </a:r>
                      <a:r>
                        <a:rPr b="1" baseline="-25000" i="0" lang="en-US" sz="2000" u="none" cap="none" strike="noStrike">
                          <a:solidFill>
                            <a:srgbClr val="CC0000"/>
                          </a:solidFill>
                          <a:latin typeface="Arial"/>
                          <a:ea typeface="Arial"/>
                          <a:cs typeface="Arial"/>
                          <a:sym typeface="Arial"/>
                        </a:rPr>
                        <a:t>0</a:t>
                      </a:r>
                      <a:endParaRPr sz="1400" u="none" cap="none" strike="noStrike"/>
                    </a:p>
                  </a:txBody>
                  <a:tcPr marT="0" marB="0" marR="0" marL="0"/>
                </a:tc>
                <a:tc>
                  <a:txBody>
                    <a:bodyPr/>
                    <a:lstStyle/>
                    <a:p>
                      <a:pPr indent="0" lvl="0" marL="252411"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R</a:t>
                      </a:r>
                      <a:r>
                        <a:rPr b="1" baseline="-25000" i="0" lang="en-US" sz="2000" u="none" cap="none" strike="noStrike">
                          <a:solidFill>
                            <a:schemeClr val="dk1"/>
                          </a:solidFill>
                          <a:latin typeface="Arial"/>
                          <a:ea typeface="Arial"/>
                          <a:cs typeface="Arial"/>
                          <a:sym typeface="Arial"/>
                        </a:rPr>
                        <a:t>0 </a:t>
                      </a:r>
                      <a:r>
                        <a:rPr b="1" i="0" lang="en-US" sz="2000" u="none" cap="none" strike="noStrike">
                          <a:solidFill>
                            <a:schemeClr val="dk1"/>
                          </a:solidFill>
                          <a:latin typeface="Arial"/>
                          <a:ea typeface="Arial"/>
                          <a:cs typeface="Arial"/>
                          <a:sym typeface="Arial"/>
                        </a:rPr>
                        <a:t>contains t</a:t>
                      </a:r>
                      <a:r>
                        <a:rPr b="1" baseline="-25000" i="0" lang="en-US" sz="2000" u="none" cap="none" strike="noStrike">
                          <a:solidFill>
                            <a:schemeClr val="dk1"/>
                          </a:solidFill>
                          <a:latin typeface="Arial"/>
                          <a:ea typeface="Arial"/>
                          <a:cs typeface="Arial"/>
                          <a:sym typeface="Arial"/>
                        </a:rPr>
                        <a:t>3</a:t>
                      </a:r>
                      <a:endParaRPr sz="1400" u="none" cap="none" strike="noStrike"/>
                    </a:p>
                  </a:txBody>
                  <a:tcPr marT="0" marB="0" marR="0" marL="0"/>
                </a:tc>
                <a:tc>
                  <a:txBody>
                    <a:bodyPr/>
                    <a:lstStyle/>
                    <a:p>
                      <a:pPr indent="0" lvl="0" marL="45720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3 </a:t>
                      </a:r>
                      <a:r>
                        <a:rPr b="1" i="0" lang="en-US" sz="2000" u="none" cap="none" strike="noStrike">
                          <a:solidFill>
                            <a:schemeClr val="dk1"/>
                          </a:solidFill>
                          <a:latin typeface="Arial"/>
                          <a:ea typeface="Arial"/>
                          <a:cs typeface="Arial"/>
                          <a:sym typeface="Arial"/>
                        </a:rPr>
                        <a:t>in R</a:t>
                      </a:r>
                      <a:r>
                        <a:rPr b="1" baseline="-25000" i="0" lang="en-US" sz="2000" u="none" cap="none" strike="noStrike">
                          <a:solidFill>
                            <a:schemeClr val="dk1"/>
                          </a:solidFill>
                          <a:latin typeface="Arial"/>
                          <a:ea typeface="Arial"/>
                          <a:cs typeface="Arial"/>
                          <a:sym typeface="Arial"/>
                        </a:rPr>
                        <a:t>0</a:t>
                      </a:r>
                      <a:endParaRPr sz="1400" u="none" cap="none" strike="noStrike"/>
                    </a:p>
                  </a:txBody>
                  <a:tcPr marT="0" marB="0" marR="0" marL="0"/>
                </a:tc>
              </a:tr>
              <a:tr h="4127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252411"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R</a:t>
                      </a:r>
                      <a:r>
                        <a:rPr b="1" baseline="-25000" i="0" lang="en-US" sz="2000" u="none" cap="none" strike="noStrike">
                          <a:solidFill>
                            <a:schemeClr val="dk1"/>
                          </a:solidFill>
                          <a:latin typeface="Arial"/>
                          <a:ea typeface="Arial"/>
                          <a:cs typeface="Arial"/>
                          <a:sym typeface="Arial"/>
                        </a:rPr>
                        <a:t>1 </a:t>
                      </a:r>
                      <a:r>
                        <a:rPr b="1" i="0" lang="en-US" sz="2000" u="none" cap="none" strike="noStrike">
                          <a:solidFill>
                            <a:schemeClr val="dk1"/>
                          </a:solidFill>
                          <a:latin typeface="Arial"/>
                          <a:ea typeface="Arial"/>
                          <a:cs typeface="Arial"/>
                          <a:sym typeface="Arial"/>
                        </a:rPr>
                        <a:t>contains t</a:t>
                      </a:r>
                      <a:r>
                        <a:rPr b="1" baseline="-25000" i="0" lang="en-US" sz="2000" u="none" cap="none" strike="noStrike">
                          <a:solidFill>
                            <a:schemeClr val="dk1"/>
                          </a:solidFill>
                          <a:latin typeface="Arial"/>
                          <a:ea typeface="Arial"/>
                          <a:cs typeface="Arial"/>
                          <a:sym typeface="Arial"/>
                        </a:rPr>
                        <a:t>2</a:t>
                      </a:r>
                      <a:endParaRPr sz="1400" u="none" cap="none" strike="noStrike"/>
                    </a:p>
                  </a:txBody>
                  <a:tcPr marT="0" marB="0" marR="0" marL="0"/>
                </a:tc>
                <a:tc>
                  <a:txBody>
                    <a:bodyPr/>
                    <a:lstStyle/>
                    <a:p>
                      <a:pPr indent="0" lvl="0" marL="45720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2 </a:t>
                      </a:r>
                      <a:r>
                        <a:rPr b="1" i="0" lang="en-US" sz="2000" u="none" cap="none" strike="noStrike">
                          <a:solidFill>
                            <a:schemeClr val="dk1"/>
                          </a:solidFill>
                          <a:latin typeface="Arial"/>
                          <a:ea typeface="Arial"/>
                          <a:cs typeface="Arial"/>
                          <a:sym typeface="Arial"/>
                        </a:rPr>
                        <a:t>in R</a:t>
                      </a:r>
                      <a:r>
                        <a:rPr b="1" baseline="-25000" i="0" lang="en-US" sz="2000" u="none" cap="none" strike="noStrike">
                          <a:solidFill>
                            <a:schemeClr val="dk1"/>
                          </a:solidFill>
                          <a:latin typeface="Arial"/>
                          <a:ea typeface="Arial"/>
                          <a:cs typeface="Arial"/>
                          <a:sym typeface="Arial"/>
                        </a:rPr>
                        <a:t>1</a:t>
                      </a:r>
                      <a:endParaRPr sz="1400" u="none" cap="none" strike="noStrike"/>
                    </a:p>
                  </a:txBody>
                  <a:tcPr marT="0" marB="0" marR="0" marL="0"/>
                </a:tc>
              </a:tr>
              <a:tr h="411150">
                <a:tc>
                  <a:txBody>
                    <a:bodyPr/>
                    <a:lstStyle/>
                    <a:p>
                      <a:pPr indent="0" lvl="0" marL="3175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d=t</a:t>
                      </a:r>
                      <a:r>
                        <a:rPr b="1" baseline="-25000" i="0" lang="en-US" sz="2000" u="none" cap="none" strike="noStrike">
                          <a:solidFill>
                            <a:schemeClr val="dk1"/>
                          </a:solidFill>
                          <a:latin typeface="Arial"/>
                          <a:ea typeface="Arial"/>
                          <a:cs typeface="Arial"/>
                          <a:sym typeface="Arial"/>
                        </a:rPr>
                        <a:t>3</a:t>
                      </a:r>
                      <a:r>
                        <a:rPr b="1" i="0" lang="en-US" sz="2000" u="none" cap="none" strike="noStrike">
                          <a:solidFill>
                            <a:schemeClr val="dk1"/>
                          </a:solidFill>
                          <a:latin typeface="Arial"/>
                          <a:ea typeface="Arial"/>
                          <a:cs typeface="Arial"/>
                          <a:sym typeface="Arial"/>
                        </a:rPr>
                        <a:t>+t</a:t>
                      </a:r>
                      <a:r>
                        <a:rPr b="1" baseline="-25000" i="0" lang="en-US" sz="2000" u="none" cap="none" strike="noStrike">
                          <a:solidFill>
                            <a:schemeClr val="dk1"/>
                          </a:solidFill>
                          <a:latin typeface="Arial"/>
                          <a:ea typeface="Arial"/>
                          <a:cs typeface="Arial"/>
                          <a:sym typeface="Arial"/>
                        </a:rPr>
                        <a:t>2</a:t>
                      </a:r>
                      <a:endParaRPr sz="1400" u="none" cap="none" strike="noStrike"/>
                    </a:p>
                  </a:txBody>
                  <a:tcPr marT="0" marB="0" marR="0" marL="0"/>
                </a:tc>
                <a:tc>
                  <a:txBody>
                    <a:bodyPr/>
                    <a:lstStyle/>
                    <a:p>
                      <a:pPr indent="0" lvl="0" marL="390525" marR="0" rtl="0" algn="l">
                        <a:lnSpc>
                          <a:spcPct val="13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add R</a:t>
                      </a:r>
                      <a:r>
                        <a:rPr b="1" baseline="-25000" i="0" lang="en-US" sz="2000" u="none" cap="none" strike="noStrike">
                          <a:solidFill>
                            <a:srgbClr val="CC0000"/>
                          </a:solidFill>
                          <a:latin typeface="Arial"/>
                          <a:ea typeface="Arial"/>
                          <a:cs typeface="Arial"/>
                          <a:sym typeface="Arial"/>
                        </a:rPr>
                        <a:t>1</a:t>
                      </a:r>
                      <a:r>
                        <a:rPr b="1" i="0" lang="en-US" sz="2000" u="none" cap="none" strike="noStrike">
                          <a:solidFill>
                            <a:srgbClr val="CC0000"/>
                          </a:solidFill>
                          <a:latin typeface="Arial"/>
                          <a:ea typeface="Arial"/>
                          <a:cs typeface="Arial"/>
                          <a:sym typeface="Arial"/>
                        </a:rPr>
                        <a:t>,R</a:t>
                      </a:r>
                      <a:r>
                        <a:rPr b="1" baseline="-25000" i="0" lang="en-US" sz="2000" u="none" cap="none" strike="noStrike">
                          <a:solidFill>
                            <a:srgbClr val="CC0000"/>
                          </a:solidFill>
                          <a:latin typeface="Arial"/>
                          <a:ea typeface="Arial"/>
                          <a:cs typeface="Arial"/>
                          <a:sym typeface="Arial"/>
                        </a:rPr>
                        <a:t>0</a:t>
                      </a:r>
                      <a:endParaRPr sz="1400" u="none" cap="none" strike="noStrike"/>
                    </a:p>
                  </a:txBody>
                  <a:tcPr marT="0" marB="0" marR="0" marL="0"/>
                </a:tc>
                <a:tc>
                  <a:txBody>
                    <a:bodyPr/>
                    <a:lstStyle/>
                    <a:p>
                      <a:pPr indent="0" lvl="0" marL="252411"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R</a:t>
                      </a:r>
                      <a:r>
                        <a:rPr b="1" baseline="-25000" i="0" lang="en-US" sz="2000" u="none" cap="none" strike="noStrike">
                          <a:solidFill>
                            <a:schemeClr val="dk1"/>
                          </a:solidFill>
                          <a:latin typeface="Arial"/>
                          <a:ea typeface="Arial"/>
                          <a:cs typeface="Arial"/>
                          <a:sym typeface="Arial"/>
                        </a:rPr>
                        <a:t>0 </a:t>
                      </a:r>
                      <a:r>
                        <a:rPr b="1" i="0" lang="en-US" sz="2000" u="none" cap="none" strike="noStrike">
                          <a:solidFill>
                            <a:schemeClr val="dk1"/>
                          </a:solidFill>
                          <a:latin typeface="Arial"/>
                          <a:ea typeface="Arial"/>
                          <a:cs typeface="Arial"/>
                          <a:sym typeface="Arial"/>
                        </a:rPr>
                        <a:t>contains d</a:t>
                      </a:r>
                      <a:endParaRPr sz="1400" u="none" cap="none" strike="noStrike"/>
                    </a:p>
                  </a:txBody>
                  <a:tcPr marT="0" marB="0" marR="0" marL="0"/>
                </a:tc>
                <a:tc>
                  <a:txBody>
                    <a:bodyPr/>
                    <a:lstStyle/>
                    <a:p>
                      <a:pPr indent="0" lvl="0" marL="45720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 in R</a:t>
                      </a:r>
                      <a:r>
                        <a:rPr b="1" baseline="-25000" i="0" lang="en-US" sz="2000" u="none" cap="none" strike="noStrike">
                          <a:solidFill>
                            <a:schemeClr val="dk1"/>
                          </a:solidFill>
                          <a:latin typeface="Arial"/>
                          <a:ea typeface="Arial"/>
                          <a:cs typeface="Arial"/>
                          <a:sym typeface="Arial"/>
                        </a:rPr>
                        <a:t>0</a:t>
                      </a:r>
                      <a:endParaRPr sz="1400" u="none" cap="none" strike="noStrike"/>
                    </a:p>
                  </a:txBody>
                  <a:tcPr marT="0" marB="0" marR="0" marL="0"/>
                </a:tc>
              </a:tr>
              <a:tr h="4111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390525" marR="0" rtl="0" algn="l">
                        <a:lnSpc>
                          <a:spcPct val="130000"/>
                        </a:lnSpc>
                        <a:spcBef>
                          <a:spcPts val="0"/>
                        </a:spcBef>
                        <a:spcAft>
                          <a:spcPts val="0"/>
                        </a:spcAft>
                        <a:buClr>
                          <a:srgbClr val="CC0000"/>
                        </a:buClr>
                        <a:buSzPts val="2000"/>
                        <a:buFont typeface="Arial"/>
                        <a:buNone/>
                      </a:pPr>
                      <a:r>
                        <a:rPr b="1" i="0" lang="en-US" sz="2000" u="none" cap="none" strike="noStrike">
                          <a:solidFill>
                            <a:srgbClr val="CC0000"/>
                          </a:solidFill>
                          <a:latin typeface="Arial"/>
                          <a:ea typeface="Arial"/>
                          <a:cs typeface="Arial"/>
                          <a:sym typeface="Arial"/>
                        </a:rPr>
                        <a:t>mov R</a:t>
                      </a:r>
                      <a:r>
                        <a:rPr b="1" baseline="-25000" i="0" lang="en-US" sz="2000" u="none" cap="none" strike="noStrike">
                          <a:solidFill>
                            <a:srgbClr val="CC0000"/>
                          </a:solidFill>
                          <a:latin typeface="Arial"/>
                          <a:ea typeface="Arial"/>
                          <a:cs typeface="Arial"/>
                          <a:sym typeface="Arial"/>
                        </a:rPr>
                        <a:t>0</a:t>
                      </a:r>
                      <a:r>
                        <a:rPr b="1" i="0" lang="en-US" sz="2000" u="none" cap="none" strike="noStrike">
                          <a:solidFill>
                            <a:srgbClr val="CC0000"/>
                          </a:solidFill>
                          <a:latin typeface="Arial"/>
                          <a:ea typeface="Arial"/>
                          <a:cs typeface="Arial"/>
                          <a:sym typeface="Arial"/>
                        </a:rPr>
                        <a:t>,d</a:t>
                      </a:r>
                      <a:endParaRPr sz="1400" u="none" cap="none" strike="noStrike"/>
                    </a:p>
                  </a:txBody>
                  <a:tcPr marT="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45720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 in R</a:t>
                      </a:r>
                      <a:r>
                        <a:rPr b="1" baseline="-25000" i="0" lang="en-US" sz="2000" u="none" cap="none" strike="noStrike">
                          <a:solidFill>
                            <a:schemeClr val="dk1"/>
                          </a:solidFill>
                          <a:latin typeface="Arial"/>
                          <a:ea typeface="Arial"/>
                          <a:cs typeface="Arial"/>
                          <a:sym typeface="Arial"/>
                        </a:rPr>
                        <a:t>0 </a:t>
                      </a:r>
                      <a:r>
                        <a:rPr b="1" i="0" lang="en-US" sz="2000" u="none" cap="none" strike="noStrike">
                          <a:solidFill>
                            <a:schemeClr val="dk1"/>
                          </a:solidFill>
                          <a:latin typeface="Arial"/>
                          <a:ea typeface="Arial"/>
                          <a:cs typeface="Arial"/>
                          <a:sym typeface="Arial"/>
                        </a:rPr>
                        <a:t>and</a:t>
                      </a:r>
                      <a:endParaRPr sz="1400" u="none" cap="none" strike="noStrike"/>
                    </a:p>
                  </a:txBody>
                  <a:tcPr marT="0" marB="0" marR="0" marL="0"/>
                </a:tc>
              </a:tr>
              <a:tr h="349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Calibri"/>
                        <a:ea typeface="Calibri"/>
                        <a:cs typeface="Calibri"/>
                        <a:sym typeface="Calibri"/>
                      </a:endParaRPr>
                    </a:p>
                  </a:txBody>
                  <a:tcPr marT="0" marB="0" marR="0" marL="0"/>
                </a:tc>
                <a:tc>
                  <a:txBody>
                    <a:bodyPr/>
                    <a:lstStyle/>
                    <a:p>
                      <a:pPr indent="0" lvl="0" marL="457200" marR="0" rtl="0" algn="l">
                        <a:lnSpc>
                          <a:spcPct val="13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memory</a:t>
                      </a:r>
                      <a:endParaRPr sz="1400" u="none" cap="none" strike="noStrike"/>
                    </a:p>
                  </a:txBody>
                  <a:tcPr marT="0" marB="0" marR="0" marL="0"/>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87"/>
          <p:cNvSpPr txBox="1"/>
          <p:nvPr>
            <p:ph type="title"/>
          </p:nvPr>
        </p:nvSpPr>
        <p:spPr>
          <a:xfrm>
            <a:off x="2170112" y="146050"/>
            <a:ext cx="7847012" cy="1366837"/>
          </a:xfrm>
          <a:prstGeom prst="rect">
            <a:avLst/>
          </a:prstGeom>
          <a:noFill/>
          <a:ln>
            <a:noFill/>
          </a:ln>
        </p:spPr>
        <p:txBody>
          <a:bodyPr anchorCtr="0" anchor="ctr" bIns="0" lIns="0" spcFirstLastPara="1" rIns="0" wrap="square" tIns="12050">
            <a:spAutoFit/>
          </a:bodyPr>
          <a:lstStyle/>
          <a:p>
            <a:pPr indent="-2714622" lvl="0" marL="2725737"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Generating Code for Other Types of  Statements</a:t>
            </a:r>
            <a:endParaRPr/>
          </a:p>
        </p:txBody>
      </p:sp>
      <p:sp>
        <p:nvSpPr>
          <p:cNvPr id="1829" name="Google Shape;1829;p187"/>
          <p:cNvSpPr txBox="1"/>
          <p:nvPr/>
        </p:nvSpPr>
        <p:spPr>
          <a:xfrm>
            <a:off x="2481262" y="1522412"/>
            <a:ext cx="3614737" cy="3317875"/>
          </a:xfrm>
          <a:prstGeom prst="rect">
            <a:avLst/>
          </a:prstGeom>
          <a:noFill/>
          <a:ln>
            <a:noFill/>
          </a:ln>
        </p:spPr>
        <p:txBody>
          <a:bodyPr anchorCtr="0" anchor="t" bIns="0" lIns="0" spcFirstLastPara="1" rIns="0" wrap="square" tIns="61575">
            <a:spAutoFit/>
          </a:bodyPr>
          <a:lstStyle/>
          <a:p>
            <a:pPr indent="-342900" lvl="0" marL="3556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Indexed assignment</a:t>
            </a:r>
            <a:endParaRPr b="0" i="0" sz="1400" u="none" cap="none" strike="noStrike">
              <a:solidFill>
                <a:srgbClr val="000000"/>
              </a:solidFill>
              <a:latin typeface="Arial"/>
              <a:ea typeface="Arial"/>
              <a:cs typeface="Arial"/>
              <a:sym typeface="Arial"/>
            </a:endParaRPr>
          </a:p>
          <a:p>
            <a:pPr indent="-342900" lvl="0" marL="355600" marR="0" rtl="0" algn="l">
              <a:lnSpc>
                <a:spcPct val="11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a:=b[i]  and</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3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a[i]:=b</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3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Pointer assignment</a:t>
            </a:r>
            <a:endParaRPr b="0" i="0" sz="1400" u="none" cap="none" strike="noStrike">
              <a:solidFill>
                <a:srgbClr val="000000"/>
              </a:solidFill>
              <a:latin typeface="Arial"/>
              <a:ea typeface="Arial"/>
              <a:cs typeface="Arial"/>
              <a:sym typeface="Arial"/>
            </a:endParaRPr>
          </a:p>
          <a:p>
            <a:pPr indent="-342900" lvl="0" marL="355600" marR="0" rtl="0" algn="l">
              <a:lnSpc>
                <a:spcPct val="11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a:=*p  and</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3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*p:=a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pic>
        <p:nvPicPr>
          <p:cNvPr id="1834" name="Google Shape;1834;p188"/>
          <p:cNvPicPr preferRelativeResize="0"/>
          <p:nvPr/>
        </p:nvPicPr>
        <p:blipFill rotWithShape="1">
          <a:blip r:embed="rId3">
            <a:alphaModFix/>
          </a:blip>
          <a:srcRect b="0" l="0" r="0" t="0"/>
          <a:stretch/>
        </p:blipFill>
        <p:spPr>
          <a:xfrm>
            <a:off x="2209800" y="304800"/>
            <a:ext cx="8229600" cy="63246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189"/>
          <p:cNvPicPr preferRelativeResize="0"/>
          <p:nvPr/>
        </p:nvPicPr>
        <p:blipFill rotWithShape="1">
          <a:blip r:embed="rId3">
            <a:alphaModFix/>
          </a:blip>
          <a:srcRect b="6765" l="0" r="0" t="0"/>
          <a:stretch/>
        </p:blipFill>
        <p:spPr>
          <a:xfrm>
            <a:off x="1524000" y="0"/>
            <a:ext cx="9144000" cy="67818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pic>
        <p:nvPicPr>
          <p:cNvPr id="1844" name="Google Shape;1844;p190"/>
          <p:cNvPicPr preferRelativeResize="0"/>
          <p:nvPr/>
        </p:nvPicPr>
        <p:blipFill rotWithShape="1">
          <a:blip r:embed="rId3">
            <a:alphaModFix/>
          </a:blip>
          <a:srcRect b="2927" l="0" r="0" t="0"/>
          <a:stretch/>
        </p:blipFill>
        <p:spPr>
          <a:xfrm>
            <a:off x="1828800" y="0"/>
            <a:ext cx="8839200" cy="68580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pic>
        <p:nvPicPr>
          <p:cNvPr id="1849" name="Google Shape;1849;p191"/>
          <p:cNvPicPr preferRelativeResize="0"/>
          <p:nvPr/>
        </p:nvPicPr>
        <p:blipFill rotWithShape="1">
          <a:blip r:embed="rId3">
            <a:alphaModFix/>
          </a:blip>
          <a:srcRect b="0" l="10327" r="13392" t="0"/>
          <a:stretch/>
        </p:blipFill>
        <p:spPr>
          <a:xfrm>
            <a:off x="1843087" y="533400"/>
            <a:ext cx="8520112" cy="563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Storage Layout for Local Names</a:t>
            </a:r>
            <a:endParaRPr/>
          </a:p>
        </p:txBody>
      </p:sp>
      <p:pic>
        <p:nvPicPr>
          <p:cNvPr id="203" name="Google Shape;203;p30"/>
          <p:cNvPicPr preferRelativeResize="0"/>
          <p:nvPr>
            <p:ph idx="1" type="body"/>
          </p:nvPr>
        </p:nvPicPr>
        <p:blipFill rotWithShape="1">
          <a:blip r:embed="rId3">
            <a:alphaModFix/>
          </a:blip>
          <a:srcRect b="0" l="0" r="0" t="0"/>
          <a:stretch/>
        </p:blipFill>
        <p:spPr>
          <a:xfrm>
            <a:off x="3041650" y="2697162"/>
            <a:ext cx="6108700" cy="2608262"/>
          </a:xfrm>
          <a:prstGeom prst="rect">
            <a:avLst/>
          </a:prstGeom>
          <a:noFill/>
          <a:ln>
            <a:noFill/>
          </a:ln>
        </p:spPr>
      </p:pic>
      <p:sp>
        <p:nvSpPr>
          <p:cNvPr id="204" name="Google Shape;204;p30"/>
          <p:cNvSpPr txBox="1"/>
          <p:nvPr/>
        </p:nvSpPr>
        <p:spPr>
          <a:xfrm>
            <a:off x="1981200" y="1935162"/>
            <a:ext cx="8229600" cy="4389437"/>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Syntax-directed translation of array types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9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Cross Compilation</a:t>
            </a:r>
            <a:endParaRPr/>
          </a:p>
        </p:txBody>
      </p:sp>
      <p:sp>
        <p:nvSpPr>
          <p:cNvPr id="1855" name="Google Shape;1855;p192"/>
          <p:cNvSpPr txBox="1"/>
          <p:nvPr>
            <p:ph idx="1" type="body"/>
          </p:nvPr>
        </p:nvSpPr>
        <p:spPr>
          <a:xfrm>
            <a:off x="2057400" y="1317625"/>
            <a:ext cx="8075612" cy="3694112"/>
          </a:xfrm>
          <a:prstGeom prst="rect">
            <a:avLst/>
          </a:prstGeom>
          <a:noFill/>
          <a:ln>
            <a:noFill/>
          </a:ln>
        </p:spPr>
        <p:txBody>
          <a:bodyPr anchorCtr="0" anchor="t" bIns="45700" lIns="91425" spcFirstLastPara="1" rIns="91425" wrap="square" tIns="45700">
            <a:noAutofit/>
          </a:bodyPr>
          <a:lstStyle/>
          <a:p>
            <a:pPr indent="-319087" lvl="0" marL="438150" marR="0" rtl="0" algn="l">
              <a:lnSpc>
                <a:spcPct val="90000"/>
              </a:lnSpc>
              <a:spcBef>
                <a:spcPts val="0"/>
              </a:spcBef>
              <a:spcAft>
                <a:spcPts val="0"/>
              </a:spcAft>
              <a:buClr>
                <a:schemeClr val="dk1"/>
              </a:buClr>
              <a:buSzPts val="2400"/>
              <a:buFont typeface="Noto Sans Symbols"/>
              <a:buChar char="◼"/>
            </a:pPr>
            <a:r>
              <a:rPr b="0" i="0" lang="en-US" sz="2400" u="none">
                <a:solidFill>
                  <a:schemeClr val="dk1"/>
                </a:solidFill>
                <a:latin typeface="Calibri"/>
                <a:ea typeface="Calibri"/>
                <a:cs typeface="Calibri"/>
                <a:sym typeface="Calibri"/>
              </a:rPr>
              <a:t>A cross compiler is a compiler capable of creating executable code for a platform other than the one on which the compiler is run.</a:t>
            </a:r>
            <a:endParaRPr/>
          </a:p>
          <a:p>
            <a:pPr indent="-166686" lvl="0" marL="438150" marR="0" rtl="0" algn="l">
              <a:lnSpc>
                <a:spcPct val="90000"/>
              </a:lnSpc>
              <a:spcBef>
                <a:spcPts val="0"/>
              </a:spcBef>
              <a:spcAft>
                <a:spcPts val="0"/>
              </a:spcAft>
              <a:buClr>
                <a:schemeClr val="dk1"/>
              </a:buClr>
              <a:buSzPts val="2400"/>
              <a:buFont typeface="Noto Sans Symbols"/>
              <a:buNone/>
            </a:pPr>
            <a:r>
              <a:t/>
            </a:r>
            <a:endParaRPr b="0" i="0" sz="2400" u="none">
              <a:solidFill>
                <a:schemeClr val="dk1"/>
              </a:solidFill>
              <a:latin typeface="Calibri"/>
              <a:ea typeface="Calibri"/>
              <a:cs typeface="Calibri"/>
              <a:sym typeface="Calibri"/>
            </a:endParaRPr>
          </a:p>
          <a:p>
            <a:pPr indent="-319087" lvl="0" marL="438150" marR="0" rtl="0" algn="l">
              <a:lnSpc>
                <a:spcPct val="90000"/>
              </a:lnSpc>
              <a:spcBef>
                <a:spcPts val="0"/>
              </a:spcBef>
              <a:spcAft>
                <a:spcPts val="0"/>
              </a:spcAft>
              <a:buClr>
                <a:schemeClr val="dk1"/>
              </a:buClr>
              <a:buSzPts val="2400"/>
              <a:buFont typeface="Noto Sans Symbols"/>
              <a:buChar char="◼"/>
            </a:pPr>
            <a:r>
              <a:rPr b="0" i="0" lang="en-US" sz="2400" u="none">
                <a:solidFill>
                  <a:schemeClr val="dk1"/>
                </a:solidFill>
                <a:latin typeface="Calibri"/>
                <a:ea typeface="Calibri"/>
                <a:cs typeface="Calibri"/>
                <a:sym typeface="Calibri"/>
              </a:rPr>
              <a:t>Cross compiler tools are used to generate executables for </a:t>
            </a:r>
            <a:r>
              <a:rPr b="0" i="0" lang="en-US" sz="2400" u="sng">
                <a:solidFill>
                  <a:schemeClr val="dk1"/>
                </a:solidFill>
                <a:latin typeface="Calibri"/>
                <a:ea typeface="Calibri"/>
                <a:cs typeface="Calibri"/>
                <a:sym typeface="Calibri"/>
              </a:rPr>
              <a:t>embedded system</a:t>
            </a:r>
            <a:r>
              <a:rPr b="0" i="0" lang="en-US" sz="2400" u="none">
                <a:solidFill>
                  <a:schemeClr val="dk1"/>
                </a:solidFill>
                <a:latin typeface="Calibri"/>
                <a:ea typeface="Calibri"/>
                <a:cs typeface="Calibri"/>
                <a:sym typeface="Calibri"/>
              </a:rPr>
              <a:t> or multiple platforms. </a:t>
            </a:r>
            <a:endParaRPr/>
          </a:p>
          <a:p>
            <a:pPr indent="-166686" lvl="0" marL="438150" marR="0" rtl="0" algn="l">
              <a:lnSpc>
                <a:spcPct val="90000"/>
              </a:lnSpc>
              <a:spcBef>
                <a:spcPts val="0"/>
              </a:spcBef>
              <a:spcAft>
                <a:spcPts val="0"/>
              </a:spcAft>
              <a:buClr>
                <a:schemeClr val="dk1"/>
              </a:buClr>
              <a:buSzPts val="2400"/>
              <a:buFont typeface="Noto Sans Symbols"/>
              <a:buNone/>
            </a:pPr>
            <a:r>
              <a:t/>
            </a:r>
            <a:endParaRPr b="0" i="0" sz="2400" u="none">
              <a:solidFill>
                <a:schemeClr val="dk1"/>
              </a:solidFill>
              <a:latin typeface="Calibri"/>
              <a:ea typeface="Calibri"/>
              <a:cs typeface="Calibri"/>
              <a:sym typeface="Calibri"/>
            </a:endParaRPr>
          </a:p>
          <a:p>
            <a:pPr indent="-319087" lvl="0" marL="438150" marR="0" rtl="0" algn="l">
              <a:lnSpc>
                <a:spcPct val="90000"/>
              </a:lnSpc>
              <a:spcBef>
                <a:spcPts val="0"/>
              </a:spcBef>
              <a:spcAft>
                <a:spcPts val="0"/>
              </a:spcAft>
              <a:buClr>
                <a:schemeClr val="dk1"/>
              </a:buClr>
              <a:buSzPts val="2400"/>
              <a:buFont typeface="Noto Sans Symbols"/>
              <a:buChar char="◼"/>
            </a:pPr>
            <a:r>
              <a:rPr b="0" i="0" lang="en-US" sz="2400" u="none">
                <a:solidFill>
                  <a:schemeClr val="dk1"/>
                </a:solidFill>
                <a:latin typeface="Calibri"/>
                <a:ea typeface="Calibri"/>
                <a:cs typeface="Calibri"/>
                <a:sym typeface="Calibri"/>
              </a:rPr>
              <a:t>It is used to compile for a platform upon which it is not feasible to do the compiling, like </a:t>
            </a:r>
            <a:r>
              <a:rPr b="0" i="0" lang="en-US" sz="2400" u="sng">
                <a:solidFill>
                  <a:schemeClr val="dk1"/>
                </a:solidFill>
                <a:latin typeface="Calibri"/>
                <a:ea typeface="Calibri"/>
                <a:cs typeface="Calibri"/>
                <a:sym typeface="Calibri"/>
              </a:rPr>
              <a:t>microcontrollers</a:t>
            </a:r>
            <a:r>
              <a:rPr b="0" i="0" lang="en-US" sz="2400" u="none">
                <a:solidFill>
                  <a:schemeClr val="dk1"/>
                </a:solidFill>
                <a:latin typeface="Calibri"/>
                <a:ea typeface="Calibri"/>
                <a:cs typeface="Calibri"/>
                <a:sym typeface="Calibri"/>
              </a:rPr>
              <a:t> that don't support an </a:t>
            </a:r>
            <a:r>
              <a:rPr b="0" i="0" lang="en-US" sz="2400" u="sng">
                <a:solidFill>
                  <a:schemeClr val="dk1"/>
                </a:solidFill>
                <a:latin typeface="Calibri"/>
                <a:ea typeface="Calibri"/>
                <a:cs typeface="Calibri"/>
                <a:sym typeface="Calibri"/>
              </a:rPr>
              <a:t>operating system</a:t>
            </a:r>
            <a:r>
              <a:rPr b="0" i="0" lang="en-US" sz="2400" u="none">
                <a:solidFill>
                  <a:schemeClr val="dk1"/>
                </a:solidFill>
                <a:latin typeface="Calibri"/>
                <a:ea typeface="Calibri"/>
                <a:cs typeface="Calibri"/>
                <a:sym typeface="Calibri"/>
              </a:rPr>
              <a:t>.</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3"/>
          <p:cNvSpPr txBox="1"/>
          <p:nvPr>
            <p:ph type="title"/>
          </p:nvPr>
        </p:nvSpPr>
        <p:spPr>
          <a:xfrm>
            <a:off x="3657600" y="512762"/>
            <a:ext cx="5715000" cy="18462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Uses of cross compilers</a:t>
            </a:r>
            <a:br>
              <a:rPr b="0" i="0" lang="en-US" sz="4400" u="none">
                <a:solidFill>
                  <a:schemeClr val="dk1"/>
                </a:solidFill>
                <a:latin typeface="Calibri"/>
                <a:ea typeface="Calibri"/>
                <a:cs typeface="Calibri"/>
                <a:sym typeface="Calibri"/>
              </a:rPr>
            </a:br>
            <a:endParaRPr/>
          </a:p>
        </p:txBody>
      </p:sp>
      <p:sp>
        <p:nvSpPr>
          <p:cNvPr id="1861" name="Google Shape;1861;p193"/>
          <p:cNvSpPr txBox="1"/>
          <p:nvPr>
            <p:ph idx="1" type="body"/>
          </p:nvPr>
        </p:nvSpPr>
        <p:spPr>
          <a:xfrm>
            <a:off x="2057400" y="1522412"/>
            <a:ext cx="8077200" cy="4524375"/>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The fundamental use of a cross compiler is to separate the build environment from target environment. This is useful in a number of situations:</a:t>
            </a:r>
            <a:endParaRPr/>
          </a:p>
          <a:p>
            <a:pPr indent="-228600" lvl="1" marL="685800" marR="0" rtl="0" algn="just">
              <a:lnSpc>
                <a:spcPct val="90000"/>
              </a:lnSpc>
              <a:spcBef>
                <a:spcPts val="50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Embedded computers where a device has extremely limited resources. </a:t>
            </a:r>
            <a:endParaRPr/>
          </a:p>
          <a:p>
            <a:pPr indent="-228600" lvl="1" marL="685800" marR="0" rtl="0" algn="just">
              <a:lnSpc>
                <a:spcPct val="90000"/>
              </a:lnSpc>
              <a:spcBef>
                <a:spcPts val="50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For example, a microwave oven will have an extremely small computer to read its touchpad and door sensor, provide output to a digital display and speaker, and to control the machinery for cooking food. </a:t>
            </a:r>
            <a:endParaRPr/>
          </a:p>
          <a:p>
            <a:pPr indent="-228600" lvl="0" marL="228600" marR="0" rtl="0" algn="just">
              <a:lnSpc>
                <a:spcPct val="90000"/>
              </a:lnSpc>
              <a:spcBef>
                <a:spcPts val="100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This computer will not be powerful enough to run a compiler, a file system, or a development environment. </a:t>
            </a:r>
            <a:endParaRPr/>
          </a:p>
          <a:p>
            <a:pPr indent="-228600" lvl="0" marL="228600" marR="0" rtl="0" algn="just">
              <a:lnSpc>
                <a:spcPct val="90000"/>
              </a:lnSpc>
              <a:spcBef>
                <a:spcPts val="100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Since debugging and testing may also require more resources than are available on an embedded system, cross-compilation can be less involved and less prone to errors than native compilation.</a:t>
            </a:r>
            <a:endParaRPr/>
          </a:p>
          <a:p>
            <a:pPr indent="-88900" lvl="0" marL="228600" marR="0" rtl="0" algn="l">
              <a:lnSpc>
                <a:spcPct val="90000"/>
              </a:lnSpc>
              <a:spcBef>
                <a:spcPts val="100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94"/>
          <p:cNvSpPr txBox="1"/>
          <p:nvPr>
            <p:ph idx="1" type="body"/>
          </p:nvPr>
        </p:nvSpPr>
        <p:spPr>
          <a:xfrm>
            <a:off x="2057400" y="685800"/>
            <a:ext cx="8077200" cy="584835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chemeClr val="dk1"/>
              </a:buClr>
              <a:buSzPts val="4000"/>
              <a:buFont typeface="Arial"/>
              <a:buChar char="•"/>
            </a:pPr>
            <a:r>
              <a:rPr b="1" i="0" lang="en-US" sz="4000" u="none">
                <a:solidFill>
                  <a:schemeClr val="dk1"/>
                </a:solidFill>
                <a:latin typeface="Calibri"/>
                <a:ea typeface="Calibri"/>
                <a:cs typeface="Calibri"/>
                <a:sym typeface="Calibri"/>
              </a:rPr>
              <a:t>Compiling for multiple machines </a:t>
            </a:r>
            <a:endParaRPr/>
          </a:p>
          <a:p>
            <a:pPr indent="0" lvl="0" marL="228600" marR="0" rtl="0" algn="ctr">
              <a:lnSpc>
                <a:spcPct val="90000"/>
              </a:lnSpc>
              <a:spcBef>
                <a:spcPts val="1000"/>
              </a:spcBef>
              <a:spcAft>
                <a:spcPts val="0"/>
              </a:spcAft>
              <a:buClr>
                <a:schemeClr val="dk1"/>
              </a:buClr>
              <a:buSzPts val="4000"/>
              <a:buFont typeface="Arial"/>
              <a:buNone/>
            </a:pPr>
            <a:r>
              <a:t/>
            </a:r>
            <a:endParaRPr b="1" i="0" sz="4000" u="none">
              <a:solidFill>
                <a:schemeClr val="dk1"/>
              </a:solidFill>
              <a:latin typeface="Calibri"/>
              <a:ea typeface="Calibri"/>
              <a:cs typeface="Calibri"/>
              <a:sym typeface="Calibri"/>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For example, a company may wish to support several different versions of an operating system or to support several different operating systems. </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By using a cross compiler, a single build environment can be set up to compile for each of these targets.</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Compiling on a server farm. </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Similar to compiling for multiple machines, a complicated build that involves many compile operations can be executed across any machine that is free, regardless of its underlying hardware or the operating system version that it is running.</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95"/>
          <p:cNvSpPr txBox="1"/>
          <p:nvPr>
            <p:ph idx="1" type="body"/>
          </p:nvPr>
        </p:nvSpPr>
        <p:spPr>
          <a:xfrm>
            <a:off x="2057400" y="1522412"/>
            <a:ext cx="8077200" cy="3878262"/>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chemeClr val="dk1"/>
              </a:buClr>
              <a:buSzPts val="3600"/>
              <a:buFont typeface="Arial"/>
              <a:buChar char="•"/>
            </a:pPr>
            <a:r>
              <a:rPr b="1" i="0" lang="en-US" sz="3600" u="none">
                <a:solidFill>
                  <a:schemeClr val="dk1"/>
                </a:solidFill>
                <a:latin typeface="Calibri"/>
                <a:ea typeface="Calibri"/>
                <a:cs typeface="Calibri"/>
                <a:sym typeface="Calibri"/>
              </a:rPr>
              <a:t>GCC and cross compilation</a:t>
            </a:r>
            <a:endParaRPr/>
          </a:p>
          <a:p>
            <a:pPr indent="0" lvl="0" marL="228600" marR="0" rtl="0" algn="ctr">
              <a:lnSpc>
                <a:spcPct val="90000"/>
              </a:lnSpc>
              <a:spcBef>
                <a:spcPts val="1000"/>
              </a:spcBef>
              <a:spcAft>
                <a:spcPts val="0"/>
              </a:spcAft>
              <a:buClr>
                <a:schemeClr val="dk1"/>
              </a:buClr>
              <a:buSzPts val="3600"/>
              <a:buFont typeface="Arial"/>
              <a:buNone/>
            </a:pPr>
            <a:r>
              <a:t/>
            </a:r>
            <a:endParaRPr b="1" i="0" sz="36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GCC, a free software collection of compilers, can be set up to cross compile. It supports many platforms and languages.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96"/>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T-diagrams</a:t>
            </a:r>
            <a:endParaRPr/>
          </a:p>
        </p:txBody>
      </p:sp>
      <p:sp>
        <p:nvSpPr>
          <p:cNvPr id="1878" name="Google Shape;1878;p196"/>
          <p:cNvSpPr txBox="1"/>
          <p:nvPr>
            <p:ph idx="1" type="body"/>
          </p:nvPr>
        </p:nvSpPr>
        <p:spPr>
          <a:xfrm>
            <a:off x="1981200" y="1981200"/>
            <a:ext cx="8229600" cy="15128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Different diagrams for different kinds of programs</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Visual explanation of interactions involving compilers and interpreters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7"/>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Programs</a:t>
            </a:r>
            <a:endParaRPr/>
          </a:p>
        </p:txBody>
      </p:sp>
      <p:sp>
        <p:nvSpPr>
          <p:cNvPr id="1885" name="Google Shape;1885;p197"/>
          <p:cNvSpPr txBox="1"/>
          <p:nvPr>
            <p:ph idx="1" type="body"/>
          </p:nvPr>
        </p:nvSpPr>
        <p:spPr>
          <a:xfrm>
            <a:off x="1981200" y="1981200"/>
            <a:ext cx="4038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Program P written in language L</a:t>
            </a:r>
            <a:endParaRPr/>
          </a:p>
        </p:txBody>
      </p:sp>
      <p:sp>
        <p:nvSpPr>
          <p:cNvPr id="1886" name="Google Shape;1886;p197"/>
          <p:cNvSpPr txBox="1"/>
          <p:nvPr>
            <p:ph idx="1" type="body"/>
          </p:nvPr>
        </p:nvSpPr>
        <p:spPr>
          <a:xfrm>
            <a:off x="6172200" y="1981200"/>
            <a:ext cx="4038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Example: Sort program written in Java</a:t>
            </a:r>
            <a:endParaRPr/>
          </a:p>
        </p:txBody>
      </p:sp>
      <p:grpSp>
        <p:nvGrpSpPr>
          <p:cNvPr id="1887" name="Google Shape;1887;p197"/>
          <p:cNvGrpSpPr/>
          <p:nvPr/>
        </p:nvGrpSpPr>
        <p:grpSpPr>
          <a:xfrm>
            <a:off x="2587625" y="3889375"/>
            <a:ext cx="1835150" cy="908050"/>
            <a:chOff x="670" y="2450"/>
            <a:chExt cx="1156" cy="572"/>
          </a:xfrm>
        </p:grpSpPr>
        <p:grpSp>
          <p:nvGrpSpPr>
            <p:cNvPr id="1888" name="Google Shape;1888;p197"/>
            <p:cNvGrpSpPr/>
            <p:nvPr/>
          </p:nvGrpSpPr>
          <p:grpSpPr>
            <a:xfrm>
              <a:off x="960" y="2736"/>
              <a:ext cx="576" cy="284"/>
              <a:chOff x="960" y="2736"/>
              <a:chExt cx="576" cy="284"/>
            </a:xfrm>
          </p:grpSpPr>
          <p:sp>
            <p:nvSpPr>
              <p:cNvPr id="1889" name="Google Shape;1889;p197"/>
              <p:cNvSpPr/>
              <p:nvPr/>
            </p:nvSpPr>
            <p:spPr>
              <a:xfrm>
                <a:off x="960"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0" name="Google Shape;1890;p197"/>
              <p:cNvSpPr txBox="1"/>
              <p:nvPr/>
            </p:nvSpPr>
            <p:spPr>
              <a:xfrm>
                <a:off x="1151" y="2761"/>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1891" name="Google Shape;1891;p197"/>
            <p:cNvGrpSpPr/>
            <p:nvPr/>
          </p:nvGrpSpPr>
          <p:grpSpPr>
            <a:xfrm>
              <a:off x="672" y="2452"/>
              <a:ext cx="1152" cy="284"/>
              <a:chOff x="672" y="2452"/>
              <a:chExt cx="1152" cy="284"/>
            </a:xfrm>
          </p:grpSpPr>
          <p:sp>
            <p:nvSpPr>
              <p:cNvPr id="1892" name="Google Shape;1892;p197"/>
              <p:cNvSpPr/>
              <p:nvPr/>
            </p:nvSpPr>
            <p:spPr>
              <a:xfrm>
                <a:off x="672" y="2452"/>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3" name="Google Shape;1893;p197"/>
              <p:cNvSpPr txBox="1"/>
              <p:nvPr/>
            </p:nvSpPr>
            <p:spPr>
              <a:xfrm>
                <a:off x="1142" y="2477"/>
                <a:ext cx="21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grpSp>
        <p:cxnSp>
          <p:nvCxnSpPr>
            <p:cNvPr id="1894" name="Google Shape;1894;p197"/>
            <p:cNvCxnSpPr/>
            <p:nvPr/>
          </p:nvCxnSpPr>
          <p:spPr>
            <a:xfrm>
              <a:off x="672" y="2452"/>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1895" name="Google Shape;1895;p197"/>
            <p:cNvCxnSpPr/>
            <p:nvPr/>
          </p:nvCxnSpPr>
          <p:spPr>
            <a:xfrm flipH="1">
              <a:off x="1534" y="2452"/>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1896" name="Google Shape;1896;p197"/>
            <p:cNvCxnSpPr/>
            <p:nvPr/>
          </p:nvCxnSpPr>
          <p:spPr>
            <a:xfrm>
              <a:off x="1536"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1897" name="Google Shape;1897;p197"/>
            <p:cNvCxnSpPr/>
            <p:nvPr/>
          </p:nvCxnSpPr>
          <p:spPr>
            <a:xfrm flipH="1">
              <a:off x="958"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1898" name="Google Shape;1898;p197"/>
            <p:cNvCxnSpPr/>
            <p:nvPr/>
          </p:nvCxnSpPr>
          <p:spPr>
            <a:xfrm flipH="1" rot="10800000">
              <a:off x="960"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1899" name="Google Shape;1899;p197"/>
            <p:cNvCxnSpPr/>
            <p:nvPr/>
          </p:nvCxnSpPr>
          <p:spPr>
            <a:xfrm rot="10800000">
              <a:off x="670" y="2450"/>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1900" name="Google Shape;1900;p197"/>
          <p:cNvGrpSpPr/>
          <p:nvPr/>
        </p:nvGrpSpPr>
        <p:grpSpPr>
          <a:xfrm>
            <a:off x="7312025" y="3889375"/>
            <a:ext cx="1835150" cy="908050"/>
            <a:chOff x="3646" y="2450"/>
            <a:chExt cx="1156" cy="572"/>
          </a:xfrm>
        </p:grpSpPr>
        <p:grpSp>
          <p:nvGrpSpPr>
            <p:cNvPr id="1901" name="Google Shape;1901;p197"/>
            <p:cNvGrpSpPr/>
            <p:nvPr/>
          </p:nvGrpSpPr>
          <p:grpSpPr>
            <a:xfrm>
              <a:off x="3936" y="2736"/>
              <a:ext cx="576" cy="284"/>
              <a:chOff x="3936" y="2736"/>
              <a:chExt cx="576" cy="284"/>
            </a:xfrm>
          </p:grpSpPr>
          <p:sp>
            <p:nvSpPr>
              <p:cNvPr id="1902" name="Google Shape;1902;p197"/>
              <p:cNvSpPr/>
              <p:nvPr/>
            </p:nvSpPr>
            <p:spPr>
              <a:xfrm>
                <a:off x="3936"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3" name="Google Shape;1903;p197"/>
              <p:cNvSpPr txBox="1"/>
              <p:nvPr/>
            </p:nvSpPr>
            <p:spPr>
              <a:xfrm>
                <a:off x="4014" y="2761"/>
                <a:ext cx="42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Java</a:t>
                </a:r>
                <a:endParaRPr b="0" i="0" sz="1400" u="none" cap="none" strike="noStrike">
                  <a:solidFill>
                    <a:srgbClr val="000000"/>
                  </a:solidFill>
                  <a:latin typeface="Arial"/>
                  <a:ea typeface="Arial"/>
                  <a:cs typeface="Arial"/>
                  <a:sym typeface="Arial"/>
                </a:endParaRPr>
              </a:p>
            </p:txBody>
          </p:sp>
        </p:grpSp>
        <p:grpSp>
          <p:nvGrpSpPr>
            <p:cNvPr id="1904" name="Google Shape;1904;p197"/>
            <p:cNvGrpSpPr/>
            <p:nvPr/>
          </p:nvGrpSpPr>
          <p:grpSpPr>
            <a:xfrm>
              <a:off x="3648" y="2452"/>
              <a:ext cx="1152" cy="284"/>
              <a:chOff x="3648" y="2452"/>
              <a:chExt cx="1152" cy="284"/>
            </a:xfrm>
          </p:grpSpPr>
          <p:sp>
            <p:nvSpPr>
              <p:cNvPr id="1905" name="Google Shape;1905;p197"/>
              <p:cNvSpPr/>
              <p:nvPr/>
            </p:nvSpPr>
            <p:spPr>
              <a:xfrm>
                <a:off x="3648" y="2452"/>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6" name="Google Shape;1906;p197"/>
              <p:cNvSpPr txBox="1"/>
              <p:nvPr/>
            </p:nvSpPr>
            <p:spPr>
              <a:xfrm>
                <a:off x="4045" y="2477"/>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1907" name="Google Shape;1907;p197"/>
            <p:cNvCxnSpPr/>
            <p:nvPr/>
          </p:nvCxnSpPr>
          <p:spPr>
            <a:xfrm>
              <a:off x="3648" y="2452"/>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1908" name="Google Shape;1908;p197"/>
            <p:cNvCxnSpPr/>
            <p:nvPr/>
          </p:nvCxnSpPr>
          <p:spPr>
            <a:xfrm flipH="1">
              <a:off x="4510" y="2452"/>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1909" name="Google Shape;1909;p197"/>
            <p:cNvCxnSpPr/>
            <p:nvPr/>
          </p:nvCxnSpPr>
          <p:spPr>
            <a:xfrm>
              <a:off x="4512"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1910" name="Google Shape;1910;p197"/>
            <p:cNvCxnSpPr/>
            <p:nvPr/>
          </p:nvCxnSpPr>
          <p:spPr>
            <a:xfrm flipH="1">
              <a:off x="3934"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1911" name="Google Shape;1911;p197"/>
            <p:cNvCxnSpPr/>
            <p:nvPr/>
          </p:nvCxnSpPr>
          <p:spPr>
            <a:xfrm flipH="1" rot="10800000">
              <a:off x="3936"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1912" name="Google Shape;1912;p197"/>
            <p:cNvCxnSpPr/>
            <p:nvPr/>
          </p:nvCxnSpPr>
          <p:spPr>
            <a:xfrm rot="10800000">
              <a:off x="3646" y="2450"/>
              <a:ext cx="292" cy="288"/>
            </a:xfrm>
            <a:prstGeom prst="straightConnector1">
              <a:avLst/>
            </a:prstGeom>
            <a:noFill/>
            <a:ln cap="flat" cmpd="sng" w="9525">
              <a:solidFill>
                <a:srgbClr val="000000"/>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xEl>
                                              <p:pRg end="0" st="0"/>
                                            </p:txEl>
                                          </p:spTgt>
                                        </p:tgtEl>
                                        <p:attrNameLst>
                                          <p:attrName>style.visibility</p:attrName>
                                        </p:attrNameLst>
                                      </p:cBhvr>
                                      <p:to>
                                        <p:strVal val="visible"/>
                                      </p:to>
                                    </p:set>
                                    <p:animEffect filter="fade" transition="in">
                                      <p:cBhvr>
                                        <p:cTn dur="500"/>
                                        <p:tgtEl>
                                          <p:spTgt spid="188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98"/>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Machines</a:t>
            </a:r>
            <a:endParaRPr/>
          </a:p>
        </p:txBody>
      </p:sp>
      <p:sp>
        <p:nvSpPr>
          <p:cNvPr id="1919" name="Google Shape;1919;p198"/>
          <p:cNvSpPr txBox="1"/>
          <p:nvPr>
            <p:ph idx="1" type="body"/>
          </p:nvPr>
        </p:nvSpPr>
        <p:spPr>
          <a:xfrm>
            <a:off x="1981200" y="1981200"/>
            <a:ext cx="4038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Machine executing language M</a:t>
            </a:r>
            <a:endParaRPr/>
          </a:p>
        </p:txBody>
      </p:sp>
      <p:sp>
        <p:nvSpPr>
          <p:cNvPr id="1920" name="Google Shape;1920;p198"/>
          <p:cNvSpPr txBox="1"/>
          <p:nvPr>
            <p:ph idx="1" type="body"/>
          </p:nvPr>
        </p:nvSpPr>
        <p:spPr>
          <a:xfrm>
            <a:off x="6172200" y="1981200"/>
            <a:ext cx="4267200" cy="1384300"/>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Example: Sun workstation executing SPARC machine code</a:t>
            </a:r>
            <a:endParaRPr/>
          </a:p>
        </p:txBody>
      </p:sp>
      <p:grpSp>
        <p:nvGrpSpPr>
          <p:cNvPr id="1921" name="Google Shape;1921;p198"/>
          <p:cNvGrpSpPr/>
          <p:nvPr/>
        </p:nvGrpSpPr>
        <p:grpSpPr>
          <a:xfrm>
            <a:off x="3044825" y="3889375"/>
            <a:ext cx="920750" cy="914400"/>
            <a:chOff x="958" y="2450"/>
            <a:chExt cx="580" cy="576"/>
          </a:xfrm>
        </p:grpSpPr>
        <p:grpSp>
          <p:nvGrpSpPr>
            <p:cNvPr id="1922" name="Google Shape;1922;p198"/>
            <p:cNvGrpSpPr/>
            <p:nvPr/>
          </p:nvGrpSpPr>
          <p:grpSpPr>
            <a:xfrm>
              <a:off x="960" y="2452"/>
              <a:ext cx="576" cy="286"/>
              <a:chOff x="960" y="2452"/>
              <a:chExt cx="576" cy="286"/>
            </a:xfrm>
          </p:grpSpPr>
          <p:sp>
            <p:nvSpPr>
              <p:cNvPr id="1923" name="Google Shape;1923;p198"/>
              <p:cNvSpPr/>
              <p:nvPr/>
            </p:nvSpPr>
            <p:spPr>
              <a:xfrm>
                <a:off x="960" y="2452"/>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4" name="Google Shape;1924;p198"/>
              <p:cNvSpPr txBox="1"/>
              <p:nvPr/>
            </p:nvSpPr>
            <p:spPr>
              <a:xfrm>
                <a:off x="1130" y="2478"/>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sp>
          <p:nvSpPr>
            <p:cNvPr id="1925" name="Google Shape;1925;p198"/>
            <p:cNvSpPr/>
            <p:nvPr/>
          </p:nvSpPr>
          <p:spPr>
            <a:xfrm>
              <a:off x="960" y="2738"/>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926" name="Google Shape;1926;p198"/>
            <p:cNvCxnSpPr/>
            <p:nvPr/>
          </p:nvCxnSpPr>
          <p:spPr>
            <a:xfrm>
              <a:off x="960" y="2452"/>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1927" name="Google Shape;1927;p198"/>
            <p:cNvCxnSpPr/>
            <p:nvPr/>
          </p:nvCxnSpPr>
          <p:spPr>
            <a:xfrm>
              <a:off x="1536" y="2452"/>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1928" name="Google Shape;1928;p198"/>
            <p:cNvCxnSpPr/>
            <p:nvPr/>
          </p:nvCxnSpPr>
          <p:spPr>
            <a:xfrm flipH="1">
              <a:off x="1246" y="2738"/>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1929" name="Google Shape;1929;p198"/>
            <p:cNvCxnSpPr/>
            <p:nvPr/>
          </p:nvCxnSpPr>
          <p:spPr>
            <a:xfrm rot="10800000">
              <a:off x="958" y="2736"/>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1930" name="Google Shape;1930;p198"/>
            <p:cNvCxnSpPr/>
            <p:nvPr/>
          </p:nvCxnSpPr>
          <p:spPr>
            <a:xfrm flipH="1" rot="10800000">
              <a:off x="960" y="2450"/>
              <a:ext cx="1" cy="290"/>
            </a:xfrm>
            <a:prstGeom prst="straightConnector1">
              <a:avLst/>
            </a:prstGeom>
            <a:noFill/>
            <a:ln cap="flat" cmpd="sng" w="9525">
              <a:solidFill>
                <a:srgbClr val="000000"/>
              </a:solidFill>
              <a:prstDash val="solid"/>
              <a:miter lim="800000"/>
              <a:headEnd len="sm" w="sm" type="none"/>
              <a:tailEnd len="sm" w="sm" type="none"/>
            </a:ln>
          </p:spPr>
        </p:cxnSp>
      </p:grpSp>
      <p:grpSp>
        <p:nvGrpSpPr>
          <p:cNvPr id="1931" name="Google Shape;1931;p198"/>
          <p:cNvGrpSpPr/>
          <p:nvPr/>
        </p:nvGrpSpPr>
        <p:grpSpPr>
          <a:xfrm>
            <a:off x="7464425" y="3889375"/>
            <a:ext cx="920750" cy="914400"/>
            <a:chOff x="3742" y="2450"/>
            <a:chExt cx="580" cy="576"/>
          </a:xfrm>
        </p:grpSpPr>
        <p:grpSp>
          <p:nvGrpSpPr>
            <p:cNvPr id="1932" name="Google Shape;1932;p198"/>
            <p:cNvGrpSpPr/>
            <p:nvPr/>
          </p:nvGrpSpPr>
          <p:grpSpPr>
            <a:xfrm>
              <a:off x="3744" y="2452"/>
              <a:ext cx="576" cy="286"/>
              <a:chOff x="3744" y="2452"/>
              <a:chExt cx="576" cy="286"/>
            </a:xfrm>
          </p:grpSpPr>
          <p:sp>
            <p:nvSpPr>
              <p:cNvPr id="1933" name="Google Shape;1933;p198"/>
              <p:cNvSpPr/>
              <p:nvPr/>
            </p:nvSpPr>
            <p:spPr>
              <a:xfrm>
                <a:off x="3744" y="2452"/>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4" name="Google Shape;1934;p198"/>
              <p:cNvSpPr txBox="1"/>
              <p:nvPr/>
            </p:nvSpPr>
            <p:spPr>
              <a:xfrm>
                <a:off x="3797" y="2478"/>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1935" name="Google Shape;1935;p198"/>
            <p:cNvSpPr/>
            <p:nvPr/>
          </p:nvSpPr>
          <p:spPr>
            <a:xfrm>
              <a:off x="3744" y="2738"/>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936" name="Google Shape;1936;p198"/>
            <p:cNvCxnSpPr/>
            <p:nvPr/>
          </p:nvCxnSpPr>
          <p:spPr>
            <a:xfrm>
              <a:off x="3744" y="2452"/>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1937" name="Google Shape;1937;p198"/>
            <p:cNvCxnSpPr/>
            <p:nvPr/>
          </p:nvCxnSpPr>
          <p:spPr>
            <a:xfrm>
              <a:off x="4320" y="2452"/>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1938" name="Google Shape;1938;p198"/>
            <p:cNvCxnSpPr/>
            <p:nvPr/>
          </p:nvCxnSpPr>
          <p:spPr>
            <a:xfrm flipH="1">
              <a:off x="4030" y="2738"/>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1939" name="Google Shape;1939;p198"/>
            <p:cNvCxnSpPr/>
            <p:nvPr/>
          </p:nvCxnSpPr>
          <p:spPr>
            <a:xfrm rot="10800000">
              <a:off x="3742" y="2736"/>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1940" name="Google Shape;1940;p198"/>
            <p:cNvCxnSpPr/>
            <p:nvPr/>
          </p:nvCxnSpPr>
          <p:spPr>
            <a:xfrm flipH="1" rot="10800000">
              <a:off x="3744" y="2450"/>
              <a:ext cx="1" cy="290"/>
            </a:xfrm>
            <a:prstGeom prst="straightConnector1">
              <a:avLst/>
            </a:prstGeom>
            <a:noFill/>
            <a:ln cap="flat" cmpd="sng" w="9525">
              <a:solidFill>
                <a:srgbClr val="000000"/>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0">
                                            <p:txEl>
                                              <p:pRg end="0" st="0"/>
                                            </p:txEl>
                                          </p:spTgt>
                                        </p:tgtEl>
                                        <p:attrNameLst>
                                          <p:attrName>style.visibility</p:attrName>
                                        </p:attrNameLst>
                                      </p:cBhvr>
                                      <p:to>
                                        <p:strVal val="visible"/>
                                      </p:to>
                                    </p:set>
                                    <p:animEffect filter="fade" transition="in">
                                      <p:cBhvr>
                                        <p:cTn dur="500"/>
                                        <p:tgtEl>
                                          <p:spTgt spid="192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99"/>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Executing Programs</a:t>
            </a:r>
            <a:endParaRPr/>
          </a:p>
        </p:txBody>
      </p:sp>
      <p:sp>
        <p:nvSpPr>
          <p:cNvPr id="1947" name="Google Shape;1947;p199"/>
          <p:cNvSpPr txBox="1"/>
          <p:nvPr>
            <p:ph idx="1" type="body"/>
          </p:nvPr>
        </p:nvSpPr>
        <p:spPr>
          <a:xfrm>
            <a:off x="1981200" y="1981200"/>
            <a:ext cx="8229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Program implementation language must match machine</a:t>
            </a:r>
            <a:endParaRPr/>
          </a:p>
        </p:txBody>
      </p:sp>
      <p:grpSp>
        <p:nvGrpSpPr>
          <p:cNvPr id="1948" name="Google Shape;1948;p199"/>
          <p:cNvGrpSpPr/>
          <p:nvPr/>
        </p:nvGrpSpPr>
        <p:grpSpPr>
          <a:xfrm>
            <a:off x="5178425" y="3889375"/>
            <a:ext cx="1835150" cy="908050"/>
            <a:chOff x="2302" y="2450"/>
            <a:chExt cx="1156" cy="572"/>
          </a:xfrm>
        </p:grpSpPr>
        <p:grpSp>
          <p:nvGrpSpPr>
            <p:cNvPr id="1949" name="Google Shape;1949;p199"/>
            <p:cNvGrpSpPr/>
            <p:nvPr/>
          </p:nvGrpSpPr>
          <p:grpSpPr>
            <a:xfrm>
              <a:off x="2592" y="2736"/>
              <a:ext cx="576" cy="284"/>
              <a:chOff x="2592" y="2736"/>
              <a:chExt cx="576" cy="284"/>
            </a:xfrm>
          </p:grpSpPr>
          <p:sp>
            <p:nvSpPr>
              <p:cNvPr id="1950" name="Google Shape;1950;p199"/>
              <p:cNvSpPr/>
              <p:nvPr/>
            </p:nvSpPr>
            <p:spPr>
              <a:xfrm>
                <a:off x="2592"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1" name="Google Shape;1951;p199"/>
              <p:cNvSpPr txBox="1"/>
              <p:nvPr/>
            </p:nvSpPr>
            <p:spPr>
              <a:xfrm>
                <a:off x="2645" y="2761"/>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grpSp>
          <p:nvGrpSpPr>
            <p:cNvPr id="1952" name="Google Shape;1952;p199"/>
            <p:cNvGrpSpPr/>
            <p:nvPr/>
          </p:nvGrpSpPr>
          <p:grpSpPr>
            <a:xfrm>
              <a:off x="2304" y="2452"/>
              <a:ext cx="1152" cy="284"/>
              <a:chOff x="2304" y="2452"/>
              <a:chExt cx="1152" cy="284"/>
            </a:xfrm>
          </p:grpSpPr>
          <p:sp>
            <p:nvSpPr>
              <p:cNvPr id="1953" name="Google Shape;1953;p199"/>
              <p:cNvSpPr/>
              <p:nvPr/>
            </p:nvSpPr>
            <p:spPr>
              <a:xfrm>
                <a:off x="2304" y="2452"/>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4" name="Google Shape;1954;p199"/>
              <p:cNvSpPr txBox="1"/>
              <p:nvPr/>
            </p:nvSpPr>
            <p:spPr>
              <a:xfrm>
                <a:off x="2701" y="2477"/>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1955" name="Google Shape;1955;p199"/>
            <p:cNvCxnSpPr/>
            <p:nvPr/>
          </p:nvCxnSpPr>
          <p:spPr>
            <a:xfrm>
              <a:off x="2304" y="2452"/>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1956" name="Google Shape;1956;p199"/>
            <p:cNvCxnSpPr/>
            <p:nvPr/>
          </p:nvCxnSpPr>
          <p:spPr>
            <a:xfrm flipH="1">
              <a:off x="3166" y="2452"/>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1957" name="Google Shape;1957;p199"/>
            <p:cNvCxnSpPr/>
            <p:nvPr/>
          </p:nvCxnSpPr>
          <p:spPr>
            <a:xfrm>
              <a:off x="3168"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1958" name="Google Shape;1958;p199"/>
            <p:cNvCxnSpPr/>
            <p:nvPr/>
          </p:nvCxnSpPr>
          <p:spPr>
            <a:xfrm flipH="1">
              <a:off x="2590"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1959" name="Google Shape;1959;p199"/>
            <p:cNvCxnSpPr/>
            <p:nvPr/>
          </p:nvCxnSpPr>
          <p:spPr>
            <a:xfrm flipH="1" rot="10800000">
              <a:off x="2592"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1960" name="Google Shape;1960;p199"/>
            <p:cNvCxnSpPr/>
            <p:nvPr/>
          </p:nvCxnSpPr>
          <p:spPr>
            <a:xfrm rot="10800000">
              <a:off x="2302" y="2450"/>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1961" name="Google Shape;1961;p199"/>
          <p:cNvGrpSpPr/>
          <p:nvPr/>
        </p:nvGrpSpPr>
        <p:grpSpPr>
          <a:xfrm>
            <a:off x="5635625" y="4803775"/>
            <a:ext cx="920750" cy="914400"/>
            <a:chOff x="2590" y="3026"/>
            <a:chExt cx="580" cy="576"/>
          </a:xfrm>
        </p:grpSpPr>
        <p:grpSp>
          <p:nvGrpSpPr>
            <p:cNvPr id="1962" name="Google Shape;1962;p199"/>
            <p:cNvGrpSpPr/>
            <p:nvPr/>
          </p:nvGrpSpPr>
          <p:grpSpPr>
            <a:xfrm>
              <a:off x="2592" y="3028"/>
              <a:ext cx="576" cy="286"/>
              <a:chOff x="2592" y="3028"/>
              <a:chExt cx="576" cy="286"/>
            </a:xfrm>
          </p:grpSpPr>
          <p:sp>
            <p:nvSpPr>
              <p:cNvPr id="1963" name="Google Shape;1963;p199"/>
              <p:cNvSpPr/>
              <p:nvPr/>
            </p:nvSpPr>
            <p:spPr>
              <a:xfrm>
                <a:off x="2592" y="3028"/>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4" name="Google Shape;1964;p199"/>
              <p:cNvSpPr txBox="1"/>
              <p:nvPr/>
            </p:nvSpPr>
            <p:spPr>
              <a:xfrm>
                <a:off x="2645" y="3054"/>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1965" name="Google Shape;1965;p199"/>
            <p:cNvSpPr/>
            <p:nvPr/>
          </p:nvSpPr>
          <p:spPr>
            <a:xfrm>
              <a:off x="2592" y="3314"/>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966" name="Google Shape;1966;p199"/>
            <p:cNvCxnSpPr/>
            <p:nvPr/>
          </p:nvCxnSpPr>
          <p:spPr>
            <a:xfrm>
              <a:off x="2592" y="3028"/>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1967" name="Google Shape;1967;p199"/>
            <p:cNvCxnSpPr/>
            <p:nvPr/>
          </p:nvCxnSpPr>
          <p:spPr>
            <a:xfrm>
              <a:off x="3168" y="3028"/>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1968" name="Google Shape;1968;p199"/>
            <p:cNvCxnSpPr/>
            <p:nvPr/>
          </p:nvCxnSpPr>
          <p:spPr>
            <a:xfrm flipH="1">
              <a:off x="2878" y="3314"/>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1969" name="Google Shape;1969;p199"/>
            <p:cNvCxnSpPr/>
            <p:nvPr/>
          </p:nvCxnSpPr>
          <p:spPr>
            <a:xfrm rot="10800000">
              <a:off x="2590" y="3312"/>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1970" name="Google Shape;1970;p199"/>
            <p:cNvCxnSpPr/>
            <p:nvPr/>
          </p:nvCxnSpPr>
          <p:spPr>
            <a:xfrm flipH="1" rot="10800000">
              <a:off x="2592" y="3026"/>
              <a:ext cx="1" cy="290"/>
            </a:xfrm>
            <a:prstGeom prst="straightConnector1">
              <a:avLst/>
            </a:prstGeom>
            <a:noFill/>
            <a:ln cap="flat" cmpd="sng" w="9525">
              <a:solidFill>
                <a:srgbClr val="000000"/>
              </a:solidFill>
              <a:prstDash val="solid"/>
              <a:miter lim="800000"/>
              <a:headEnd len="sm" w="sm" type="none"/>
              <a:tailEnd len="sm" w="sm" type="none"/>
            </a:ln>
          </p:spPr>
        </p:cxnSp>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200"/>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Interpreters</a:t>
            </a:r>
            <a:endParaRPr/>
          </a:p>
        </p:txBody>
      </p:sp>
      <p:sp>
        <p:nvSpPr>
          <p:cNvPr id="1977" name="Google Shape;1977;p200"/>
          <p:cNvSpPr txBox="1"/>
          <p:nvPr>
            <p:ph idx="1" type="body"/>
          </p:nvPr>
        </p:nvSpPr>
        <p:spPr>
          <a:xfrm>
            <a:off x="1981200" y="1981200"/>
            <a:ext cx="4038600" cy="1384300"/>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Interpreter executing language L written in language M</a:t>
            </a:r>
            <a:endParaRPr/>
          </a:p>
        </p:txBody>
      </p:sp>
      <p:sp>
        <p:nvSpPr>
          <p:cNvPr id="1978" name="Google Shape;1978;p200"/>
          <p:cNvSpPr txBox="1"/>
          <p:nvPr>
            <p:ph idx="1" type="body"/>
          </p:nvPr>
        </p:nvSpPr>
        <p:spPr>
          <a:xfrm>
            <a:off x="6172200" y="1981200"/>
            <a:ext cx="4038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Example: Lisp interpreter running on sparc</a:t>
            </a:r>
            <a:endParaRPr/>
          </a:p>
        </p:txBody>
      </p:sp>
      <p:grpSp>
        <p:nvGrpSpPr>
          <p:cNvPr id="1979" name="Google Shape;1979;p200"/>
          <p:cNvGrpSpPr/>
          <p:nvPr/>
        </p:nvGrpSpPr>
        <p:grpSpPr>
          <a:xfrm>
            <a:off x="3352800" y="3892550"/>
            <a:ext cx="914400" cy="901700"/>
            <a:chOff x="1152" y="2452"/>
            <a:chExt cx="576" cy="568"/>
          </a:xfrm>
        </p:grpSpPr>
        <p:grpSp>
          <p:nvGrpSpPr>
            <p:cNvPr id="1980" name="Google Shape;1980;p200"/>
            <p:cNvGrpSpPr/>
            <p:nvPr/>
          </p:nvGrpSpPr>
          <p:grpSpPr>
            <a:xfrm>
              <a:off x="1152" y="2452"/>
              <a:ext cx="576" cy="284"/>
              <a:chOff x="1152" y="2452"/>
              <a:chExt cx="576" cy="284"/>
            </a:xfrm>
          </p:grpSpPr>
          <p:sp>
            <p:nvSpPr>
              <p:cNvPr id="1981" name="Google Shape;1981;p200"/>
              <p:cNvSpPr/>
              <p:nvPr/>
            </p:nvSpPr>
            <p:spPr>
              <a:xfrm>
                <a:off x="1152"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2" name="Google Shape;1982;p200"/>
              <p:cNvSpPr txBox="1"/>
              <p:nvPr/>
            </p:nvSpPr>
            <p:spPr>
              <a:xfrm>
                <a:off x="1343" y="2477"/>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1983" name="Google Shape;1983;p200"/>
            <p:cNvGrpSpPr/>
            <p:nvPr/>
          </p:nvGrpSpPr>
          <p:grpSpPr>
            <a:xfrm>
              <a:off x="1152" y="2736"/>
              <a:ext cx="576" cy="284"/>
              <a:chOff x="1152" y="2736"/>
              <a:chExt cx="576" cy="284"/>
            </a:xfrm>
          </p:grpSpPr>
          <p:sp>
            <p:nvSpPr>
              <p:cNvPr id="1984" name="Google Shape;1984;p200"/>
              <p:cNvSpPr/>
              <p:nvPr/>
            </p:nvSpPr>
            <p:spPr>
              <a:xfrm>
                <a:off x="1152"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5" name="Google Shape;1985;p200"/>
              <p:cNvSpPr txBox="1"/>
              <p:nvPr/>
            </p:nvSpPr>
            <p:spPr>
              <a:xfrm>
                <a:off x="1322" y="2761"/>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sp>
          <p:nvSpPr>
            <p:cNvPr id="1986" name="Google Shape;1986;p200"/>
            <p:cNvSpPr/>
            <p:nvPr/>
          </p:nvSpPr>
          <p:spPr>
            <a:xfrm>
              <a:off x="1152" y="2452"/>
              <a:ext cx="576" cy="568"/>
            </a:xfrm>
            <a:prstGeom prst="roundRect">
              <a:avLst>
                <a:gd fmla="val 38" name="adj"/>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87" name="Google Shape;1987;p200"/>
          <p:cNvGrpSpPr/>
          <p:nvPr/>
        </p:nvGrpSpPr>
        <p:grpSpPr>
          <a:xfrm>
            <a:off x="7543800" y="3892550"/>
            <a:ext cx="914400" cy="901700"/>
            <a:chOff x="3792" y="2452"/>
            <a:chExt cx="576" cy="568"/>
          </a:xfrm>
        </p:grpSpPr>
        <p:grpSp>
          <p:nvGrpSpPr>
            <p:cNvPr id="1988" name="Google Shape;1988;p200"/>
            <p:cNvGrpSpPr/>
            <p:nvPr/>
          </p:nvGrpSpPr>
          <p:grpSpPr>
            <a:xfrm>
              <a:off x="3792" y="2452"/>
              <a:ext cx="576" cy="284"/>
              <a:chOff x="3792" y="2452"/>
              <a:chExt cx="576" cy="284"/>
            </a:xfrm>
          </p:grpSpPr>
          <p:sp>
            <p:nvSpPr>
              <p:cNvPr id="1989" name="Google Shape;1989;p200"/>
              <p:cNvSpPr/>
              <p:nvPr/>
            </p:nvSpPr>
            <p:spPr>
              <a:xfrm>
                <a:off x="3792"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0" name="Google Shape;1990;p200"/>
              <p:cNvSpPr txBox="1"/>
              <p:nvPr/>
            </p:nvSpPr>
            <p:spPr>
              <a:xfrm>
                <a:off x="3889" y="2477"/>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grpSp>
          <p:nvGrpSpPr>
            <p:cNvPr id="1991" name="Google Shape;1991;p200"/>
            <p:cNvGrpSpPr/>
            <p:nvPr/>
          </p:nvGrpSpPr>
          <p:grpSpPr>
            <a:xfrm>
              <a:off x="3792" y="2736"/>
              <a:ext cx="576" cy="284"/>
              <a:chOff x="3792" y="2736"/>
              <a:chExt cx="576" cy="284"/>
            </a:xfrm>
          </p:grpSpPr>
          <p:sp>
            <p:nvSpPr>
              <p:cNvPr id="1992" name="Google Shape;1992;p200"/>
              <p:cNvSpPr/>
              <p:nvPr/>
            </p:nvSpPr>
            <p:spPr>
              <a:xfrm>
                <a:off x="3792"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3" name="Google Shape;1993;p200"/>
              <p:cNvSpPr txBox="1"/>
              <p:nvPr/>
            </p:nvSpPr>
            <p:spPr>
              <a:xfrm>
                <a:off x="3845" y="2761"/>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1994" name="Google Shape;1994;p200"/>
            <p:cNvSpPr/>
            <p:nvPr/>
          </p:nvSpPr>
          <p:spPr>
            <a:xfrm>
              <a:off x="3792" y="2452"/>
              <a:ext cx="576" cy="568"/>
            </a:xfrm>
            <a:prstGeom prst="roundRect">
              <a:avLst>
                <a:gd fmla="val 38" name="adj"/>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8">
                                            <p:txEl>
                                              <p:pRg end="0" st="0"/>
                                            </p:txEl>
                                          </p:spTgt>
                                        </p:tgtEl>
                                        <p:attrNameLst>
                                          <p:attrName>style.visibility</p:attrName>
                                        </p:attrNameLst>
                                      </p:cBhvr>
                                      <p:to>
                                        <p:strVal val="visible"/>
                                      </p:to>
                                    </p:set>
                                    <p:animEffect filter="fade" transition="in">
                                      <p:cBhvr>
                                        <p:cTn dur="500"/>
                                        <p:tgtEl>
                                          <p:spTgt spid="197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01"/>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Interpreting Programs</a:t>
            </a:r>
            <a:endParaRPr/>
          </a:p>
        </p:txBody>
      </p:sp>
      <p:sp>
        <p:nvSpPr>
          <p:cNvPr id="2001" name="Google Shape;2001;p201"/>
          <p:cNvSpPr txBox="1"/>
          <p:nvPr>
            <p:ph idx="1" type="body"/>
          </p:nvPr>
        </p:nvSpPr>
        <p:spPr>
          <a:xfrm>
            <a:off x="1981200" y="1981200"/>
            <a:ext cx="8229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Interpreter mediates between programming language and machine language</a:t>
            </a:r>
            <a:endParaRPr/>
          </a:p>
        </p:txBody>
      </p:sp>
      <p:grpSp>
        <p:nvGrpSpPr>
          <p:cNvPr id="2002" name="Google Shape;2002;p201"/>
          <p:cNvGrpSpPr/>
          <p:nvPr/>
        </p:nvGrpSpPr>
        <p:grpSpPr>
          <a:xfrm>
            <a:off x="5178425" y="3432175"/>
            <a:ext cx="1835150" cy="908050"/>
            <a:chOff x="2302" y="2162"/>
            <a:chExt cx="1156" cy="572"/>
          </a:xfrm>
        </p:grpSpPr>
        <p:grpSp>
          <p:nvGrpSpPr>
            <p:cNvPr id="2003" name="Google Shape;2003;p201"/>
            <p:cNvGrpSpPr/>
            <p:nvPr/>
          </p:nvGrpSpPr>
          <p:grpSpPr>
            <a:xfrm>
              <a:off x="2592" y="2448"/>
              <a:ext cx="576" cy="284"/>
              <a:chOff x="2592" y="2448"/>
              <a:chExt cx="576" cy="284"/>
            </a:xfrm>
          </p:grpSpPr>
          <p:sp>
            <p:nvSpPr>
              <p:cNvPr id="2004" name="Google Shape;2004;p201"/>
              <p:cNvSpPr/>
              <p:nvPr/>
            </p:nvSpPr>
            <p:spPr>
              <a:xfrm>
                <a:off x="2592"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5" name="Google Shape;2005;p201"/>
              <p:cNvSpPr txBox="1"/>
              <p:nvPr/>
            </p:nvSpPr>
            <p:spPr>
              <a:xfrm>
                <a:off x="2689" y="2473"/>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grpSp>
          <p:nvGrpSpPr>
            <p:cNvPr id="2006" name="Google Shape;2006;p201"/>
            <p:cNvGrpSpPr/>
            <p:nvPr/>
          </p:nvGrpSpPr>
          <p:grpSpPr>
            <a:xfrm>
              <a:off x="2304" y="2164"/>
              <a:ext cx="1152" cy="284"/>
              <a:chOff x="2304" y="2164"/>
              <a:chExt cx="1152" cy="284"/>
            </a:xfrm>
          </p:grpSpPr>
          <p:sp>
            <p:nvSpPr>
              <p:cNvPr id="2007" name="Google Shape;2007;p201"/>
              <p:cNvSpPr/>
              <p:nvPr/>
            </p:nvSpPr>
            <p:spPr>
              <a:xfrm>
                <a:off x="2304"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8" name="Google Shape;2008;p201"/>
              <p:cNvSpPr txBox="1"/>
              <p:nvPr/>
            </p:nvSpPr>
            <p:spPr>
              <a:xfrm>
                <a:off x="2701" y="2189"/>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009" name="Google Shape;2009;p201"/>
            <p:cNvCxnSpPr/>
            <p:nvPr/>
          </p:nvCxnSpPr>
          <p:spPr>
            <a:xfrm>
              <a:off x="2304"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010" name="Google Shape;2010;p201"/>
            <p:cNvCxnSpPr/>
            <p:nvPr/>
          </p:nvCxnSpPr>
          <p:spPr>
            <a:xfrm flipH="1">
              <a:off x="3166"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011" name="Google Shape;2011;p201"/>
            <p:cNvCxnSpPr/>
            <p:nvPr/>
          </p:nvCxnSpPr>
          <p:spPr>
            <a:xfrm>
              <a:off x="3168"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012" name="Google Shape;2012;p201"/>
            <p:cNvCxnSpPr/>
            <p:nvPr/>
          </p:nvCxnSpPr>
          <p:spPr>
            <a:xfrm flipH="1">
              <a:off x="2590"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013" name="Google Shape;2013;p201"/>
            <p:cNvCxnSpPr/>
            <p:nvPr/>
          </p:nvCxnSpPr>
          <p:spPr>
            <a:xfrm flipH="1" rot="10800000">
              <a:off x="2592"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014" name="Google Shape;2014;p201"/>
            <p:cNvCxnSpPr/>
            <p:nvPr/>
          </p:nvCxnSpPr>
          <p:spPr>
            <a:xfrm rot="10800000">
              <a:off x="2302" y="2162"/>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015" name="Google Shape;2015;p201"/>
          <p:cNvGrpSpPr/>
          <p:nvPr/>
        </p:nvGrpSpPr>
        <p:grpSpPr>
          <a:xfrm>
            <a:off x="5635625" y="5260975"/>
            <a:ext cx="920750" cy="914400"/>
            <a:chOff x="2590" y="3314"/>
            <a:chExt cx="580" cy="576"/>
          </a:xfrm>
        </p:grpSpPr>
        <p:grpSp>
          <p:nvGrpSpPr>
            <p:cNvPr id="2016" name="Google Shape;2016;p201"/>
            <p:cNvGrpSpPr/>
            <p:nvPr/>
          </p:nvGrpSpPr>
          <p:grpSpPr>
            <a:xfrm>
              <a:off x="2592" y="3316"/>
              <a:ext cx="576" cy="286"/>
              <a:chOff x="2592" y="3316"/>
              <a:chExt cx="576" cy="286"/>
            </a:xfrm>
          </p:grpSpPr>
          <p:sp>
            <p:nvSpPr>
              <p:cNvPr id="2017" name="Google Shape;2017;p201"/>
              <p:cNvSpPr/>
              <p:nvPr/>
            </p:nvSpPr>
            <p:spPr>
              <a:xfrm>
                <a:off x="2592" y="3316"/>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8" name="Google Shape;2018;p201"/>
              <p:cNvSpPr txBox="1"/>
              <p:nvPr/>
            </p:nvSpPr>
            <p:spPr>
              <a:xfrm>
                <a:off x="2645" y="3342"/>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019" name="Google Shape;2019;p201"/>
            <p:cNvSpPr/>
            <p:nvPr/>
          </p:nvSpPr>
          <p:spPr>
            <a:xfrm>
              <a:off x="2592" y="3602"/>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020" name="Google Shape;2020;p201"/>
            <p:cNvCxnSpPr/>
            <p:nvPr/>
          </p:nvCxnSpPr>
          <p:spPr>
            <a:xfrm>
              <a:off x="2592" y="3316"/>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021" name="Google Shape;2021;p201"/>
            <p:cNvCxnSpPr/>
            <p:nvPr/>
          </p:nvCxnSpPr>
          <p:spPr>
            <a:xfrm>
              <a:off x="3168" y="3316"/>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022" name="Google Shape;2022;p201"/>
            <p:cNvCxnSpPr/>
            <p:nvPr/>
          </p:nvCxnSpPr>
          <p:spPr>
            <a:xfrm flipH="1">
              <a:off x="2878" y="3602"/>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023" name="Google Shape;2023;p201"/>
            <p:cNvCxnSpPr/>
            <p:nvPr/>
          </p:nvCxnSpPr>
          <p:spPr>
            <a:xfrm rot="10800000">
              <a:off x="2590" y="3600"/>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024" name="Google Shape;2024;p201"/>
            <p:cNvCxnSpPr/>
            <p:nvPr/>
          </p:nvCxnSpPr>
          <p:spPr>
            <a:xfrm flipH="1" rot="10800000">
              <a:off x="2592" y="3314"/>
              <a:ext cx="1" cy="290"/>
            </a:xfrm>
            <a:prstGeom prst="straightConnector1">
              <a:avLst/>
            </a:prstGeom>
            <a:noFill/>
            <a:ln cap="flat" cmpd="sng" w="9525">
              <a:solidFill>
                <a:srgbClr val="000000"/>
              </a:solidFill>
              <a:prstDash val="solid"/>
              <a:miter lim="800000"/>
              <a:headEnd len="sm" w="sm" type="none"/>
              <a:tailEnd len="sm" w="sm" type="none"/>
            </a:ln>
          </p:spPr>
        </p:cxnSp>
      </p:grpSp>
      <p:grpSp>
        <p:nvGrpSpPr>
          <p:cNvPr id="2025" name="Google Shape;2025;p201"/>
          <p:cNvGrpSpPr/>
          <p:nvPr/>
        </p:nvGrpSpPr>
        <p:grpSpPr>
          <a:xfrm>
            <a:off x="5638800" y="4349750"/>
            <a:ext cx="914400" cy="901700"/>
            <a:chOff x="2592" y="2740"/>
            <a:chExt cx="576" cy="568"/>
          </a:xfrm>
        </p:grpSpPr>
        <p:grpSp>
          <p:nvGrpSpPr>
            <p:cNvPr id="2026" name="Google Shape;2026;p201"/>
            <p:cNvGrpSpPr/>
            <p:nvPr/>
          </p:nvGrpSpPr>
          <p:grpSpPr>
            <a:xfrm>
              <a:off x="2592" y="2740"/>
              <a:ext cx="576" cy="284"/>
              <a:chOff x="2592" y="2740"/>
              <a:chExt cx="576" cy="284"/>
            </a:xfrm>
          </p:grpSpPr>
          <p:sp>
            <p:nvSpPr>
              <p:cNvPr id="2027" name="Google Shape;2027;p201"/>
              <p:cNvSpPr/>
              <p:nvPr/>
            </p:nvSpPr>
            <p:spPr>
              <a:xfrm>
                <a:off x="2592"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8" name="Google Shape;2028;p201"/>
              <p:cNvSpPr txBox="1"/>
              <p:nvPr/>
            </p:nvSpPr>
            <p:spPr>
              <a:xfrm>
                <a:off x="2689" y="2765"/>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grpSp>
          <p:nvGrpSpPr>
            <p:cNvPr id="2029" name="Google Shape;2029;p201"/>
            <p:cNvGrpSpPr/>
            <p:nvPr/>
          </p:nvGrpSpPr>
          <p:grpSpPr>
            <a:xfrm>
              <a:off x="2592" y="3024"/>
              <a:ext cx="576" cy="284"/>
              <a:chOff x="2592" y="3024"/>
              <a:chExt cx="576" cy="284"/>
            </a:xfrm>
          </p:grpSpPr>
          <p:sp>
            <p:nvSpPr>
              <p:cNvPr id="2030" name="Google Shape;2030;p201"/>
              <p:cNvSpPr/>
              <p:nvPr/>
            </p:nvSpPr>
            <p:spPr>
              <a:xfrm>
                <a:off x="2592" y="302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1" name="Google Shape;2031;p201"/>
              <p:cNvSpPr txBox="1"/>
              <p:nvPr/>
            </p:nvSpPr>
            <p:spPr>
              <a:xfrm>
                <a:off x="2645" y="3049"/>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032" name="Google Shape;2032;p201"/>
            <p:cNvSpPr/>
            <p:nvPr/>
          </p:nvSpPr>
          <p:spPr>
            <a:xfrm>
              <a:off x="2592" y="2740"/>
              <a:ext cx="576" cy="568"/>
            </a:xfrm>
            <a:prstGeom prst="roundRect">
              <a:avLst>
                <a:gd fmla="val 38" name="adj"/>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Sequences of Declarations</a:t>
            </a:r>
            <a:endParaRPr/>
          </a:p>
        </p:txBody>
      </p:sp>
      <p:sp>
        <p:nvSpPr>
          <p:cNvPr id="210" name="Google Shape;210;p31"/>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Actions at the end: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pic>
        <p:nvPicPr>
          <p:cNvPr id="211" name="Google Shape;211;p31"/>
          <p:cNvPicPr preferRelativeResize="0"/>
          <p:nvPr/>
        </p:nvPicPr>
        <p:blipFill rotWithShape="1">
          <a:blip r:embed="rId3">
            <a:alphaModFix/>
          </a:blip>
          <a:srcRect b="0" l="0" r="0" t="0"/>
          <a:stretch/>
        </p:blipFill>
        <p:spPr>
          <a:xfrm>
            <a:off x="2514600" y="1981200"/>
            <a:ext cx="5902325" cy="2233612"/>
          </a:xfrm>
          <a:prstGeom prst="rect">
            <a:avLst/>
          </a:prstGeom>
          <a:noFill/>
          <a:ln>
            <a:noFill/>
          </a:ln>
        </p:spPr>
      </p:pic>
      <p:pic>
        <p:nvPicPr>
          <p:cNvPr id="212" name="Google Shape;212;p31"/>
          <p:cNvPicPr preferRelativeResize="0"/>
          <p:nvPr/>
        </p:nvPicPr>
        <p:blipFill rotWithShape="1">
          <a:blip r:embed="rId4">
            <a:alphaModFix/>
          </a:blip>
          <a:srcRect b="0" l="0" r="0" t="0"/>
          <a:stretch/>
        </p:blipFill>
        <p:spPr>
          <a:xfrm>
            <a:off x="2438400" y="4953000"/>
            <a:ext cx="3810000" cy="7588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02"/>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Virtual Machines</a:t>
            </a:r>
            <a:endParaRPr/>
          </a:p>
        </p:txBody>
      </p:sp>
      <p:sp>
        <p:nvSpPr>
          <p:cNvPr id="2039" name="Google Shape;2039;p202"/>
          <p:cNvSpPr txBox="1"/>
          <p:nvPr>
            <p:ph idx="1" type="body"/>
          </p:nvPr>
        </p:nvSpPr>
        <p:spPr>
          <a:xfrm>
            <a:off x="1981200" y="1981200"/>
            <a:ext cx="8229600" cy="523875"/>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Interpreter creates a “virtual machine”</a:t>
            </a:r>
            <a:endParaRPr/>
          </a:p>
        </p:txBody>
      </p:sp>
      <p:grpSp>
        <p:nvGrpSpPr>
          <p:cNvPr id="2040" name="Google Shape;2040;p202"/>
          <p:cNvGrpSpPr/>
          <p:nvPr/>
        </p:nvGrpSpPr>
        <p:grpSpPr>
          <a:xfrm>
            <a:off x="3273425" y="3432175"/>
            <a:ext cx="1835150" cy="908050"/>
            <a:chOff x="1102" y="2162"/>
            <a:chExt cx="1156" cy="572"/>
          </a:xfrm>
        </p:grpSpPr>
        <p:grpSp>
          <p:nvGrpSpPr>
            <p:cNvPr id="2041" name="Google Shape;2041;p202"/>
            <p:cNvGrpSpPr/>
            <p:nvPr/>
          </p:nvGrpSpPr>
          <p:grpSpPr>
            <a:xfrm>
              <a:off x="1392" y="2448"/>
              <a:ext cx="576" cy="284"/>
              <a:chOff x="1392" y="2448"/>
              <a:chExt cx="576" cy="284"/>
            </a:xfrm>
          </p:grpSpPr>
          <p:sp>
            <p:nvSpPr>
              <p:cNvPr id="2042" name="Google Shape;2042;p202"/>
              <p:cNvSpPr/>
              <p:nvPr/>
            </p:nvSpPr>
            <p:spPr>
              <a:xfrm>
                <a:off x="1392"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3" name="Google Shape;2043;p202"/>
              <p:cNvSpPr txBox="1"/>
              <p:nvPr/>
            </p:nvSpPr>
            <p:spPr>
              <a:xfrm>
                <a:off x="1489" y="2473"/>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grpSp>
          <p:nvGrpSpPr>
            <p:cNvPr id="2044" name="Google Shape;2044;p202"/>
            <p:cNvGrpSpPr/>
            <p:nvPr/>
          </p:nvGrpSpPr>
          <p:grpSpPr>
            <a:xfrm>
              <a:off x="1104" y="2164"/>
              <a:ext cx="1152" cy="284"/>
              <a:chOff x="1104" y="2164"/>
              <a:chExt cx="1152" cy="284"/>
            </a:xfrm>
          </p:grpSpPr>
          <p:sp>
            <p:nvSpPr>
              <p:cNvPr id="2045" name="Google Shape;2045;p202"/>
              <p:cNvSpPr/>
              <p:nvPr/>
            </p:nvSpPr>
            <p:spPr>
              <a:xfrm>
                <a:off x="1104"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6" name="Google Shape;2046;p202"/>
              <p:cNvSpPr txBox="1"/>
              <p:nvPr/>
            </p:nvSpPr>
            <p:spPr>
              <a:xfrm>
                <a:off x="1501" y="2189"/>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047" name="Google Shape;2047;p202"/>
            <p:cNvCxnSpPr/>
            <p:nvPr/>
          </p:nvCxnSpPr>
          <p:spPr>
            <a:xfrm>
              <a:off x="1104"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048" name="Google Shape;2048;p202"/>
            <p:cNvCxnSpPr/>
            <p:nvPr/>
          </p:nvCxnSpPr>
          <p:spPr>
            <a:xfrm flipH="1">
              <a:off x="1966"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049" name="Google Shape;2049;p202"/>
            <p:cNvCxnSpPr/>
            <p:nvPr/>
          </p:nvCxnSpPr>
          <p:spPr>
            <a:xfrm>
              <a:off x="1968"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050" name="Google Shape;2050;p202"/>
            <p:cNvCxnSpPr/>
            <p:nvPr/>
          </p:nvCxnSpPr>
          <p:spPr>
            <a:xfrm flipH="1">
              <a:off x="1390"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051" name="Google Shape;2051;p202"/>
            <p:cNvCxnSpPr/>
            <p:nvPr/>
          </p:nvCxnSpPr>
          <p:spPr>
            <a:xfrm flipH="1" rot="10800000">
              <a:off x="1392"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052" name="Google Shape;2052;p202"/>
            <p:cNvCxnSpPr/>
            <p:nvPr/>
          </p:nvCxnSpPr>
          <p:spPr>
            <a:xfrm rot="10800000">
              <a:off x="1102" y="2162"/>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053" name="Google Shape;2053;p202"/>
          <p:cNvGrpSpPr/>
          <p:nvPr/>
        </p:nvGrpSpPr>
        <p:grpSpPr>
          <a:xfrm>
            <a:off x="3730625" y="5260975"/>
            <a:ext cx="920750" cy="914400"/>
            <a:chOff x="1390" y="3314"/>
            <a:chExt cx="580" cy="576"/>
          </a:xfrm>
        </p:grpSpPr>
        <p:grpSp>
          <p:nvGrpSpPr>
            <p:cNvPr id="2054" name="Google Shape;2054;p202"/>
            <p:cNvGrpSpPr/>
            <p:nvPr/>
          </p:nvGrpSpPr>
          <p:grpSpPr>
            <a:xfrm>
              <a:off x="1392" y="3316"/>
              <a:ext cx="576" cy="286"/>
              <a:chOff x="1392" y="3316"/>
              <a:chExt cx="576" cy="286"/>
            </a:xfrm>
          </p:grpSpPr>
          <p:sp>
            <p:nvSpPr>
              <p:cNvPr id="2055" name="Google Shape;2055;p202"/>
              <p:cNvSpPr/>
              <p:nvPr/>
            </p:nvSpPr>
            <p:spPr>
              <a:xfrm>
                <a:off x="1392" y="3316"/>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6" name="Google Shape;2056;p202"/>
              <p:cNvSpPr txBox="1"/>
              <p:nvPr/>
            </p:nvSpPr>
            <p:spPr>
              <a:xfrm>
                <a:off x="1445" y="3342"/>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057" name="Google Shape;2057;p202"/>
            <p:cNvSpPr/>
            <p:nvPr/>
          </p:nvSpPr>
          <p:spPr>
            <a:xfrm>
              <a:off x="1392" y="3602"/>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058" name="Google Shape;2058;p202"/>
            <p:cNvCxnSpPr/>
            <p:nvPr/>
          </p:nvCxnSpPr>
          <p:spPr>
            <a:xfrm>
              <a:off x="1392" y="3316"/>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059" name="Google Shape;2059;p202"/>
            <p:cNvCxnSpPr/>
            <p:nvPr/>
          </p:nvCxnSpPr>
          <p:spPr>
            <a:xfrm>
              <a:off x="1968" y="3316"/>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060" name="Google Shape;2060;p202"/>
            <p:cNvCxnSpPr/>
            <p:nvPr/>
          </p:nvCxnSpPr>
          <p:spPr>
            <a:xfrm flipH="1">
              <a:off x="1678" y="3602"/>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061" name="Google Shape;2061;p202"/>
            <p:cNvCxnSpPr/>
            <p:nvPr/>
          </p:nvCxnSpPr>
          <p:spPr>
            <a:xfrm rot="10800000">
              <a:off x="1390" y="3600"/>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062" name="Google Shape;2062;p202"/>
            <p:cNvCxnSpPr/>
            <p:nvPr/>
          </p:nvCxnSpPr>
          <p:spPr>
            <a:xfrm flipH="1" rot="10800000">
              <a:off x="1392" y="3314"/>
              <a:ext cx="1" cy="290"/>
            </a:xfrm>
            <a:prstGeom prst="straightConnector1">
              <a:avLst/>
            </a:prstGeom>
            <a:noFill/>
            <a:ln cap="flat" cmpd="sng" w="9525">
              <a:solidFill>
                <a:srgbClr val="000000"/>
              </a:solidFill>
              <a:prstDash val="solid"/>
              <a:miter lim="800000"/>
              <a:headEnd len="sm" w="sm" type="none"/>
              <a:tailEnd len="sm" w="sm" type="none"/>
            </a:ln>
          </p:spPr>
        </p:cxnSp>
      </p:grpSp>
      <p:grpSp>
        <p:nvGrpSpPr>
          <p:cNvPr id="2063" name="Google Shape;2063;p202"/>
          <p:cNvGrpSpPr/>
          <p:nvPr/>
        </p:nvGrpSpPr>
        <p:grpSpPr>
          <a:xfrm>
            <a:off x="3733800" y="4349750"/>
            <a:ext cx="914400" cy="901700"/>
            <a:chOff x="1392" y="2740"/>
            <a:chExt cx="576" cy="568"/>
          </a:xfrm>
        </p:grpSpPr>
        <p:grpSp>
          <p:nvGrpSpPr>
            <p:cNvPr id="2064" name="Google Shape;2064;p202"/>
            <p:cNvGrpSpPr/>
            <p:nvPr/>
          </p:nvGrpSpPr>
          <p:grpSpPr>
            <a:xfrm>
              <a:off x="1392" y="2740"/>
              <a:ext cx="576" cy="284"/>
              <a:chOff x="1392" y="2740"/>
              <a:chExt cx="576" cy="284"/>
            </a:xfrm>
          </p:grpSpPr>
          <p:sp>
            <p:nvSpPr>
              <p:cNvPr id="2065" name="Google Shape;2065;p202"/>
              <p:cNvSpPr/>
              <p:nvPr/>
            </p:nvSpPr>
            <p:spPr>
              <a:xfrm>
                <a:off x="1392"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6" name="Google Shape;2066;p202"/>
              <p:cNvSpPr txBox="1"/>
              <p:nvPr/>
            </p:nvSpPr>
            <p:spPr>
              <a:xfrm>
                <a:off x="1489" y="2765"/>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grpSp>
          <p:nvGrpSpPr>
            <p:cNvPr id="2067" name="Google Shape;2067;p202"/>
            <p:cNvGrpSpPr/>
            <p:nvPr/>
          </p:nvGrpSpPr>
          <p:grpSpPr>
            <a:xfrm>
              <a:off x="1392" y="3024"/>
              <a:ext cx="576" cy="284"/>
              <a:chOff x="1392" y="3024"/>
              <a:chExt cx="576" cy="284"/>
            </a:xfrm>
          </p:grpSpPr>
          <p:sp>
            <p:nvSpPr>
              <p:cNvPr id="2068" name="Google Shape;2068;p202"/>
              <p:cNvSpPr/>
              <p:nvPr/>
            </p:nvSpPr>
            <p:spPr>
              <a:xfrm>
                <a:off x="1392" y="302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9" name="Google Shape;2069;p202"/>
              <p:cNvSpPr txBox="1"/>
              <p:nvPr/>
            </p:nvSpPr>
            <p:spPr>
              <a:xfrm>
                <a:off x="1445" y="3049"/>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070" name="Google Shape;2070;p202"/>
            <p:cNvSpPr/>
            <p:nvPr/>
          </p:nvSpPr>
          <p:spPr>
            <a:xfrm>
              <a:off x="1392" y="2740"/>
              <a:ext cx="576" cy="568"/>
            </a:xfrm>
            <a:prstGeom prst="roundRect">
              <a:avLst>
                <a:gd fmla="val 38" name="adj"/>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71" name="Google Shape;2071;p202"/>
          <p:cNvGrpSpPr/>
          <p:nvPr/>
        </p:nvGrpSpPr>
        <p:grpSpPr>
          <a:xfrm>
            <a:off x="7159625" y="3432175"/>
            <a:ext cx="1835150" cy="908050"/>
            <a:chOff x="3550" y="2162"/>
            <a:chExt cx="1156" cy="572"/>
          </a:xfrm>
        </p:grpSpPr>
        <p:grpSp>
          <p:nvGrpSpPr>
            <p:cNvPr id="2072" name="Google Shape;2072;p202"/>
            <p:cNvGrpSpPr/>
            <p:nvPr/>
          </p:nvGrpSpPr>
          <p:grpSpPr>
            <a:xfrm>
              <a:off x="3840" y="2448"/>
              <a:ext cx="576" cy="284"/>
              <a:chOff x="3840" y="2448"/>
              <a:chExt cx="576" cy="284"/>
            </a:xfrm>
          </p:grpSpPr>
          <p:sp>
            <p:nvSpPr>
              <p:cNvPr id="2073" name="Google Shape;2073;p202"/>
              <p:cNvSpPr/>
              <p:nvPr/>
            </p:nvSpPr>
            <p:spPr>
              <a:xfrm>
                <a:off x="3840"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4" name="Google Shape;2074;p202"/>
              <p:cNvSpPr txBox="1"/>
              <p:nvPr/>
            </p:nvSpPr>
            <p:spPr>
              <a:xfrm>
                <a:off x="3937" y="2473"/>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grpSp>
          <p:nvGrpSpPr>
            <p:cNvPr id="2075" name="Google Shape;2075;p202"/>
            <p:cNvGrpSpPr/>
            <p:nvPr/>
          </p:nvGrpSpPr>
          <p:grpSpPr>
            <a:xfrm>
              <a:off x="3552" y="2164"/>
              <a:ext cx="1152" cy="284"/>
              <a:chOff x="3552" y="2164"/>
              <a:chExt cx="1152" cy="284"/>
            </a:xfrm>
          </p:grpSpPr>
          <p:sp>
            <p:nvSpPr>
              <p:cNvPr id="2076" name="Google Shape;2076;p202"/>
              <p:cNvSpPr/>
              <p:nvPr/>
            </p:nvSpPr>
            <p:spPr>
              <a:xfrm>
                <a:off x="3552"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7" name="Google Shape;2077;p202"/>
              <p:cNvSpPr txBox="1"/>
              <p:nvPr/>
            </p:nvSpPr>
            <p:spPr>
              <a:xfrm>
                <a:off x="3949" y="2189"/>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078" name="Google Shape;2078;p202"/>
            <p:cNvCxnSpPr/>
            <p:nvPr/>
          </p:nvCxnSpPr>
          <p:spPr>
            <a:xfrm>
              <a:off x="3552"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079" name="Google Shape;2079;p202"/>
            <p:cNvCxnSpPr/>
            <p:nvPr/>
          </p:nvCxnSpPr>
          <p:spPr>
            <a:xfrm flipH="1">
              <a:off x="4414"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080" name="Google Shape;2080;p202"/>
            <p:cNvCxnSpPr/>
            <p:nvPr/>
          </p:nvCxnSpPr>
          <p:spPr>
            <a:xfrm>
              <a:off x="4416"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081" name="Google Shape;2081;p202"/>
            <p:cNvCxnSpPr/>
            <p:nvPr/>
          </p:nvCxnSpPr>
          <p:spPr>
            <a:xfrm flipH="1">
              <a:off x="3838"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082" name="Google Shape;2082;p202"/>
            <p:cNvCxnSpPr/>
            <p:nvPr/>
          </p:nvCxnSpPr>
          <p:spPr>
            <a:xfrm flipH="1" rot="10800000">
              <a:off x="3840"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083" name="Google Shape;2083;p202"/>
            <p:cNvCxnSpPr/>
            <p:nvPr/>
          </p:nvCxnSpPr>
          <p:spPr>
            <a:xfrm rot="10800000">
              <a:off x="3550" y="2162"/>
              <a:ext cx="292" cy="288"/>
            </a:xfrm>
            <a:prstGeom prst="straightConnector1">
              <a:avLst/>
            </a:prstGeom>
            <a:noFill/>
            <a:ln cap="flat" cmpd="sng" w="9525">
              <a:solidFill>
                <a:srgbClr val="000000"/>
              </a:solidFill>
              <a:prstDash val="solid"/>
              <a:miter lim="800000"/>
              <a:headEnd len="sm" w="sm" type="none"/>
              <a:tailEnd len="sm" w="sm" type="none"/>
            </a:ln>
          </p:spPr>
        </p:cxnSp>
      </p:grpSp>
      <p:sp>
        <p:nvSpPr>
          <p:cNvPr id="2084" name="Google Shape;2084;p202"/>
          <p:cNvSpPr/>
          <p:nvPr/>
        </p:nvSpPr>
        <p:spPr>
          <a:xfrm>
            <a:off x="7620000" y="5715000"/>
            <a:ext cx="914400" cy="457200"/>
          </a:xfrm>
          <a:prstGeom prst="flowChartMerge">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085" name="Google Shape;2085;p202"/>
          <p:cNvGrpSpPr/>
          <p:nvPr/>
        </p:nvGrpSpPr>
        <p:grpSpPr>
          <a:xfrm>
            <a:off x="7620000" y="4343400"/>
            <a:ext cx="914400" cy="1371600"/>
            <a:chOff x="3840" y="2736"/>
            <a:chExt cx="576" cy="864"/>
          </a:xfrm>
        </p:grpSpPr>
        <p:sp>
          <p:nvSpPr>
            <p:cNvPr id="2086" name="Google Shape;2086;p202"/>
            <p:cNvSpPr/>
            <p:nvPr/>
          </p:nvSpPr>
          <p:spPr>
            <a:xfrm>
              <a:off x="3840" y="2736"/>
              <a:ext cx="576" cy="864"/>
            </a:xfrm>
            <a:prstGeom prst="roundRect">
              <a:avLst>
                <a:gd fmla="val 37"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7" name="Google Shape;2087;p202"/>
            <p:cNvSpPr txBox="1"/>
            <p:nvPr/>
          </p:nvSpPr>
          <p:spPr>
            <a:xfrm>
              <a:off x="3937" y="3051"/>
              <a:ext cx="38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Lisp</a:t>
              </a:r>
              <a:endParaRPr b="0" i="0" sz="1400" u="none" cap="none" strike="noStrike">
                <a:solidFill>
                  <a:srgbClr val="000000"/>
                </a:solidFill>
                <a:latin typeface="Arial"/>
                <a:ea typeface="Arial"/>
                <a:cs typeface="Arial"/>
                <a:sym typeface="Arial"/>
              </a:endParaRPr>
            </a:p>
          </p:txBody>
        </p:sp>
      </p:grpSp>
      <p:cxnSp>
        <p:nvCxnSpPr>
          <p:cNvPr id="2088" name="Google Shape;2088;p202"/>
          <p:cNvCxnSpPr/>
          <p:nvPr/>
        </p:nvCxnSpPr>
        <p:spPr>
          <a:xfrm>
            <a:off x="7620000" y="4343400"/>
            <a:ext cx="914400" cy="1587"/>
          </a:xfrm>
          <a:prstGeom prst="straightConnector1">
            <a:avLst/>
          </a:prstGeom>
          <a:noFill/>
          <a:ln cap="flat" cmpd="sng" w="9525">
            <a:solidFill>
              <a:srgbClr val="000000"/>
            </a:solidFill>
            <a:prstDash val="solid"/>
            <a:miter lim="800000"/>
            <a:headEnd len="sm" w="sm" type="none"/>
            <a:tailEnd len="sm" w="sm" type="none"/>
          </a:ln>
        </p:spPr>
      </p:cxnSp>
      <p:cxnSp>
        <p:nvCxnSpPr>
          <p:cNvPr id="2089" name="Google Shape;2089;p202"/>
          <p:cNvCxnSpPr/>
          <p:nvPr/>
        </p:nvCxnSpPr>
        <p:spPr>
          <a:xfrm>
            <a:off x="8534400" y="4343400"/>
            <a:ext cx="1587" cy="1371600"/>
          </a:xfrm>
          <a:prstGeom prst="straightConnector1">
            <a:avLst/>
          </a:prstGeom>
          <a:noFill/>
          <a:ln cap="flat" cmpd="sng" w="9525">
            <a:solidFill>
              <a:srgbClr val="000000"/>
            </a:solidFill>
            <a:prstDash val="solid"/>
            <a:miter lim="800000"/>
            <a:headEnd len="sm" w="sm" type="none"/>
            <a:tailEnd len="sm" w="sm" type="none"/>
          </a:ln>
        </p:spPr>
      </p:cxnSp>
      <p:cxnSp>
        <p:nvCxnSpPr>
          <p:cNvPr id="2090" name="Google Shape;2090;p202"/>
          <p:cNvCxnSpPr/>
          <p:nvPr/>
        </p:nvCxnSpPr>
        <p:spPr>
          <a:xfrm flipH="1">
            <a:off x="8074025" y="5715000"/>
            <a:ext cx="463550" cy="457200"/>
          </a:xfrm>
          <a:prstGeom prst="straightConnector1">
            <a:avLst/>
          </a:prstGeom>
          <a:noFill/>
          <a:ln cap="flat" cmpd="sng" w="9525">
            <a:solidFill>
              <a:srgbClr val="000000"/>
            </a:solidFill>
            <a:prstDash val="solid"/>
            <a:miter lim="800000"/>
            <a:headEnd len="sm" w="sm" type="none"/>
            <a:tailEnd len="sm" w="sm" type="none"/>
          </a:ln>
        </p:spPr>
      </p:cxnSp>
      <p:cxnSp>
        <p:nvCxnSpPr>
          <p:cNvPr id="2091" name="Google Shape;2091;p202"/>
          <p:cNvCxnSpPr/>
          <p:nvPr/>
        </p:nvCxnSpPr>
        <p:spPr>
          <a:xfrm rot="10800000">
            <a:off x="7616825" y="5711825"/>
            <a:ext cx="463550" cy="463550"/>
          </a:xfrm>
          <a:prstGeom prst="straightConnector1">
            <a:avLst/>
          </a:prstGeom>
          <a:noFill/>
          <a:ln cap="flat" cmpd="sng" w="9525">
            <a:solidFill>
              <a:srgbClr val="000000"/>
            </a:solidFill>
            <a:prstDash val="solid"/>
            <a:miter lim="800000"/>
            <a:headEnd len="sm" w="sm" type="none"/>
            <a:tailEnd len="sm" w="sm" type="none"/>
          </a:ln>
        </p:spPr>
      </p:cxnSp>
      <p:cxnSp>
        <p:nvCxnSpPr>
          <p:cNvPr id="2092" name="Google Shape;2092;p202"/>
          <p:cNvCxnSpPr/>
          <p:nvPr/>
        </p:nvCxnSpPr>
        <p:spPr>
          <a:xfrm flipH="1" rot="10800000">
            <a:off x="7620000" y="4340225"/>
            <a:ext cx="1587" cy="1377950"/>
          </a:xfrm>
          <a:prstGeom prst="straightConnector1">
            <a:avLst/>
          </a:prstGeom>
          <a:noFill/>
          <a:ln cap="flat" cmpd="sng" w="9525">
            <a:solidFill>
              <a:srgbClr val="000000"/>
            </a:solidFill>
            <a:prstDash val="solid"/>
            <a:miter lim="800000"/>
            <a:headEnd len="sm" w="sm" type="none"/>
            <a:tailEnd len="sm" w="sm" type="none"/>
          </a:ln>
        </p:spPr>
      </p:cxnSp>
      <p:sp>
        <p:nvSpPr>
          <p:cNvPr id="2093" name="Google Shape;2093;p202"/>
          <p:cNvSpPr/>
          <p:nvPr/>
        </p:nvSpPr>
        <p:spPr>
          <a:xfrm>
            <a:off x="5491162" y="4772025"/>
            <a:ext cx="1214437" cy="485775"/>
          </a:xfrm>
          <a:prstGeom prst="leftRightArrow">
            <a:avLst>
              <a:gd fmla="val 4300" name="adj1"/>
              <a:gd fmla="val 50000" name="adj2"/>
            </a:avLst>
          </a:prstGeom>
          <a:solidFill>
            <a:srgbClr val="00007D"/>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4"/>
                                        </p:tgtEl>
                                        <p:attrNameLst>
                                          <p:attrName>style.visibility</p:attrName>
                                        </p:attrNameLst>
                                      </p:cBhvr>
                                      <p:to>
                                        <p:strVal val="visible"/>
                                      </p:to>
                                    </p:set>
                                    <p:animEffect filter="fade" transition="in">
                                      <p:cBhvr>
                                        <p:cTn dur="500"/>
                                        <p:tgtEl>
                                          <p:spTgt spid="2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500"/>
                                        <p:tgtEl>
                                          <p:spTgt spid="2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500"/>
                                        <p:tgtEl>
                                          <p:spTgt spid="2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500"/>
                                        <p:tgtEl>
                                          <p:spTgt spid="2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203"/>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Compilers</a:t>
            </a:r>
            <a:endParaRPr/>
          </a:p>
        </p:txBody>
      </p:sp>
      <p:sp>
        <p:nvSpPr>
          <p:cNvPr id="2100" name="Google Shape;2100;p203"/>
          <p:cNvSpPr txBox="1"/>
          <p:nvPr>
            <p:ph idx="1" type="body"/>
          </p:nvPr>
        </p:nvSpPr>
        <p:spPr>
          <a:xfrm>
            <a:off x="1981200" y="1981200"/>
            <a:ext cx="4038600" cy="1816100"/>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Compiler translating from source language S to target language T implemented in M</a:t>
            </a:r>
            <a:endParaRPr/>
          </a:p>
        </p:txBody>
      </p:sp>
      <p:sp>
        <p:nvSpPr>
          <p:cNvPr id="2101" name="Google Shape;2101;p203"/>
          <p:cNvSpPr txBox="1"/>
          <p:nvPr>
            <p:ph idx="1" type="body"/>
          </p:nvPr>
        </p:nvSpPr>
        <p:spPr>
          <a:xfrm>
            <a:off x="6172200" y="1981200"/>
            <a:ext cx="4038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Example: C compiler for sparc platform</a:t>
            </a:r>
            <a:endParaRPr/>
          </a:p>
        </p:txBody>
      </p:sp>
      <p:grpSp>
        <p:nvGrpSpPr>
          <p:cNvPr id="2102" name="Google Shape;2102;p203"/>
          <p:cNvGrpSpPr/>
          <p:nvPr/>
        </p:nvGrpSpPr>
        <p:grpSpPr>
          <a:xfrm>
            <a:off x="2662237" y="3886200"/>
            <a:ext cx="2749550" cy="909637"/>
            <a:chOff x="717" y="2448"/>
            <a:chExt cx="1732" cy="573"/>
          </a:xfrm>
        </p:grpSpPr>
        <p:grpSp>
          <p:nvGrpSpPr>
            <p:cNvPr id="2103" name="Google Shape;2103;p203"/>
            <p:cNvGrpSpPr/>
            <p:nvPr/>
          </p:nvGrpSpPr>
          <p:grpSpPr>
            <a:xfrm>
              <a:off x="719" y="2451"/>
              <a:ext cx="576" cy="284"/>
              <a:chOff x="719" y="2451"/>
              <a:chExt cx="576" cy="284"/>
            </a:xfrm>
          </p:grpSpPr>
          <p:sp>
            <p:nvSpPr>
              <p:cNvPr id="2104" name="Google Shape;2104;p203"/>
              <p:cNvSpPr/>
              <p:nvPr/>
            </p:nvSpPr>
            <p:spPr>
              <a:xfrm>
                <a:off x="719" y="2451"/>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5" name="Google Shape;2105;p203"/>
              <p:cNvSpPr txBox="1"/>
              <p:nvPr/>
            </p:nvSpPr>
            <p:spPr>
              <a:xfrm>
                <a:off x="901" y="2476"/>
                <a:ext cx="21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t>
                </a:r>
                <a:endParaRPr b="0" i="0" sz="1400" u="none" cap="none" strike="noStrike">
                  <a:solidFill>
                    <a:srgbClr val="000000"/>
                  </a:solidFill>
                  <a:latin typeface="Arial"/>
                  <a:ea typeface="Arial"/>
                  <a:cs typeface="Arial"/>
                  <a:sym typeface="Arial"/>
                </a:endParaRPr>
              </a:p>
            </p:txBody>
          </p:sp>
        </p:grpSp>
        <p:grpSp>
          <p:nvGrpSpPr>
            <p:cNvPr id="2106" name="Google Shape;2106;p203"/>
            <p:cNvGrpSpPr/>
            <p:nvPr/>
          </p:nvGrpSpPr>
          <p:grpSpPr>
            <a:xfrm>
              <a:off x="1295" y="2448"/>
              <a:ext cx="576" cy="290"/>
              <a:chOff x="1295" y="2448"/>
              <a:chExt cx="576" cy="290"/>
            </a:xfrm>
          </p:grpSpPr>
          <p:sp>
            <p:nvSpPr>
              <p:cNvPr id="2107" name="Google Shape;2107;p203"/>
              <p:cNvSpPr/>
              <p:nvPr/>
            </p:nvSpPr>
            <p:spPr>
              <a:xfrm>
                <a:off x="1295" y="2451"/>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8" name="Google Shape;2108;p203"/>
              <p:cNvSpPr txBox="1"/>
              <p:nvPr/>
            </p:nvSpPr>
            <p:spPr>
              <a:xfrm>
                <a:off x="1478" y="2448"/>
                <a:ext cx="210" cy="29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09" name="Google Shape;2109;p203"/>
            <p:cNvGrpSpPr/>
            <p:nvPr/>
          </p:nvGrpSpPr>
          <p:grpSpPr>
            <a:xfrm>
              <a:off x="1871" y="2451"/>
              <a:ext cx="576" cy="284"/>
              <a:chOff x="1871" y="2451"/>
              <a:chExt cx="576" cy="284"/>
            </a:xfrm>
          </p:grpSpPr>
          <p:sp>
            <p:nvSpPr>
              <p:cNvPr id="2110" name="Google Shape;2110;p203"/>
              <p:cNvSpPr/>
              <p:nvPr/>
            </p:nvSpPr>
            <p:spPr>
              <a:xfrm>
                <a:off x="1871" y="2451"/>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1" name="Google Shape;2111;p203"/>
              <p:cNvSpPr txBox="1"/>
              <p:nvPr/>
            </p:nvSpPr>
            <p:spPr>
              <a:xfrm>
                <a:off x="2058" y="2476"/>
                <a:ext cx="203"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grpSp>
        <p:grpSp>
          <p:nvGrpSpPr>
            <p:cNvPr id="2112" name="Google Shape;2112;p203"/>
            <p:cNvGrpSpPr/>
            <p:nvPr/>
          </p:nvGrpSpPr>
          <p:grpSpPr>
            <a:xfrm>
              <a:off x="1295" y="2735"/>
              <a:ext cx="576" cy="284"/>
              <a:chOff x="1295" y="2735"/>
              <a:chExt cx="576" cy="284"/>
            </a:xfrm>
          </p:grpSpPr>
          <p:sp>
            <p:nvSpPr>
              <p:cNvPr id="2113" name="Google Shape;2113;p203"/>
              <p:cNvSpPr/>
              <p:nvPr/>
            </p:nvSpPr>
            <p:spPr>
              <a:xfrm>
                <a:off x="1295" y="2735"/>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4" name="Google Shape;2114;p203"/>
              <p:cNvSpPr txBox="1"/>
              <p:nvPr/>
            </p:nvSpPr>
            <p:spPr>
              <a:xfrm>
                <a:off x="1465" y="2760"/>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115" name="Google Shape;2115;p203"/>
            <p:cNvCxnSpPr/>
            <p:nvPr/>
          </p:nvCxnSpPr>
          <p:spPr>
            <a:xfrm>
              <a:off x="719" y="2451"/>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116" name="Google Shape;2116;p203"/>
            <p:cNvCxnSpPr/>
            <p:nvPr/>
          </p:nvCxnSpPr>
          <p:spPr>
            <a:xfrm>
              <a:off x="2447" y="2451"/>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117" name="Google Shape;2117;p203"/>
            <p:cNvCxnSpPr/>
            <p:nvPr/>
          </p:nvCxnSpPr>
          <p:spPr>
            <a:xfrm flipH="1">
              <a:off x="1869" y="2735"/>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18" name="Google Shape;2118;p203"/>
            <p:cNvCxnSpPr/>
            <p:nvPr/>
          </p:nvCxnSpPr>
          <p:spPr>
            <a:xfrm>
              <a:off x="1871" y="2735"/>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119" name="Google Shape;2119;p203"/>
            <p:cNvCxnSpPr/>
            <p:nvPr/>
          </p:nvCxnSpPr>
          <p:spPr>
            <a:xfrm flipH="1">
              <a:off x="1293" y="3019"/>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20" name="Google Shape;2120;p203"/>
            <p:cNvCxnSpPr/>
            <p:nvPr/>
          </p:nvCxnSpPr>
          <p:spPr>
            <a:xfrm flipH="1" rot="10800000">
              <a:off x="1295" y="2733"/>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121" name="Google Shape;2121;p203"/>
            <p:cNvCxnSpPr/>
            <p:nvPr/>
          </p:nvCxnSpPr>
          <p:spPr>
            <a:xfrm flipH="1">
              <a:off x="717" y="2735"/>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22" name="Google Shape;2122;p203"/>
            <p:cNvCxnSpPr/>
            <p:nvPr/>
          </p:nvCxnSpPr>
          <p:spPr>
            <a:xfrm flipH="1" rot="10800000">
              <a:off x="719" y="2449"/>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123" name="Google Shape;2123;p203"/>
          <p:cNvGrpSpPr/>
          <p:nvPr/>
        </p:nvGrpSpPr>
        <p:grpSpPr>
          <a:xfrm>
            <a:off x="6778625" y="3889375"/>
            <a:ext cx="2749550" cy="908050"/>
            <a:chOff x="3310" y="2450"/>
            <a:chExt cx="1732" cy="572"/>
          </a:xfrm>
        </p:grpSpPr>
        <p:grpSp>
          <p:nvGrpSpPr>
            <p:cNvPr id="2124" name="Google Shape;2124;p203"/>
            <p:cNvGrpSpPr/>
            <p:nvPr/>
          </p:nvGrpSpPr>
          <p:grpSpPr>
            <a:xfrm>
              <a:off x="3312" y="2452"/>
              <a:ext cx="576" cy="284"/>
              <a:chOff x="3312" y="2452"/>
              <a:chExt cx="576" cy="284"/>
            </a:xfrm>
          </p:grpSpPr>
          <p:sp>
            <p:nvSpPr>
              <p:cNvPr id="2125" name="Google Shape;2125;p203"/>
              <p:cNvSpPr/>
              <p:nvPr/>
            </p:nvSpPr>
            <p:spPr>
              <a:xfrm>
                <a:off x="3312"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6" name="Google Shape;2126;p203"/>
              <p:cNvSpPr txBox="1"/>
              <p:nvPr/>
            </p:nvSpPr>
            <p:spPr>
              <a:xfrm>
                <a:off x="3490" y="2477"/>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nvGrpSpPr>
            <p:cNvPr id="2127" name="Google Shape;2127;p203"/>
            <p:cNvGrpSpPr/>
            <p:nvPr/>
          </p:nvGrpSpPr>
          <p:grpSpPr>
            <a:xfrm>
              <a:off x="3883" y="2452"/>
              <a:ext cx="585" cy="284"/>
              <a:chOff x="3883" y="2452"/>
              <a:chExt cx="585" cy="284"/>
            </a:xfrm>
          </p:grpSpPr>
          <p:sp>
            <p:nvSpPr>
              <p:cNvPr id="2128" name="Google Shape;2128;p203"/>
              <p:cNvSpPr/>
              <p:nvPr/>
            </p:nvSpPr>
            <p:spPr>
              <a:xfrm>
                <a:off x="3888"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9" name="Google Shape;2129;p203"/>
              <p:cNvSpPr txBox="1"/>
              <p:nvPr/>
            </p:nvSpPr>
            <p:spPr>
              <a:xfrm>
                <a:off x="3883" y="247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130" name="Google Shape;2130;p203"/>
            <p:cNvGrpSpPr/>
            <p:nvPr/>
          </p:nvGrpSpPr>
          <p:grpSpPr>
            <a:xfrm>
              <a:off x="4464" y="2452"/>
              <a:ext cx="576" cy="284"/>
              <a:chOff x="4464" y="2452"/>
              <a:chExt cx="576" cy="284"/>
            </a:xfrm>
          </p:grpSpPr>
          <p:sp>
            <p:nvSpPr>
              <p:cNvPr id="2131" name="Google Shape;2131;p203"/>
              <p:cNvSpPr/>
              <p:nvPr/>
            </p:nvSpPr>
            <p:spPr>
              <a:xfrm>
                <a:off x="4464"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2" name="Google Shape;2132;p203"/>
              <p:cNvSpPr txBox="1"/>
              <p:nvPr/>
            </p:nvSpPr>
            <p:spPr>
              <a:xfrm>
                <a:off x="4517" y="2477"/>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grpSp>
          <p:nvGrpSpPr>
            <p:cNvPr id="2133" name="Google Shape;2133;p203"/>
            <p:cNvGrpSpPr/>
            <p:nvPr/>
          </p:nvGrpSpPr>
          <p:grpSpPr>
            <a:xfrm>
              <a:off x="3888" y="2736"/>
              <a:ext cx="576" cy="284"/>
              <a:chOff x="3888" y="2736"/>
              <a:chExt cx="576" cy="284"/>
            </a:xfrm>
          </p:grpSpPr>
          <p:sp>
            <p:nvSpPr>
              <p:cNvPr id="2134" name="Google Shape;2134;p203"/>
              <p:cNvSpPr/>
              <p:nvPr/>
            </p:nvSpPr>
            <p:spPr>
              <a:xfrm>
                <a:off x="3888"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5" name="Google Shape;2135;p203"/>
              <p:cNvSpPr txBox="1"/>
              <p:nvPr/>
            </p:nvSpPr>
            <p:spPr>
              <a:xfrm>
                <a:off x="3941" y="2761"/>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cxnSp>
          <p:nvCxnSpPr>
            <p:cNvPr id="2136" name="Google Shape;2136;p203"/>
            <p:cNvCxnSpPr/>
            <p:nvPr/>
          </p:nvCxnSpPr>
          <p:spPr>
            <a:xfrm>
              <a:off x="3312" y="245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137" name="Google Shape;2137;p203"/>
            <p:cNvCxnSpPr/>
            <p:nvPr/>
          </p:nvCxnSpPr>
          <p:spPr>
            <a:xfrm>
              <a:off x="5040" y="24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138" name="Google Shape;2138;p203"/>
            <p:cNvCxnSpPr/>
            <p:nvPr/>
          </p:nvCxnSpPr>
          <p:spPr>
            <a:xfrm flipH="1">
              <a:off x="4462"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39" name="Google Shape;2139;p203"/>
            <p:cNvCxnSpPr/>
            <p:nvPr/>
          </p:nvCxnSpPr>
          <p:spPr>
            <a:xfrm>
              <a:off x="4464"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140" name="Google Shape;2140;p203"/>
            <p:cNvCxnSpPr/>
            <p:nvPr/>
          </p:nvCxnSpPr>
          <p:spPr>
            <a:xfrm flipH="1">
              <a:off x="3886"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41" name="Google Shape;2141;p203"/>
            <p:cNvCxnSpPr/>
            <p:nvPr/>
          </p:nvCxnSpPr>
          <p:spPr>
            <a:xfrm flipH="1" rot="10800000">
              <a:off x="3888"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142" name="Google Shape;2142;p203"/>
            <p:cNvCxnSpPr/>
            <p:nvPr/>
          </p:nvCxnSpPr>
          <p:spPr>
            <a:xfrm flipH="1">
              <a:off x="3310"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43" name="Google Shape;2143;p203"/>
            <p:cNvCxnSpPr/>
            <p:nvPr/>
          </p:nvCxnSpPr>
          <p:spPr>
            <a:xfrm flipH="1" rot="10800000">
              <a:off x="3312" y="2450"/>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144" name="Google Shape;2144;p203"/>
          <p:cNvSpPr txBox="1"/>
          <p:nvPr/>
        </p:nvSpPr>
        <p:spPr>
          <a:xfrm>
            <a:off x="2895600" y="6629400"/>
            <a:ext cx="198437" cy="4778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5" name="Google Shape;2145;p203"/>
          <p:cNvSpPr txBox="1"/>
          <p:nvPr/>
        </p:nvSpPr>
        <p:spPr>
          <a:xfrm>
            <a:off x="3794125" y="3886200"/>
            <a:ext cx="457200" cy="385762"/>
          </a:xfrm>
          <a:prstGeom prst="rect">
            <a:avLst/>
          </a:prstGeom>
          <a:noFill/>
          <a:ln>
            <a:noFill/>
          </a:ln>
        </p:spPr>
        <p:txBody>
          <a:bodyPr anchorCtr="0" anchor="t" bIns="54000" lIns="99000" spcFirstLastPara="1" rIns="99000" wrap="square" tIns="540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1">
                                            <p:txEl>
                                              <p:pRg end="0" st="0"/>
                                            </p:txEl>
                                          </p:spTgt>
                                        </p:tgtEl>
                                        <p:attrNameLst>
                                          <p:attrName>style.visibility</p:attrName>
                                        </p:attrNameLst>
                                      </p:cBhvr>
                                      <p:to>
                                        <p:strVal val="visible"/>
                                      </p:to>
                                    </p:set>
                                    <p:animEffect filter="fade" transition="in">
                                      <p:cBhvr>
                                        <p:cTn dur="500"/>
                                        <p:tgtEl>
                                          <p:spTgt spid="210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04"/>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Compiling Programs</a:t>
            </a:r>
            <a:endParaRPr/>
          </a:p>
        </p:txBody>
      </p:sp>
      <p:sp>
        <p:nvSpPr>
          <p:cNvPr id="2152" name="Google Shape;2152;p204"/>
          <p:cNvSpPr txBox="1"/>
          <p:nvPr>
            <p:ph idx="1" type="body"/>
          </p:nvPr>
        </p:nvSpPr>
        <p:spPr>
          <a:xfrm>
            <a:off x="1981200" y="1981200"/>
            <a:ext cx="8229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Compiler inputs program in source language, outputs in target language</a:t>
            </a:r>
            <a:endParaRPr/>
          </a:p>
        </p:txBody>
      </p:sp>
      <p:grpSp>
        <p:nvGrpSpPr>
          <p:cNvPr id="2153" name="Google Shape;2153;p204"/>
          <p:cNvGrpSpPr/>
          <p:nvPr/>
        </p:nvGrpSpPr>
        <p:grpSpPr>
          <a:xfrm>
            <a:off x="1978025" y="3432175"/>
            <a:ext cx="1835150" cy="908050"/>
            <a:chOff x="286" y="2162"/>
            <a:chExt cx="1156" cy="572"/>
          </a:xfrm>
        </p:grpSpPr>
        <p:grpSp>
          <p:nvGrpSpPr>
            <p:cNvPr id="2154" name="Google Shape;2154;p204"/>
            <p:cNvGrpSpPr/>
            <p:nvPr/>
          </p:nvGrpSpPr>
          <p:grpSpPr>
            <a:xfrm>
              <a:off x="576" y="2448"/>
              <a:ext cx="576" cy="284"/>
              <a:chOff x="576" y="2448"/>
              <a:chExt cx="576" cy="284"/>
            </a:xfrm>
          </p:grpSpPr>
          <p:sp>
            <p:nvSpPr>
              <p:cNvPr id="2155" name="Google Shape;2155;p204"/>
              <p:cNvSpPr/>
              <p:nvPr/>
            </p:nvSpPr>
            <p:spPr>
              <a:xfrm>
                <a:off x="576"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6" name="Google Shape;2156;p204"/>
              <p:cNvSpPr txBox="1"/>
              <p:nvPr/>
            </p:nvSpPr>
            <p:spPr>
              <a:xfrm>
                <a:off x="754" y="2473"/>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nvGrpSpPr>
            <p:cNvPr id="2157" name="Google Shape;2157;p204"/>
            <p:cNvGrpSpPr/>
            <p:nvPr/>
          </p:nvGrpSpPr>
          <p:grpSpPr>
            <a:xfrm>
              <a:off x="288" y="2164"/>
              <a:ext cx="1152" cy="284"/>
              <a:chOff x="288" y="2164"/>
              <a:chExt cx="1152" cy="284"/>
            </a:xfrm>
          </p:grpSpPr>
          <p:sp>
            <p:nvSpPr>
              <p:cNvPr id="2158" name="Google Shape;2158;p204"/>
              <p:cNvSpPr/>
              <p:nvPr/>
            </p:nvSpPr>
            <p:spPr>
              <a:xfrm>
                <a:off x="288"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9" name="Google Shape;2159;p204"/>
              <p:cNvSpPr txBox="1"/>
              <p:nvPr/>
            </p:nvSpPr>
            <p:spPr>
              <a:xfrm>
                <a:off x="685" y="2189"/>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160" name="Google Shape;2160;p204"/>
            <p:cNvCxnSpPr/>
            <p:nvPr/>
          </p:nvCxnSpPr>
          <p:spPr>
            <a:xfrm>
              <a:off x="288"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161" name="Google Shape;2161;p204"/>
            <p:cNvCxnSpPr/>
            <p:nvPr/>
          </p:nvCxnSpPr>
          <p:spPr>
            <a:xfrm flipH="1">
              <a:off x="1150"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162" name="Google Shape;2162;p204"/>
            <p:cNvCxnSpPr/>
            <p:nvPr/>
          </p:nvCxnSpPr>
          <p:spPr>
            <a:xfrm>
              <a:off x="1152"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163" name="Google Shape;2163;p204"/>
            <p:cNvCxnSpPr/>
            <p:nvPr/>
          </p:nvCxnSpPr>
          <p:spPr>
            <a:xfrm flipH="1">
              <a:off x="574"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64" name="Google Shape;2164;p204"/>
            <p:cNvCxnSpPr/>
            <p:nvPr/>
          </p:nvCxnSpPr>
          <p:spPr>
            <a:xfrm flipH="1" rot="10800000">
              <a:off x="576"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165" name="Google Shape;2165;p204"/>
            <p:cNvCxnSpPr/>
            <p:nvPr/>
          </p:nvCxnSpPr>
          <p:spPr>
            <a:xfrm rot="10800000">
              <a:off x="286" y="2162"/>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166" name="Google Shape;2166;p204"/>
          <p:cNvGrpSpPr/>
          <p:nvPr/>
        </p:nvGrpSpPr>
        <p:grpSpPr>
          <a:xfrm>
            <a:off x="3349625" y="3435350"/>
            <a:ext cx="4121150" cy="2282825"/>
            <a:chOff x="1150" y="2164"/>
            <a:chExt cx="2596" cy="1438"/>
          </a:xfrm>
        </p:grpSpPr>
        <p:grpSp>
          <p:nvGrpSpPr>
            <p:cNvPr id="2167" name="Google Shape;2167;p204"/>
            <p:cNvGrpSpPr/>
            <p:nvPr/>
          </p:nvGrpSpPr>
          <p:grpSpPr>
            <a:xfrm>
              <a:off x="1150" y="2452"/>
              <a:ext cx="1732" cy="571"/>
              <a:chOff x="1150" y="2452"/>
              <a:chExt cx="1732" cy="571"/>
            </a:xfrm>
          </p:grpSpPr>
          <p:grpSp>
            <p:nvGrpSpPr>
              <p:cNvPr id="2168" name="Google Shape;2168;p204"/>
              <p:cNvGrpSpPr/>
              <p:nvPr/>
            </p:nvGrpSpPr>
            <p:grpSpPr>
              <a:xfrm>
                <a:off x="1152" y="2453"/>
                <a:ext cx="576" cy="284"/>
                <a:chOff x="1152" y="2453"/>
                <a:chExt cx="576" cy="284"/>
              </a:xfrm>
            </p:grpSpPr>
            <p:sp>
              <p:nvSpPr>
                <p:cNvPr id="2169" name="Google Shape;2169;p204"/>
                <p:cNvSpPr/>
                <p:nvPr/>
              </p:nvSpPr>
              <p:spPr>
                <a:xfrm>
                  <a:off x="1152" y="2453"/>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0" name="Google Shape;2170;p204"/>
                <p:cNvSpPr txBox="1"/>
                <p:nvPr/>
              </p:nvSpPr>
              <p:spPr>
                <a:xfrm>
                  <a:off x="1330" y="2478"/>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nvGrpSpPr>
              <p:cNvPr id="2171" name="Google Shape;2171;p204"/>
              <p:cNvGrpSpPr/>
              <p:nvPr/>
            </p:nvGrpSpPr>
            <p:grpSpPr>
              <a:xfrm>
                <a:off x="1723" y="2453"/>
                <a:ext cx="585" cy="284"/>
                <a:chOff x="1723" y="2453"/>
                <a:chExt cx="585" cy="284"/>
              </a:xfrm>
            </p:grpSpPr>
            <p:sp>
              <p:nvSpPr>
                <p:cNvPr id="2172" name="Google Shape;2172;p204"/>
                <p:cNvSpPr/>
                <p:nvPr/>
              </p:nvSpPr>
              <p:spPr>
                <a:xfrm>
                  <a:off x="1728" y="2453"/>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3" name="Google Shape;2173;p204"/>
                <p:cNvSpPr txBox="1"/>
                <p:nvPr/>
              </p:nvSpPr>
              <p:spPr>
                <a:xfrm>
                  <a:off x="1723" y="2479"/>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174" name="Google Shape;2174;p204"/>
              <p:cNvGrpSpPr/>
              <p:nvPr/>
            </p:nvGrpSpPr>
            <p:grpSpPr>
              <a:xfrm>
                <a:off x="2304" y="2453"/>
                <a:ext cx="576" cy="284"/>
                <a:chOff x="2304" y="2453"/>
                <a:chExt cx="576" cy="284"/>
              </a:xfrm>
            </p:grpSpPr>
            <p:sp>
              <p:nvSpPr>
                <p:cNvPr id="2175" name="Google Shape;2175;p204"/>
                <p:cNvSpPr/>
                <p:nvPr/>
              </p:nvSpPr>
              <p:spPr>
                <a:xfrm>
                  <a:off x="2304" y="2453"/>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6" name="Google Shape;2176;p204"/>
                <p:cNvSpPr txBox="1"/>
                <p:nvPr/>
              </p:nvSpPr>
              <p:spPr>
                <a:xfrm>
                  <a:off x="2357" y="2478"/>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grpSp>
            <p:nvGrpSpPr>
              <p:cNvPr id="2177" name="Google Shape;2177;p204"/>
              <p:cNvGrpSpPr/>
              <p:nvPr/>
            </p:nvGrpSpPr>
            <p:grpSpPr>
              <a:xfrm>
                <a:off x="1728" y="2737"/>
                <a:ext cx="576" cy="284"/>
                <a:chOff x="1728" y="2737"/>
                <a:chExt cx="576" cy="284"/>
              </a:xfrm>
            </p:grpSpPr>
            <p:sp>
              <p:nvSpPr>
                <p:cNvPr id="2178" name="Google Shape;2178;p204"/>
                <p:cNvSpPr/>
                <p:nvPr/>
              </p:nvSpPr>
              <p:spPr>
                <a:xfrm>
                  <a:off x="1728" y="2737"/>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9" name="Google Shape;2179;p204"/>
                <p:cNvSpPr txBox="1"/>
                <p:nvPr/>
              </p:nvSpPr>
              <p:spPr>
                <a:xfrm>
                  <a:off x="1781" y="2762"/>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cxnSp>
            <p:nvCxnSpPr>
              <p:cNvPr id="2180" name="Google Shape;2180;p204"/>
              <p:cNvCxnSpPr/>
              <p:nvPr/>
            </p:nvCxnSpPr>
            <p:spPr>
              <a:xfrm>
                <a:off x="1152" y="2453"/>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181" name="Google Shape;2181;p204"/>
              <p:cNvCxnSpPr/>
              <p:nvPr/>
            </p:nvCxnSpPr>
            <p:spPr>
              <a:xfrm>
                <a:off x="2880" y="2453"/>
                <a:ext cx="1" cy="283"/>
              </a:xfrm>
              <a:prstGeom prst="straightConnector1">
                <a:avLst/>
              </a:prstGeom>
              <a:noFill/>
              <a:ln cap="flat" cmpd="sng" w="9525">
                <a:solidFill>
                  <a:srgbClr val="000000"/>
                </a:solidFill>
                <a:prstDash val="solid"/>
                <a:miter lim="800000"/>
                <a:headEnd len="sm" w="sm" type="none"/>
                <a:tailEnd len="sm" w="sm" type="none"/>
              </a:ln>
            </p:spPr>
          </p:cxnSp>
          <p:cxnSp>
            <p:nvCxnSpPr>
              <p:cNvPr id="2182" name="Google Shape;2182;p204"/>
              <p:cNvCxnSpPr/>
              <p:nvPr/>
            </p:nvCxnSpPr>
            <p:spPr>
              <a:xfrm flipH="1">
                <a:off x="2302" y="2737"/>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83" name="Google Shape;2183;p204"/>
              <p:cNvCxnSpPr/>
              <p:nvPr/>
            </p:nvCxnSpPr>
            <p:spPr>
              <a:xfrm>
                <a:off x="2304" y="2737"/>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184" name="Google Shape;2184;p204"/>
              <p:cNvCxnSpPr/>
              <p:nvPr/>
            </p:nvCxnSpPr>
            <p:spPr>
              <a:xfrm flipH="1">
                <a:off x="1726" y="3021"/>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85" name="Google Shape;2185;p204"/>
              <p:cNvCxnSpPr/>
              <p:nvPr/>
            </p:nvCxnSpPr>
            <p:spPr>
              <a:xfrm flipH="1" rot="10800000">
                <a:off x="1728" y="2735"/>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186" name="Google Shape;2186;p204"/>
              <p:cNvCxnSpPr/>
              <p:nvPr/>
            </p:nvCxnSpPr>
            <p:spPr>
              <a:xfrm flipH="1">
                <a:off x="1150" y="2737"/>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87" name="Google Shape;2187;p204"/>
              <p:cNvCxnSpPr/>
              <p:nvPr/>
            </p:nvCxnSpPr>
            <p:spPr>
              <a:xfrm flipH="1" rot="10800000">
                <a:off x="1152" y="2452"/>
                <a:ext cx="1" cy="287"/>
              </a:xfrm>
              <a:prstGeom prst="straightConnector1">
                <a:avLst/>
              </a:prstGeom>
              <a:noFill/>
              <a:ln cap="flat" cmpd="sng" w="9525">
                <a:solidFill>
                  <a:srgbClr val="000000"/>
                </a:solidFill>
                <a:prstDash val="solid"/>
                <a:miter lim="800000"/>
                <a:headEnd len="sm" w="sm" type="none"/>
                <a:tailEnd len="sm" w="sm" type="none"/>
              </a:ln>
            </p:spPr>
          </p:cxnSp>
        </p:grpSp>
        <p:grpSp>
          <p:nvGrpSpPr>
            <p:cNvPr id="2188" name="Google Shape;2188;p204"/>
            <p:cNvGrpSpPr/>
            <p:nvPr/>
          </p:nvGrpSpPr>
          <p:grpSpPr>
            <a:xfrm>
              <a:off x="2590" y="2164"/>
              <a:ext cx="1156" cy="571"/>
              <a:chOff x="2590" y="2164"/>
              <a:chExt cx="1156" cy="571"/>
            </a:xfrm>
          </p:grpSpPr>
          <p:grpSp>
            <p:nvGrpSpPr>
              <p:cNvPr id="2189" name="Google Shape;2189;p204"/>
              <p:cNvGrpSpPr/>
              <p:nvPr/>
            </p:nvGrpSpPr>
            <p:grpSpPr>
              <a:xfrm>
                <a:off x="2880" y="2449"/>
                <a:ext cx="576" cy="284"/>
                <a:chOff x="2880" y="2449"/>
                <a:chExt cx="576" cy="284"/>
              </a:xfrm>
            </p:grpSpPr>
            <p:sp>
              <p:nvSpPr>
                <p:cNvPr id="2190" name="Google Shape;2190;p204"/>
                <p:cNvSpPr/>
                <p:nvPr/>
              </p:nvSpPr>
              <p:spPr>
                <a:xfrm>
                  <a:off x="2880" y="2449"/>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1" name="Google Shape;2191;p204"/>
                <p:cNvSpPr txBox="1"/>
                <p:nvPr/>
              </p:nvSpPr>
              <p:spPr>
                <a:xfrm>
                  <a:off x="2933" y="2474"/>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grpSp>
            <p:nvGrpSpPr>
              <p:cNvPr id="2192" name="Google Shape;2192;p204"/>
              <p:cNvGrpSpPr/>
              <p:nvPr/>
            </p:nvGrpSpPr>
            <p:grpSpPr>
              <a:xfrm>
                <a:off x="2592" y="2166"/>
                <a:ext cx="1152" cy="284"/>
                <a:chOff x="2592" y="2166"/>
                <a:chExt cx="1152" cy="284"/>
              </a:xfrm>
            </p:grpSpPr>
            <p:sp>
              <p:nvSpPr>
                <p:cNvPr id="2193" name="Google Shape;2193;p204"/>
                <p:cNvSpPr/>
                <p:nvPr/>
              </p:nvSpPr>
              <p:spPr>
                <a:xfrm>
                  <a:off x="2592" y="2166"/>
                  <a:ext cx="1152" cy="284"/>
                </a:xfrm>
                <a:custGeom>
                  <a:rect b="b" l="l" r="r" t="t"/>
                  <a:pathLst>
                    <a:path extrusionOk="0" h="1251" w="5081">
                      <a:moveTo>
                        <a:pt x="0" y="0"/>
                      </a:moveTo>
                      <a:lnTo>
                        <a:pt x="5080" y="0"/>
                      </a:lnTo>
                      <a:lnTo>
                        <a:pt x="3809" y="1250"/>
                      </a:lnTo>
                      <a:lnTo>
                        <a:pt x="1270" y="125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4" name="Google Shape;2194;p204"/>
                <p:cNvSpPr txBox="1"/>
                <p:nvPr/>
              </p:nvSpPr>
              <p:spPr>
                <a:xfrm>
                  <a:off x="2989" y="2191"/>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195" name="Google Shape;2195;p204"/>
              <p:cNvCxnSpPr/>
              <p:nvPr/>
            </p:nvCxnSpPr>
            <p:spPr>
              <a:xfrm>
                <a:off x="2592" y="2166"/>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196" name="Google Shape;2196;p204"/>
              <p:cNvCxnSpPr/>
              <p:nvPr/>
            </p:nvCxnSpPr>
            <p:spPr>
              <a:xfrm flipH="1">
                <a:off x="3454" y="2166"/>
                <a:ext cx="292" cy="283"/>
              </a:xfrm>
              <a:prstGeom prst="straightConnector1">
                <a:avLst/>
              </a:prstGeom>
              <a:noFill/>
              <a:ln cap="flat" cmpd="sng" w="9525">
                <a:solidFill>
                  <a:srgbClr val="000000"/>
                </a:solidFill>
                <a:prstDash val="solid"/>
                <a:miter lim="800000"/>
                <a:headEnd len="sm" w="sm" type="none"/>
                <a:tailEnd len="sm" w="sm" type="none"/>
              </a:ln>
            </p:spPr>
          </p:cxnSp>
          <p:cxnSp>
            <p:nvCxnSpPr>
              <p:cNvPr id="2197" name="Google Shape;2197;p204"/>
              <p:cNvCxnSpPr/>
              <p:nvPr/>
            </p:nvCxnSpPr>
            <p:spPr>
              <a:xfrm>
                <a:off x="3456" y="2449"/>
                <a:ext cx="1" cy="283"/>
              </a:xfrm>
              <a:prstGeom prst="straightConnector1">
                <a:avLst/>
              </a:prstGeom>
              <a:noFill/>
              <a:ln cap="flat" cmpd="sng" w="9525">
                <a:solidFill>
                  <a:srgbClr val="000000"/>
                </a:solidFill>
                <a:prstDash val="solid"/>
                <a:miter lim="800000"/>
                <a:headEnd len="sm" w="sm" type="none"/>
                <a:tailEnd len="sm" w="sm" type="none"/>
              </a:ln>
            </p:spPr>
          </p:cxnSp>
          <p:cxnSp>
            <p:nvCxnSpPr>
              <p:cNvPr id="2198" name="Google Shape;2198;p204"/>
              <p:cNvCxnSpPr/>
              <p:nvPr/>
            </p:nvCxnSpPr>
            <p:spPr>
              <a:xfrm flipH="1">
                <a:off x="2878" y="2733"/>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199" name="Google Shape;2199;p204"/>
              <p:cNvCxnSpPr/>
              <p:nvPr/>
            </p:nvCxnSpPr>
            <p:spPr>
              <a:xfrm flipH="1" rot="10800000">
                <a:off x="2880" y="2448"/>
                <a:ext cx="1" cy="287"/>
              </a:xfrm>
              <a:prstGeom prst="straightConnector1">
                <a:avLst/>
              </a:prstGeom>
              <a:noFill/>
              <a:ln cap="flat" cmpd="sng" w="9525">
                <a:solidFill>
                  <a:srgbClr val="000000"/>
                </a:solidFill>
                <a:prstDash val="solid"/>
                <a:miter lim="800000"/>
                <a:headEnd len="sm" w="sm" type="none"/>
                <a:tailEnd len="sm" w="sm" type="none"/>
              </a:ln>
            </p:spPr>
          </p:cxnSp>
          <p:cxnSp>
            <p:nvCxnSpPr>
              <p:cNvPr id="2200" name="Google Shape;2200;p204"/>
              <p:cNvCxnSpPr/>
              <p:nvPr/>
            </p:nvCxnSpPr>
            <p:spPr>
              <a:xfrm rot="10800000">
                <a:off x="2590" y="2164"/>
                <a:ext cx="292" cy="287"/>
              </a:xfrm>
              <a:prstGeom prst="straightConnector1">
                <a:avLst/>
              </a:prstGeom>
              <a:noFill/>
              <a:ln cap="flat" cmpd="sng" w="9525">
                <a:solidFill>
                  <a:srgbClr val="000000"/>
                </a:solidFill>
                <a:prstDash val="solid"/>
                <a:miter lim="800000"/>
                <a:headEnd len="sm" w="sm" type="none"/>
                <a:tailEnd len="sm" w="sm" type="none"/>
              </a:ln>
            </p:spPr>
          </p:cxnSp>
        </p:grpSp>
        <p:grpSp>
          <p:nvGrpSpPr>
            <p:cNvPr id="2201" name="Google Shape;2201;p204"/>
            <p:cNvGrpSpPr/>
            <p:nvPr/>
          </p:nvGrpSpPr>
          <p:grpSpPr>
            <a:xfrm>
              <a:off x="1726" y="3026"/>
              <a:ext cx="580" cy="576"/>
              <a:chOff x="1726" y="3026"/>
              <a:chExt cx="580" cy="576"/>
            </a:xfrm>
          </p:grpSpPr>
          <p:grpSp>
            <p:nvGrpSpPr>
              <p:cNvPr id="2202" name="Google Shape;2202;p204"/>
              <p:cNvGrpSpPr/>
              <p:nvPr/>
            </p:nvGrpSpPr>
            <p:grpSpPr>
              <a:xfrm>
                <a:off x="1728" y="3029"/>
                <a:ext cx="576" cy="286"/>
                <a:chOff x="1728" y="3029"/>
                <a:chExt cx="576" cy="286"/>
              </a:xfrm>
            </p:grpSpPr>
            <p:sp>
              <p:nvSpPr>
                <p:cNvPr id="2203" name="Google Shape;2203;p204"/>
                <p:cNvSpPr/>
                <p:nvPr/>
              </p:nvSpPr>
              <p:spPr>
                <a:xfrm>
                  <a:off x="1728" y="3029"/>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4" name="Google Shape;2204;p204"/>
                <p:cNvSpPr txBox="1"/>
                <p:nvPr/>
              </p:nvSpPr>
              <p:spPr>
                <a:xfrm>
                  <a:off x="1781" y="3055"/>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205" name="Google Shape;2205;p204"/>
              <p:cNvSpPr/>
              <p:nvPr/>
            </p:nvSpPr>
            <p:spPr>
              <a:xfrm>
                <a:off x="1728" y="3314"/>
                <a:ext cx="576" cy="286"/>
              </a:xfrm>
              <a:custGeom>
                <a:rect b="b" l="l" r="r" t="t"/>
                <a:pathLst>
                  <a:path extrusionOk="0" h="1261" w="2541">
                    <a:moveTo>
                      <a:pt x="0" y="0"/>
                    </a:moveTo>
                    <a:lnTo>
                      <a:pt x="2540" y="0"/>
                    </a:lnTo>
                    <a:lnTo>
                      <a:pt x="1270" y="126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206" name="Google Shape;2206;p204"/>
              <p:cNvCxnSpPr/>
              <p:nvPr/>
            </p:nvCxnSpPr>
            <p:spPr>
              <a:xfrm>
                <a:off x="1728" y="3029"/>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207" name="Google Shape;2207;p204"/>
              <p:cNvCxnSpPr/>
              <p:nvPr/>
            </p:nvCxnSpPr>
            <p:spPr>
              <a:xfrm>
                <a:off x="2304" y="3029"/>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208" name="Google Shape;2208;p204"/>
              <p:cNvCxnSpPr/>
              <p:nvPr/>
            </p:nvCxnSpPr>
            <p:spPr>
              <a:xfrm flipH="1">
                <a:off x="2014" y="3314"/>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209" name="Google Shape;2209;p204"/>
              <p:cNvCxnSpPr/>
              <p:nvPr/>
            </p:nvCxnSpPr>
            <p:spPr>
              <a:xfrm rot="10800000">
                <a:off x="1726" y="3312"/>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210" name="Google Shape;2210;p204"/>
              <p:cNvCxnSpPr/>
              <p:nvPr/>
            </p:nvCxnSpPr>
            <p:spPr>
              <a:xfrm flipH="1" rot="10800000">
                <a:off x="1728" y="3026"/>
                <a:ext cx="1" cy="290"/>
              </a:xfrm>
              <a:prstGeom prst="straightConnector1">
                <a:avLst/>
              </a:prstGeom>
              <a:noFill/>
              <a:ln cap="flat" cmpd="sng" w="9525">
                <a:solidFill>
                  <a:srgbClr val="000000"/>
                </a:solidFill>
                <a:prstDash val="solid"/>
                <a:miter lim="800000"/>
                <a:headEnd len="sm" w="sm" type="none"/>
                <a:tailEnd len="sm" w="sm" type="none"/>
              </a:ln>
            </p:spPr>
          </p:cxnSp>
        </p:grpSp>
      </p:grpSp>
      <p:grpSp>
        <p:nvGrpSpPr>
          <p:cNvPr id="2211" name="Google Shape;2211;p204"/>
          <p:cNvGrpSpPr/>
          <p:nvPr/>
        </p:nvGrpSpPr>
        <p:grpSpPr>
          <a:xfrm>
            <a:off x="7467600" y="3435350"/>
            <a:ext cx="2746375" cy="1825625"/>
            <a:chOff x="3744" y="2164"/>
            <a:chExt cx="1730" cy="1150"/>
          </a:xfrm>
        </p:grpSpPr>
        <p:grpSp>
          <p:nvGrpSpPr>
            <p:cNvPr id="2212" name="Google Shape;2212;p204"/>
            <p:cNvGrpSpPr/>
            <p:nvPr/>
          </p:nvGrpSpPr>
          <p:grpSpPr>
            <a:xfrm>
              <a:off x="4318" y="2164"/>
              <a:ext cx="1156" cy="571"/>
              <a:chOff x="4318" y="2164"/>
              <a:chExt cx="1156" cy="571"/>
            </a:xfrm>
          </p:grpSpPr>
          <p:grpSp>
            <p:nvGrpSpPr>
              <p:cNvPr id="2213" name="Google Shape;2213;p204"/>
              <p:cNvGrpSpPr/>
              <p:nvPr/>
            </p:nvGrpSpPr>
            <p:grpSpPr>
              <a:xfrm>
                <a:off x="4608" y="2449"/>
                <a:ext cx="576" cy="284"/>
                <a:chOff x="4608" y="2449"/>
                <a:chExt cx="576" cy="284"/>
              </a:xfrm>
            </p:grpSpPr>
            <p:sp>
              <p:nvSpPr>
                <p:cNvPr id="2214" name="Google Shape;2214;p204"/>
                <p:cNvSpPr/>
                <p:nvPr/>
              </p:nvSpPr>
              <p:spPr>
                <a:xfrm>
                  <a:off x="4608" y="2449"/>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5" name="Google Shape;2215;p204"/>
                <p:cNvSpPr txBox="1"/>
                <p:nvPr/>
              </p:nvSpPr>
              <p:spPr>
                <a:xfrm>
                  <a:off x="4661" y="2474"/>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grpSp>
            <p:nvGrpSpPr>
              <p:cNvPr id="2216" name="Google Shape;2216;p204"/>
              <p:cNvGrpSpPr/>
              <p:nvPr/>
            </p:nvGrpSpPr>
            <p:grpSpPr>
              <a:xfrm>
                <a:off x="4320" y="2166"/>
                <a:ext cx="1152" cy="284"/>
                <a:chOff x="4320" y="2166"/>
                <a:chExt cx="1152" cy="284"/>
              </a:xfrm>
            </p:grpSpPr>
            <p:sp>
              <p:nvSpPr>
                <p:cNvPr id="2217" name="Google Shape;2217;p204"/>
                <p:cNvSpPr/>
                <p:nvPr/>
              </p:nvSpPr>
              <p:spPr>
                <a:xfrm>
                  <a:off x="4320" y="2166"/>
                  <a:ext cx="1152" cy="284"/>
                </a:xfrm>
                <a:custGeom>
                  <a:rect b="b" l="l" r="r" t="t"/>
                  <a:pathLst>
                    <a:path extrusionOk="0" h="1251" w="5081">
                      <a:moveTo>
                        <a:pt x="0" y="0"/>
                      </a:moveTo>
                      <a:lnTo>
                        <a:pt x="5080" y="0"/>
                      </a:lnTo>
                      <a:lnTo>
                        <a:pt x="3809" y="1250"/>
                      </a:lnTo>
                      <a:lnTo>
                        <a:pt x="1270" y="125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8" name="Google Shape;2218;p204"/>
                <p:cNvSpPr txBox="1"/>
                <p:nvPr/>
              </p:nvSpPr>
              <p:spPr>
                <a:xfrm>
                  <a:off x="4717" y="2191"/>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219" name="Google Shape;2219;p204"/>
              <p:cNvCxnSpPr/>
              <p:nvPr/>
            </p:nvCxnSpPr>
            <p:spPr>
              <a:xfrm>
                <a:off x="4320" y="2166"/>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220" name="Google Shape;2220;p204"/>
              <p:cNvCxnSpPr/>
              <p:nvPr/>
            </p:nvCxnSpPr>
            <p:spPr>
              <a:xfrm flipH="1">
                <a:off x="5182" y="2166"/>
                <a:ext cx="292" cy="283"/>
              </a:xfrm>
              <a:prstGeom prst="straightConnector1">
                <a:avLst/>
              </a:prstGeom>
              <a:noFill/>
              <a:ln cap="flat" cmpd="sng" w="9525">
                <a:solidFill>
                  <a:srgbClr val="000000"/>
                </a:solidFill>
                <a:prstDash val="solid"/>
                <a:miter lim="800000"/>
                <a:headEnd len="sm" w="sm" type="none"/>
                <a:tailEnd len="sm" w="sm" type="none"/>
              </a:ln>
            </p:spPr>
          </p:cxnSp>
          <p:cxnSp>
            <p:nvCxnSpPr>
              <p:cNvPr id="2221" name="Google Shape;2221;p204"/>
              <p:cNvCxnSpPr/>
              <p:nvPr/>
            </p:nvCxnSpPr>
            <p:spPr>
              <a:xfrm>
                <a:off x="5184" y="2449"/>
                <a:ext cx="1" cy="283"/>
              </a:xfrm>
              <a:prstGeom prst="straightConnector1">
                <a:avLst/>
              </a:prstGeom>
              <a:noFill/>
              <a:ln cap="flat" cmpd="sng" w="9525">
                <a:solidFill>
                  <a:srgbClr val="000000"/>
                </a:solidFill>
                <a:prstDash val="solid"/>
                <a:miter lim="800000"/>
                <a:headEnd len="sm" w="sm" type="none"/>
                <a:tailEnd len="sm" w="sm" type="none"/>
              </a:ln>
            </p:spPr>
          </p:cxnSp>
          <p:cxnSp>
            <p:nvCxnSpPr>
              <p:cNvPr id="2222" name="Google Shape;2222;p204"/>
              <p:cNvCxnSpPr/>
              <p:nvPr/>
            </p:nvCxnSpPr>
            <p:spPr>
              <a:xfrm flipH="1">
                <a:off x="4606" y="2733"/>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223" name="Google Shape;2223;p204"/>
              <p:cNvCxnSpPr/>
              <p:nvPr/>
            </p:nvCxnSpPr>
            <p:spPr>
              <a:xfrm flipH="1" rot="10800000">
                <a:off x="4608" y="2448"/>
                <a:ext cx="1" cy="287"/>
              </a:xfrm>
              <a:prstGeom prst="straightConnector1">
                <a:avLst/>
              </a:prstGeom>
              <a:noFill/>
              <a:ln cap="flat" cmpd="sng" w="9525">
                <a:solidFill>
                  <a:srgbClr val="000000"/>
                </a:solidFill>
                <a:prstDash val="solid"/>
                <a:miter lim="800000"/>
                <a:headEnd len="sm" w="sm" type="none"/>
                <a:tailEnd len="sm" w="sm" type="none"/>
              </a:ln>
            </p:spPr>
          </p:cxnSp>
          <p:cxnSp>
            <p:nvCxnSpPr>
              <p:cNvPr id="2224" name="Google Shape;2224;p204"/>
              <p:cNvCxnSpPr/>
              <p:nvPr/>
            </p:nvCxnSpPr>
            <p:spPr>
              <a:xfrm rot="10800000">
                <a:off x="4318" y="2164"/>
                <a:ext cx="292" cy="287"/>
              </a:xfrm>
              <a:prstGeom prst="straightConnector1">
                <a:avLst/>
              </a:prstGeom>
              <a:noFill/>
              <a:ln cap="flat" cmpd="sng" w="9525">
                <a:solidFill>
                  <a:srgbClr val="000000"/>
                </a:solidFill>
                <a:prstDash val="solid"/>
                <a:miter lim="800000"/>
                <a:headEnd len="sm" w="sm" type="none"/>
                <a:tailEnd len="sm" w="sm" type="none"/>
              </a:ln>
            </p:spPr>
          </p:cxnSp>
        </p:grpSp>
        <p:sp>
          <p:nvSpPr>
            <p:cNvPr id="2225" name="Google Shape;2225;p204"/>
            <p:cNvSpPr/>
            <p:nvPr/>
          </p:nvSpPr>
          <p:spPr>
            <a:xfrm>
              <a:off x="3744" y="2450"/>
              <a:ext cx="615" cy="306"/>
            </a:xfrm>
            <a:custGeom>
              <a:rect b="b" l="l" r="r" t="t"/>
              <a:pathLst>
                <a:path extrusionOk="0" h="1348" w="2714">
                  <a:moveTo>
                    <a:pt x="0" y="336"/>
                  </a:moveTo>
                  <a:lnTo>
                    <a:pt x="2034" y="336"/>
                  </a:lnTo>
                  <a:lnTo>
                    <a:pt x="2034" y="0"/>
                  </a:lnTo>
                  <a:lnTo>
                    <a:pt x="2713" y="674"/>
                  </a:lnTo>
                  <a:lnTo>
                    <a:pt x="2034" y="1347"/>
                  </a:lnTo>
                  <a:lnTo>
                    <a:pt x="2034" y="1010"/>
                  </a:lnTo>
                  <a:lnTo>
                    <a:pt x="0" y="1010"/>
                  </a:lnTo>
                  <a:lnTo>
                    <a:pt x="339" y="674"/>
                  </a:lnTo>
                  <a:lnTo>
                    <a:pt x="0" y="336"/>
                  </a:lnTo>
                </a:path>
              </a:pathLst>
            </a:custGeom>
            <a:solidFill>
              <a:srgbClr val="00007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26" name="Google Shape;2226;p204"/>
            <p:cNvGrpSpPr/>
            <p:nvPr/>
          </p:nvGrpSpPr>
          <p:grpSpPr>
            <a:xfrm>
              <a:off x="4606" y="2738"/>
              <a:ext cx="580" cy="576"/>
              <a:chOff x="4606" y="2738"/>
              <a:chExt cx="580" cy="576"/>
            </a:xfrm>
          </p:grpSpPr>
          <p:grpSp>
            <p:nvGrpSpPr>
              <p:cNvPr id="2227" name="Google Shape;2227;p204"/>
              <p:cNvGrpSpPr/>
              <p:nvPr/>
            </p:nvGrpSpPr>
            <p:grpSpPr>
              <a:xfrm>
                <a:off x="4608" y="2741"/>
                <a:ext cx="576" cy="286"/>
                <a:chOff x="4608" y="2741"/>
                <a:chExt cx="576" cy="286"/>
              </a:xfrm>
            </p:grpSpPr>
            <p:sp>
              <p:nvSpPr>
                <p:cNvPr id="2228" name="Google Shape;2228;p204"/>
                <p:cNvSpPr/>
                <p:nvPr/>
              </p:nvSpPr>
              <p:spPr>
                <a:xfrm>
                  <a:off x="4608" y="2741"/>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9" name="Google Shape;2229;p204"/>
                <p:cNvSpPr txBox="1"/>
                <p:nvPr/>
              </p:nvSpPr>
              <p:spPr>
                <a:xfrm>
                  <a:off x="4661" y="2767"/>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230" name="Google Shape;2230;p204"/>
              <p:cNvSpPr/>
              <p:nvPr/>
            </p:nvSpPr>
            <p:spPr>
              <a:xfrm>
                <a:off x="4608" y="3026"/>
                <a:ext cx="576" cy="286"/>
              </a:xfrm>
              <a:custGeom>
                <a:rect b="b" l="l" r="r" t="t"/>
                <a:pathLst>
                  <a:path extrusionOk="0" h="1261" w="2541">
                    <a:moveTo>
                      <a:pt x="0" y="0"/>
                    </a:moveTo>
                    <a:lnTo>
                      <a:pt x="2540" y="0"/>
                    </a:lnTo>
                    <a:lnTo>
                      <a:pt x="1270" y="126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231" name="Google Shape;2231;p204"/>
              <p:cNvCxnSpPr/>
              <p:nvPr/>
            </p:nvCxnSpPr>
            <p:spPr>
              <a:xfrm>
                <a:off x="4608" y="2741"/>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232" name="Google Shape;2232;p204"/>
              <p:cNvCxnSpPr/>
              <p:nvPr/>
            </p:nvCxnSpPr>
            <p:spPr>
              <a:xfrm>
                <a:off x="5184" y="2741"/>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233" name="Google Shape;2233;p204"/>
              <p:cNvCxnSpPr/>
              <p:nvPr/>
            </p:nvCxnSpPr>
            <p:spPr>
              <a:xfrm flipH="1">
                <a:off x="4894" y="3026"/>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234" name="Google Shape;2234;p204"/>
              <p:cNvCxnSpPr/>
              <p:nvPr/>
            </p:nvCxnSpPr>
            <p:spPr>
              <a:xfrm rot="10800000">
                <a:off x="4606" y="3024"/>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235" name="Google Shape;2235;p204"/>
              <p:cNvCxnSpPr/>
              <p:nvPr/>
            </p:nvCxnSpPr>
            <p:spPr>
              <a:xfrm flipH="1" rot="10800000">
                <a:off x="4608" y="2738"/>
                <a:ext cx="1" cy="290"/>
              </a:xfrm>
              <a:prstGeom prst="straightConnector1">
                <a:avLst/>
              </a:prstGeom>
              <a:noFill/>
              <a:ln cap="flat" cmpd="sng" w="9525">
                <a:solidFill>
                  <a:srgbClr val="000000"/>
                </a:solidFill>
                <a:prstDash val="solid"/>
                <a:miter lim="800000"/>
                <a:headEnd len="sm" w="sm" type="none"/>
                <a:tailEnd len="sm" w="sm" type="none"/>
              </a:ln>
            </p:spPr>
          </p:cxnSp>
        </p:grpSp>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205"/>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Compiler Correctness</a:t>
            </a:r>
            <a:endParaRPr/>
          </a:p>
        </p:txBody>
      </p:sp>
      <p:sp>
        <p:nvSpPr>
          <p:cNvPr id="2242" name="Google Shape;2242;p205"/>
          <p:cNvSpPr txBox="1"/>
          <p:nvPr>
            <p:ph idx="1" type="body"/>
          </p:nvPr>
        </p:nvSpPr>
        <p:spPr>
          <a:xfrm>
            <a:off x="1981200" y="1981200"/>
            <a:ext cx="8229600"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Compiled target program has the same meaning as the source program</a:t>
            </a:r>
            <a:endParaRPr/>
          </a:p>
        </p:txBody>
      </p:sp>
      <p:grpSp>
        <p:nvGrpSpPr>
          <p:cNvPr id="2243" name="Google Shape;2243;p205"/>
          <p:cNvGrpSpPr/>
          <p:nvPr/>
        </p:nvGrpSpPr>
        <p:grpSpPr>
          <a:xfrm>
            <a:off x="7467600" y="3435350"/>
            <a:ext cx="2746375" cy="1825625"/>
            <a:chOff x="3744" y="2164"/>
            <a:chExt cx="1730" cy="1150"/>
          </a:xfrm>
        </p:grpSpPr>
        <p:grpSp>
          <p:nvGrpSpPr>
            <p:cNvPr id="2244" name="Google Shape;2244;p205"/>
            <p:cNvGrpSpPr/>
            <p:nvPr/>
          </p:nvGrpSpPr>
          <p:grpSpPr>
            <a:xfrm>
              <a:off x="4318" y="2164"/>
              <a:ext cx="1156" cy="571"/>
              <a:chOff x="4318" y="2164"/>
              <a:chExt cx="1156" cy="571"/>
            </a:xfrm>
          </p:grpSpPr>
          <p:grpSp>
            <p:nvGrpSpPr>
              <p:cNvPr id="2245" name="Google Shape;2245;p205"/>
              <p:cNvGrpSpPr/>
              <p:nvPr/>
            </p:nvGrpSpPr>
            <p:grpSpPr>
              <a:xfrm>
                <a:off x="4608" y="2449"/>
                <a:ext cx="576" cy="284"/>
                <a:chOff x="4608" y="2449"/>
                <a:chExt cx="576" cy="284"/>
              </a:xfrm>
            </p:grpSpPr>
            <p:sp>
              <p:nvSpPr>
                <p:cNvPr id="2246" name="Google Shape;2246;p205"/>
                <p:cNvSpPr/>
                <p:nvPr/>
              </p:nvSpPr>
              <p:spPr>
                <a:xfrm>
                  <a:off x="4608" y="2449"/>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7" name="Google Shape;2247;p205"/>
                <p:cNvSpPr txBox="1"/>
                <p:nvPr/>
              </p:nvSpPr>
              <p:spPr>
                <a:xfrm>
                  <a:off x="4661" y="2474"/>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grpSp>
            <p:nvGrpSpPr>
              <p:cNvPr id="2248" name="Google Shape;2248;p205"/>
              <p:cNvGrpSpPr/>
              <p:nvPr/>
            </p:nvGrpSpPr>
            <p:grpSpPr>
              <a:xfrm>
                <a:off x="4320" y="2166"/>
                <a:ext cx="1152" cy="284"/>
                <a:chOff x="4320" y="2166"/>
                <a:chExt cx="1152" cy="284"/>
              </a:xfrm>
            </p:grpSpPr>
            <p:sp>
              <p:nvSpPr>
                <p:cNvPr id="2249" name="Google Shape;2249;p205"/>
                <p:cNvSpPr/>
                <p:nvPr/>
              </p:nvSpPr>
              <p:spPr>
                <a:xfrm>
                  <a:off x="4320" y="2166"/>
                  <a:ext cx="1152" cy="284"/>
                </a:xfrm>
                <a:custGeom>
                  <a:rect b="b" l="l" r="r" t="t"/>
                  <a:pathLst>
                    <a:path extrusionOk="0" h="1251" w="5081">
                      <a:moveTo>
                        <a:pt x="0" y="0"/>
                      </a:moveTo>
                      <a:lnTo>
                        <a:pt x="5080" y="0"/>
                      </a:lnTo>
                      <a:lnTo>
                        <a:pt x="3809" y="1250"/>
                      </a:lnTo>
                      <a:lnTo>
                        <a:pt x="1270" y="125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0" name="Google Shape;2250;p205"/>
                <p:cNvSpPr txBox="1"/>
                <p:nvPr/>
              </p:nvSpPr>
              <p:spPr>
                <a:xfrm>
                  <a:off x="4717" y="2191"/>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251" name="Google Shape;2251;p205"/>
              <p:cNvCxnSpPr/>
              <p:nvPr/>
            </p:nvCxnSpPr>
            <p:spPr>
              <a:xfrm>
                <a:off x="4320" y="2166"/>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252" name="Google Shape;2252;p205"/>
              <p:cNvCxnSpPr/>
              <p:nvPr/>
            </p:nvCxnSpPr>
            <p:spPr>
              <a:xfrm flipH="1">
                <a:off x="5182" y="2166"/>
                <a:ext cx="292" cy="283"/>
              </a:xfrm>
              <a:prstGeom prst="straightConnector1">
                <a:avLst/>
              </a:prstGeom>
              <a:noFill/>
              <a:ln cap="flat" cmpd="sng" w="9525">
                <a:solidFill>
                  <a:srgbClr val="000000"/>
                </a:solidFill>
                <a:prstDash val="solid"/>
                <a:miter lim="800000"/>
                <a:headEnd len="sm" w="sm" type="none"/>
                <a:tailEnd len="sm" w="sm" type="none"/>
              </a:ln>
            </p:spPr>
          </p:cxnSp>
          <p:cxnSp>
            <p:nvCxnSpPr>
              <p:cNvPr id="2253" name="Google Shape;2253;p205"/>
              <p:cNvCxnSpPr/>
              <p:nvPr/>
            </p:nvCxnSpPr>
            <p:spPr>
              <a:xfrm>
                <a:off x="5184" y="2449"/>
                <a:ext cx="1" cy="283"/>
              </a:xfrm>
              <a:prstGeom prst="straightConnector1">
                <a:avLst/>
              </a:prstGeom>
              <a:noFill/>
              <a:ln cap="flat" cmpd="sng" w="9525">
                <a:solidFill>
                  <a:srgbClr val="000000"/>
                </a:solidFill>
                <a:prstDash val="solid"/>
                <a:miter lim="800000"/>
                <a:headEnd len="sm" w="sm" type="none"/>
                <a:tailEnd len="sm" w="sm" type="none"/>
              </a:ln>
            </p:spPr>
          </p:cxnSp>
          <p:cxnSp>
            <p:nvCxnSpPr>
              <p:cNvPr id="2254" name="Google Shape;2254;p205"/>
              <p:cNvCxnSpPr/>
              <p:nvPr/>
            </p:nvCxnSpPr>
            <p:spPr>
              <a:xfrm flipH="1">
                <a:off x="4606" y="2733"/>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255" name="Google Shape;2255;p205"/>
              <p:cNvCxnSpPr/>
              <p:nvPr/>
            </p:nvCxnSpPr>
            <p:spPr>
              <a:xfrm flipH="1" rot="10800000">
                <a:off x="4608" y="2448"/>
                <a:ext cx="1" cy="287"/>
              </a:xfrm>
              <a:prstGeom prst="straightConnector1">
                <a:avLst/>
              </a:prstGeom>
              <a:noFill/>
              <a:ln cap="flat" cmpd="sng" w="9525">
                <a:solidFill>
                  <a:srgbClr val="000000"/>
                </a:solidFill>
                <a:prstDash val="solid"/>
                <a:miter lim="800000"/>
                <a:headEnd len="sm" w="sm" type="none"/>
                <a:tailEnd len="sm" w="sm" type="none"/>
              </a:ln>
            </p:spPr>
          </p:cxnSp>
          <p:cxnSp>
            <p:nvCxnSpPr>
              <p:cNvPr id="2256" name="Google Shape;2256;p205"/>
              <p:cNvCxnSpPr/>
              <p:nvPr/>
            </p:nvCxnSpPr>
            <p:spPr>
              <a:xfrm rot="10800000">
                <a:off x="4318" y="2164"/>
                <a:ext cx="292" cy="287"/>
              </a:xfrm>
              <a:prstGeom prst="straightConnector1">
                <a:avLst/>
              </a:prstGeom>
              <a:noFill/>
              <a:ln cap="flat" cmpd="sng" w="9525">
                <a:solidFill>
                  <a:srgbClr val="000000"/>
                </a:solidFill>
                <a:prstDash val="solid"/>
                <a:miter lim="800000"/>
                <a:headEnd len="sm" w="sm" type="none"/>
                <a:tailEnd len="sm" w="sm" type="none"/>
              </a:ln>
            </p:spPr>
          </p:cxnSp>
        </p:grpSp>
        <p:sp>
          <p:nvSpPr>
            <p:cNvPr id="2257" name="Google Shape;2257;p205"/>
            <p:cNvSpPr/>
            <p:nvPr/>
          </p:nvSpPr>
          <p:spPr>
            <a:xfrm>
              <a:off x="3744" y="2450"/>
              <a:ext cx="615" cy="306"/>
            </a:xfrm>
            <a:custGeom>
              <a:rect b="b" l="l" r="r" t="t"/>
              <a:pathLst>
                <a:path extrusionOk="0" h="1348" w="2714">
                  <a:moveTo>
                    <a:pt x="0" y="336"/>
                  </a:moveTo>
                  <a:lnTo>
                    <a:pt x="2034" y="336"/>
                  </a:lnTo>
                  <a:lnTo>
                    <a:pt x="2034" y="0"/>
                  </a:lnTo>
                  <a:lnTo>
                    <a:pt x="2713" y="674"/>
                  </a:lnTo>
                  <a:lnTo>
                    <a:pt x="2034" y="1347"/>
                  </a:lnTo>
                  <a:lnTo>
                    <a:pt x="2034" y="1010"/>
                  </a:lnTo>
                  <a:lnTo>
                    <a:pt x="0" y="1010"/>
                  </a:lnTo>
                  <a:lnTo>
                    <a:pt x="339" y="674"/>
                  </a:lnTo>
                  <a:lnTo>
                    <a:pt x="0" y="336"/>
                  </a:lnTo>
                </a:path>
              </a:pathLst>
            </a:custGeom>
            <a:solidFill>
              <a:srgbClr val="00007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58" name="Google Shape;2258;p205"/>
            <p:cNvGrpSpPr/>
            <p:nvPr/>
          </p:nvGrpSpPr>
          <p:grpSpPr>
            <a:xfrm>
              <a:off x="4606" y="2738"/>
              <a:ext cx="580" cy="576"/>
              <a:chOff x="4606" y="2738"/>
              <a:chExt cx="580" cy="576"/>
            </a:xfrm>
          </p:grpSpPr>
          <p:grpSp>
            <p:nvGrpSpPr>
              <p:cNvPr id="2259" name="Google Shape;2259;p205"/>
              <p:cNvGrpSpPr/>
              <p:nvPr/>
            </p:nvGrpSpPr>
            <p:grpSpPr>
              <a:xfrm>
                <a:off x="4608" y="2741"/>
                <a:ext cx="576" cy="286"/>
                <a:chOff x="4608" y="2741"/>
                <a:chExt cx="576" cy="286"/>
              </a:xfrm>
            </p:grpSpPr>
            <p:sp>
              <p:nvSpPr>
                <p:cNvPr id="2260" name="Google Shape;2260;p205"/>
                <p:cNvSpPr/>
                <p:nvPr/>
              </p:nvSpPr>
              <p:spPr>
                <a:xfrm>
                  <a:off x="4608" y="2741"/>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1" name="Google Shape;2261;p205"/>
                <p:cNvSpPr txBox="1"/>
                <p:nvPr/>
              </p:nvSpPr>
              <p:spPr>
                <a:xfrm>
                  <a:off x="4661" y="2767"/>
                  <a:ext cx="47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sparc</a:t>
                  </a:r>
                  <a:endParaRPr b="0" i="0" sz="1400" u="none" cap="none" strike="noStrike">
                    <a:solidFill>
                      <a:srgbClr val="000000"/>
                    </a:solidFill>
                    <a:latin typeface="Arial"/>
                    <a:ea typeface="Arial"/>
                    <a:cs typeface="Arial"/>
                    <a:sym typeface="Arial"/>
                  </a:endParaRPr>
                </a:p>
              </p:txBody>
            </p:sp>
          </p:grpSp>
          <p:sp>
            <p:nvSpPr>
              <p:cNvPr id="2262" name="Google Shape;2262;p205"/>
              <p:cNvSpPr/>
              <p:nvPr/>
            </p:nvSpPr>
            <p:spPr>
              <a:xfrm>
                <a:off x="4608" y="3026"/>
                <a:ext cx="576" cy="286"/>
              </a:xfrm>
              <a:custGeom>
                <a:rect b="b" l="l" r="r" t="t"/>
                <a:pathLst>
                  <a:path extrusionOk="0" h="1261" w="2541">
                    <a:moveTo>
                      <a:pt x="0" y="0"/>
                    </a:moveTo>
                    <a:lnTo>
                      <a:pt x="2540" y="0"/>
                    </a:lnTo>
                    <a:lnTo>
                      <a:pt x="1270" y="126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263" name="Google Shape;2263;p205"/>
              <p:cNvCxnSpPr/>
              <p:nvPr/>
            </p:nvCxnSpPr>
            <p:spPr>
              <a:xfrm>
                <a:off x="4608" y="2741"/>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264" name="Google Shape;2264;p205"/>
              <p:cNvCxnSpPr/>
              <p:nvPr/>
            </p:nvCxnSpPr>
            <p:spPr>
              <a:xfrm>
                <a:off x="5184" y="2741"/>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265" name="Google Shape;2265;p205"/>
              <p:cNvCxnSpPr/>
              <p:nvPr/>
            </p:nvCxnSpPr>
            <p:spPr>
              <a:xfrm flipH="1">
                <a:off x="4894" y="3026"/>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266" name="Google Shape;2266;p205"/>
              <p:cNvCxnSpPr/>
              <p:nvPr/>
            </p:nvCxnSpPr>
            <p:spPr>
              <a:xfrm rot="10800000">
                <a:off x="4606" y="3024"/>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267" name="Google Shape;2267;p205"/>
              <p:cNvCxnSpPr/>
              <p:nvPr/>
            </p:nvCxnSpPr>
            <p:spPr>
              <a:xfrm flipH="1" rot="10800000">
                <a:off x="4608" y="2738"/>
                <a:ext cx="1" cy="290"/>
              </a:xfrm>
              <a:prstGeom prst="straightConnector1">
                <a:avLst/>
              </a:prstGeom>
              <a:noFill/>
              <a:ln cap="flat" cmpd="sng" w="9525">
                <a:solidFill>
                  <a:srgbClr val="000000"/>
                </a:solidFill>
                <a:prstDash val="solid"/>
                <a:miter lim="800000"/>
                <a:headEnd len="sm" w="sm" type="none"/>
                <a:tailEnd len="sm" w="sm" type="none"/>
              </a:ln>
            </p:spPr>
          </p:cxnSp>
        </p:grpSp>
      </p:grpSp>
      <p:grpSp>
        <p:nvGrpSpPr>
          <p:cNvPr id="2268" name="Google Shape;2268;p205"/>
          <p:cNvGrpSpPr/>
          <p:nvPr/>
        </p:nvGrpSpPr>
        <p:grpSpPr>
          <a:xfrm>
            <a:off x="3810000" y="3883025"/>
            <a:ext cx="914400" cy="452437"/>
            <a:chOff x="1440" y="2446"/>
            <a:chExt cx="576" cy="285"/>
          </a:xfrm>
        </p:grpSpPr>
        <p:sp>
          <p:nvSpPr>
            <p:cNvPr id="2269" name="Google Shape;2269;p205"/>
            <p:cNvSpPr/>
            <p:nvPr/>
          </p:nvSpPr>
          <p:spPr>
            <a:xfrm>
              <a:off x="1440" y="2446"/>
              <a:ext cx="576" cy="285"/>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0" name="Google Shape;2270;p205"/>
            <p:cNvSpPr txBox="1"/>
            <p:nvPr/>
          </p:nvSpPr>
          <p:spPr>
            <a:xfrm>
              <a:off x="1619" y="2471"/>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nvGrpSpPr>
          <p:cNvPr id="2271" name="Google Shape;2271;p205"/>
          <p:cNvGrpSpPr/>
          <p:nvPr/>
        </p:nvGrpSpPr>
        <p:grpSpPr>
          <a:xfrm>
            <a:off x="3352800" y="3433762"/>
            <a:ext cx="1828800" cy="452437"/>
            <a:chOff x="1152" y="2163"/>
            <a:chExt cx="1152" cy="285"/>
          </a:xfrm>
        </p:grpSpPr>
        <p:sp>
          <p:nvSpPr>
            <p:cNvPr id="2272" name="Google Shape;2272;p205"/>
            <p:cNvSpPr/>
            <p:nvPr/>
          </p:nvSpPr>
          <p:spPr>
            <a:xfrm>
              <a:off x="1152" y="2163"/>
              <a:ext cx="1152" cy="285"/>
            </a:xfrm>
            <a:custGeom>
              <a:rect b="b" l="l" r="r" t="t"/>
              <a:pathLst>
                <a:path extrusionOk="0" h="1251" w="5081">
                  <a:moveTo>
                    <a:pt x="0" y="0"/>
                  </a:moveTo>
                  <a:lnTo>
                    <a:pt x="5080" y="0"/>
                  </a:lnTo>
                  <a:lnTo>
                    <a:pt x="3809" y="1250"/>
                  </a:lnTo>
                  <a:lnTo>
                    <a:pt x="1270" y="125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3" name="Google Shape;2273;p205"/>
            <p:cNvSpPr txBox="1"/>
            <p:nvPr/>
          </p:nvSpPr>
          <p:spPr>
            <a:xfrm>
              <a:off x="1550" y="2188"/>
              <a:ext cx="357"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sort</a:t>
              </a:r>
              <a:endParaRPr b="0" i="0" sz="1400" u="none" cap="none" strike="noStrike">
                <a:solidFill>
                  <a:srgbClr val="000000"/>
                </a:solidFill>
                <a:latin typeface="Arial"/>
                <a:ea typeface="Arial"/>
                <a:cs typeface="Arial"/>
                <a:sym typeface="Arial"/>
              </a:endParaRPr>
            </a:p>
          </p:txBody>
        </p:sp>
      </p:grpSp>
      <p:cxnSp>
        <p:nvCxnSpPr>
          <p:cNvPr id="2274" name="Google Shape;2274;p205"/>
          <p:cNvCxnSpPr/>
          <p:nvPr/>
        </p:nvCxnSpPr>
        <p:spPr>
          <a:xfrm>
            <a:off x="3352800" y="3433762"/>
            <a:ext cx="1828800" cy="1587"/>
          </a:xfrm>
          <a:prstGeom prst="straightConnector1">
            <a:avLst/>
          </a:prstGeom>
          <a:noFill/>
          <a:ln cap="flat" cmpd="sng" w="9525">
            <a:solidFill>
              <a:srgbClr val="000000"/>
            </a:solidFill>
            <a:prstDash val="solid"/>
            <a:miter lim="800000"/>
            <a:headEnd len="sm" w="sm" type="none"/>
            <a:tailEnd len="sm" w="sm" type="none"/>
          </a:ln>
        </p:spPr>
      </p:cxnSp>
      <p:cxnSp>
        <p:nvCxnSpPr>
          <p:cNvPr id="2275" name="Google Shape;2275;p205"/>
          <p:cNvCxnSpPr/>
          <p:nvPr/>
        </p:nvCxnSpPr>
        <p:spPr>
          <a:xfrm flipH="1">
            <a:off x="4721225" y="3433762"/>
            <a:ext cx="463550" cy="449262"/>
          </a:xfrm>
          <a:prstGeom prst="straightConnector1">
            <a:avLst/>
          </a:prstGeom>
          <a:noFill/>
          <a:ln cap="flat" cmpd="sng" w="9525">
            <a:solidFill>
              <a:srgbClr val="000000"/>
            </a:solidFill>
            <a:prstDash val="solid"/>
            <a:miter lim="800000"/>
            <a:headEnd len="sm" w="sm" type="none"/>
            <a:tailEnd len="sm" w="sm" type="none"/>
          </a:ln>
        </p:spPr>
      </p:cxnSp>
      <p:cxnSp>
        <p:nvCxnSpPr>
          <p:cNvPr id="2276" name="Google Shape;2276;p205"/>
          <p:cNvCxnSpPr/>
          <p:nvPr/>
        </p:nvCxnSpPr>
        <p:spPr>
          <a:xfrm>
            <a:off x="4724400" y="3883025"/>
            <a:ext cx="1587" cy="450850"/>
          </a:xfrm>
          <a:prstGeom prst="straightConnector1">
            <a:avLst/>
          </a:prstGeom>
          <a:noFill/>
          <a:ln cap="flat" cmpd="sng" w="9525">
            <a:solidFill>
              <a:srgbClr val="000000"/>
            </a:solidFill>
            <a:prstDash val="solid"/>
            <a:miter lim="800000"/>
            <a:headEnd len="sm" w="sm" type="none"/>
            <a:tailEnd len="sm" w="sm" type="none"/>
          </a:ln>
        </p:spPr>
      </p:cxnSp>
      <p:cxnSp>
        <p:nvCxnSpPr>
          <p:cNvPr id="2277" name="Google Shape;2277;p205"/>
          <p:cNvCxnSpPr/>
          <p:nvPr/>
        </p:nvCxnSpPr>
        <p:spPr>
          <a:xfrm flipH="1">
            <a:off x="3806825" y="4335462"/>
            <a:ext cx="920750" cy="1587"/>
          </a:xfrm>
          <a:prstGeom prst="straightConnector1">
            <a:avLst/>
          </a:prstGeom>
          <a:noFill/>
          <a:ln cap="flat" cmpd="sng" w="9525">
            <a:solidFill>
              <a:srgbClr val="000000"/>
            </a:solidFill>
            <a:prstDash val="solid"/>
            <a:miter lim="800000"/>
            <a:headEnd len="sm" w="sm" type="none"/>
            <a:tailEnd len="sm" w="sm" type="none"/>
          </a:ln>
        </p:spPr>
      </p:cxnSp>
      <p:cxnSp>
        <p:nvCxnSpPr>
          <p:cNvPr id="2278" name="Google Shape;2278;p205"/>
          <p:cNvCxnSpPr/>
          <p:nvPr/>
        </p:nvCxnSpPr>
        <p:spPr>
          <a:xfrm flipH="1" rot="10800000">
            <a:off x="3810000" y="3881437"/>
            <a:ext cx="1587" cy="457200"/>
          </a:xfrm>
          <a:prstGeom prst="straightConnector1">
            <a:avLst/>
          </a:prstGeom>
          <a:noFill/>
          <a:ln cap="flat" cmpd="sng" w="9525">
            <a:solidFill>
              <a:srgbClr val="000000"/>
            </a:solidFill>
            <a:prstDash val="solid"/>
            <a:miter lim="800000"/>
            <a:headEnd len="sm" w="sm" type="none"/>
            <a:tailEnd len="sm" w="sm" type="none"/>
          </a:ln>
        </p:spPr>
      </p:cxnSp>
      <p:cxnSp>
        <p:nvCxnSpPr>
          <p:cNvPr id="2279" name="Google Shape;2279;p205"/>
          <p:cNvCxnSpPr/>
          <p:nvPr/>
        </p:nvCxnSpPr>
        <p:spPr>
          <a:xfrm rot="10800000">
            <a:off x="3349625" y="3429000"/>
            <a:ext cx="463550" cy="457200"/>
          </a:xfrm>
          <a:prstGeom prst="straightConnector1">
            <a:avLst/>
          </a:prstGeom>
          <a:noFill/>
          <a:ln cap="flat" cmpd="sng" w="9525">
            <a:solidFill>
              <a:srgbClr val="000000"/>
            </a:solidFill>
            <a:prstDash val="solid"/>
            <a:miter lim="800000"/>
            <a:headEnd len="sm" w="sm" type="none"/>
            <a:tailEnd len="sm" w="sm" type="none"/>
          </a:ln>
        </p:spPr>
      </p:cxnSp>
      <p:sp>
        <p:nvSpPr>
          <p:cNvPr id="2280" name="Google Shape;2280;p205"/>
          <p:cNvSpPr/>
          <p:nvPr/>
        </p:nvSpPr>
        <p:spPr>
          <a:xfrm>
            <a:off x="2438400" y="3884612"/>
            <a:ext cx="976312" cy="487362"/>
          </a:xfrm>
          <a:custGeom>
            <a:rect b="b" l="l" r="r" t="t"/>
            <a:pathLst>
              <a:path extrusionOk="0" h="1348" w="2714">
                <a:moveTo>
                  <a:pt x="0" y="336"/>
                </a:moveTo>
                <a:lnTo>
                  <a:pt x="2034" y="336"/>
                </a:lnTo>
                <a:lnTo>
                  <a:pt x="2034" y="0"/>
                </a:lnTo>
                <a:lnTo>
                  <a:pt x="2713" y="674"/>
                </a:lnTo>
                <a:lnTo>
                  <a:pt x="2034" y="1347"/>
                </a:lnTo>
                <a:lnTo>
                  <a:pt x="2034" y="1010"/>
                </a:lnTo>
                <a:lnTo>
                  <a:pt x="0" y="1010"/>
                </a:lnTo>
                <a:lnTo>
                  <a:pt x="339" y="674"/>
                </a:lnTo>
                <a:lnTo>
                  <a:pt x="0" y="336"/>
                </a:lnTo>
              </a:path>
            </a:pathLst>
          </a:custGeom>
          <a:solidFill>
            <a:srgbClr val="00007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81" name="Google Shape;2281;p205"/>
          <p:cNvGrpSpPr/>
          <p:nvPr/>
        </p:nvGrpSpPr>
        <p:grpSpPr>
          <a:xfrm>
            <a:off x="3810000" y="4348162"/>
            <a:ext cx="914400" cy="455612"/>
            <a:chOff x="1440" y="2739"/>
            <a:chExt cx="576" cy="287"/>
          </a:xfrm>
        </p:grpSpPr>
        <p:sp>
          <p:nvSpPr>
            <p:cNvPr id="2282" name="Google Shape;2282;p205"/>
            <p:cNvSpPr/>
            <p:nvPr/>
          </p:nvSpPr>
          <p:spPr>
            <a:xfrm>
              <a:off x="1440" y="2739"/>
              <a:ext cx="576" cy="287"/>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3" name="Google Shape;2283;p205"/>
            <p:cNvSpPr txBox="1"/>
            <p:nvPr/>
          </p:nvSpPr>
          <p:spPr>
            <a:xfrm>
              <a:off x="1619" y="2765"/>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sp>
        <p:nvSpPr>
          <p:cNvPr id="2284" name="Google Shape;2284;p205"/>
          <p:cNvSpPr/>
          <p:nvPr/>
        </p:nvSpPr>
        <p:spPr>
          <a:xfrm>
            <a:off x="3810000" y="4802187"/>
            <a:ext cx="914400" cy="455612"/>
          </a:xfrm>
          <a:custGeom>
            <a:rect b="b" l="l" r="r" t="t"/>
            <a:pathLst>
              <a:path extrusionOk="0" h="1261" w="2541">
                <a:moveTo>
                  <a:pt x="0" y="0"/>
                </a:moveTo>
                <a:lnTo>
                  <a:pt x="2540" y="0"/>
                </a:lnTo>
                <a:lnTo>
                  <a:pt x="1270" y="1260"/>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285" name="Google Shape;2285;p205"/>
          <p:cNvCxnSpPr/>
          <p:nvPr/>
        </p:nvCxnSpPr>
        <p:spPr>
          <a:xfrm>
            <a:off x="3810000" y="4348162"/>
            <a:ext cx="914400" cy="1587"/>
          </a:xfrm>
          <a:prstGeom prst="straightConnector1">
            <a:avLst/>
          </a:prstGeom>
          <a:noFill/>
          <a:ln cap="flat" cmpd="sng" w="9525">
            <a:solidFill>
              <a:srgbClr val="000000"/>
            </a:solidFill>
            <a:prstDash val="solid"/>
            <a:miter lim="800000"/>
            <a:headEnd len="sm" w="sm" type="none"/>
            <a:tailEnd len="sm" w="sm" type="none"/>
          </a:ln>
        </p:spPr>
      </p:cxnSp>
      <p:cxnSp>
        <p:nvCxnSpPr>
          <p:cNvPr id="2286" name="Google Shape;2286;p205"/>
          <p:cNvCxnSpPr/>
          <p:nvPr/>
        </p:nvCxnSpPr>
        <p:spPr>
          <a:xfrm>
            <a:off x="4724400" y="4348162"/>
            <a:ext cx="1587" cy="455612"/>
          </a:xfrm>
          <a:prstGeom prst="straightConnector1">
            <a:avLst/>
          </a:prstGeom>
          <a:noFill/>
          <a:ln cap="flat" cmpd="sng" w="9525">
            <a:solidFill>
              <a:srgbClr val="000000"/>
            </a:solidFill>
            <a:prstDash val="solid"/>
            <a:miter lim="800000"/>
            <a:headEnd len="sm" w="sm" type="none"/>
            <a:tailEnd len="sm" w="sm" type="none"/>
          </a:ln>
        </p:spPr>
      </p:cxnSp>
      <p:cxnSp>
        <p:nvCxnSpPr>
          <p:cNvPr id="2287" name="Google Shape;2287;p205"/>
          <p:cNvCxnSpPr/>
          <p:nvPr/>
        </p:nvCxnSpPr>
        <p:spPr>
          <a:xfrm flipH="1">
            <a:off x="4264025" y="4802187"/>
            <a:ext cx="463550" cy="454025"/>
          </a:xfrm>
          <a:prstGeom prst="straightConnector1">
            <a:avLst/>
          </a:prstGeom>
          <a:noFill/>
          <a:ln cap="flat" cmpd="sng" w="9525">
            <a:solidFill>
              <a:srgbClr val="000000"/>
            </a:solidFill>
            <a:prstDash val="solid"/>
            <a:miter lim="800000"/>
            <a:headEnd len="sm" w="sm" type="none"/>
            <a:tailEnd len="sm" w="sm" type="none"/>
          </a:ln>
        </p:spPr>
      </p:cxnSp>
      <p:cxnSp>
        <p:nvCxnSpPr>
          <p:cNvPr id="2288" name="Google Shape;2288;p205"/>
          <p:cNvCxnSpPr/>
          <p:nvPr/>
        </p:nvCxnSpPr>
        <p:spPr>
          <a:xfrm rot="10800000">
            <a:off x="3806825" y="4797425"/>
            <a:ext cx="463550" cy="461962"/>
          </a:xfrm>
          <a:prstGeom prst="straightConnector1">
            <a:avLst/>
          </a:prstGeom>
          <a:noFill/>
          <a:ln cap="flat" cmpd="sng" w="9525">
            <a:solidFill>
              <a:srgbClr val="000000"/>
            </a:solidFill>
            <a:prstDash val="solid"/>
            <a:miter lim="800000"/>
            <a:headEnd len="sm" w="sm" type="none"/>
            <a:tailEnd len="sm" w="sm" type="none"/>
          </a:ln>
        </p:spPr>
      </p:cxnSp>
      <p:cxnSp>
        <p:nvCxnSpPr>
          <p:cNvPr id="2289" name="Google Shape;2289;p205"/>
          <p:cNvCxnSpPr/>
          <p:nvPr/>
        </p:nvCxnSpPr>
        <p:spPr>
          <a:xfrm flipH="1" rot="10800000">
            <a:off x="3810000" y="4343400"/>
            <a:ext cx="1587" cy="461962"/>
          </a:xfrm>
          <a:prstGeom prst="straightConnector1">
            <a:avLst/>
          </a:prstGeom>
          <a:noFill/>
          <a:ln cap="flat" cmpd="sng" w="9525">
            <a:solidFill>
              <a:srgbClr val="000000"/>
            </a:solidFill>
            <a:prstDash val="solid"/>
            <a:miter lim="800000"/>
            <a:headEnd len="sm" w="sm" type="none"/>
            <a:tailEnd len="sm" w="sm" type="none"/>
          </a:ln>
        </p:spPr>
      </p:cxnSp>
      <p:sp>
        <p:nvSpPr>
          <p:cNvPr id="2290" name="Google Shape;2290;p205"/>
          <p:cNvSpPr txBox="1"/>
          <p:nvPr/>
        </p:nvSpPr>
        <p:spPr>
          <a:xfrm>
            <a:off x="6096000" y="3886200"/>
            <a:ext cx="430212" cy="385762"/>
          </a:xfrm>
          <a:prstGeom prst="rect">
            <a:avLst/>
          </a:prstGeom>
          <a:noFill/>
          <a:ln>
            <a:noFill/>
          </a:ln>
        </p:spPr>
        <p:txBody>
          <a:bodyPr anchorCtr="0" anchor="t" bIns="54000" lIns="99000" spcFirstLastPara="1" rIns="99000" wrap="square" tIns="540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06"/>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Java Programming Environment</a:t>
            </a:r>
            <a:endParaRPr/>
          </a:p>
        </p:txBody>
      </p:sp>
      <p:sp>
        <p:nvSpPr>
          <p:cNvPr id="2297" name="Google Shape;2297;p206"/>
          <p:cNvSpPr txBox="1"/>
          <p:nvPr>
            <p:ph idx="1" type="body"/>
          </p:nvPr>
        </p:nvSpPr>
        <p:spPr>
          <a:xfrm>
            <a:off x="1981200" y="1600200"/>
            <a:ext cx="8229600" cy="1022350"/>
          </a:xfrm>
          <a:prstGeom prst="rect">
            <a:avLst/>
          </a:prstGeom>
          <a:noFill/>
          <a:ln>
            <a:noFill/>
          </a:ln>
        </p:spPr>
        <p:txBody>
          <a:bodyPr anchorCtr="0" anchor="t" bIns="45700" lIns="91425" spcFirstLastPara="1" rIns="91425" wrap="square" tIns="45700">
            <a:spAutoFit/>
          </a:bodyPr>
          <a:lstStyle/>
          <a:p>
            <a:pPr indent="-228600" lvl="0" marL="228600" rtl="0" algn="l">
              <a:lnSpc>
                <a:spcPct val="94000"/>
              </a:lnSpc>
              <a:spcBef>
                <a:spcPts val="0"/>
              </a:spcBef>
              <a:spcAft>
                <a:spcPts val="0"/>
              </a:spcAft>
              <a:buClr>
                <a:schemeClr val="dk1"/>
              </a:buClr>
              <a:buSzPts val="2800"/>
              <a:buFont typeface="Arial"/>
              <a:buChar char="•"/>
            </a:pPr>
            <a:r>
              <a:rPr b="0" i="0" lang="en-US" sz="2800" u="none">
                <a:solidFill>
                  <a:schemeClr val="dk1"/>
                </a:solidFill>
                <a:latin typeface="Courier New"/>
                <a:ea typeface="Courier New"/>
                <a:cs typeface="Courier New"/>
                <a:sym typeface="Courier New"/>
              </a:rPr>
              <a:t>Javac</a:t>
            </a:r>
            <a:r>
              <a:rPr b="0" i="0" lang="en-US" sz="2800" u="none">
                <a:solidFill>
                  <a:schemeClr val="dk1"/>
                </a:solidFill>
                <a:latin typeface="Calibri"/>
                <a:ea typeface="Calibri"/>
                <a:cs typeface="Calibri"/>
                <a:sym typeface="Calibri"/>
              </a:rPr>
              <a:t>: Java to Java byte code (JBC) compiler</a:t>
            </a:r>
            <a:endParaRPr/>
          </a:p>
          <a:p>
            <a:pPr indent="-228600" lvl="0" marL="228600" rtl="0" algn="l">
              <a:lnSpc>
                <a:spcPct val="92000"/>
              </a:lnSpc>
              <a:spcBef>
                <a:spcPts val="1000"/>
              </a:spcBef>
              <a:spcAft>
                <a:spcPts val="0"/>
              </a:spcAft>
              <a:buClr>
                <a:schemeClr val="dk1"/>
              </a:buClr>
              <a:buSzPts val="2800"/>
              <a:buFont typeface="Arial"/>
              <a:buChar char="•"/>
            </a:pPr>
            <a:r>
              <a:rPr b="0" i="0" lang="en-US" sz="2800" u="none">
                <a:solidFill>
                  <a:schemeClr val="dk1"/>
                </a:solidFill>
                <a:latin typeface="Courier New"/>
                <a:ea typeface="Courier New"/>
                <a:cs typeface="Courier New"/>
                <a:sym typeface="Courier New"/>
              </a:rPr>
              <a:t>Java</a:t>
            </a:r>
            <a:r>
              <a:rPr b="0" i="0" lang="en-US" sz="2800" u="none">
                <a:solidFill>
                  <a:schemeClr val="dk1"/>
                </a:solidFill>
                <a:latin typeface="Calibri"/>
                <a:ea typeface="Calibri"/>
                <a:cs typeface="Calibri"/>
                <a:sym typeface="Calibri"/>
              </a:rPr>
              <a:t>: Java Virtual Machine byte code interpreter</a:t>
            </a:r>
            <a:endParaRPr/>
          </a:p>
        </p:txBody>
      </p:sp>
      <p:grpSp>
        <p:nvGrpSpPr>
          <p:cNvPr id="2298" name="Google Shape;2298;p206"/>
          <p:cNvGrpSpPr/>
          <p:nvPr/>
        </p:nvGrpSpPr>
        <p:grpSpPr>
          <a:xfrm>
            <a:off x="3349625" y="3889375"/>
            <a:ext cx="2749550" cy="908050"/>
            <a:chOff x="1150" y="2450"/>
            <a:chExt cx="1732" cy="572"/>
          </a:xfrm>
        </p:grpSpPr>
        <p:grpSp>
          <p:nvGrpSpPr>
            <p:cNvPr id="2299" name="Google Shape;2299;p206"/>
            <p:cNvGrpSpPr/>
            <p:nvPr/>
          </p:nvGrpSpPr>
          <p:grpSpPr>
            <a:xfrm>
              <a:off x="1152" y="2452"/>
              <a:ext cx="576" cy="284"/>
              <a:chOff x="1152" y="2452"/>
              <a:chExt cx="576" cy="284"/>
            </a:xfrm>
          </p:grpSpPr>
          <p:sp>
            <p:nvSpPr>
              <p:cNvPr id="2300" name="Google Shape;2300;p206"/>
              <p:cNvSpPr/>
              <p:nvPr/>
            </p:nvSpPr>
            <p:spPr>
              <a:xfrm>
                <a:off x="1152"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1" name="Google Shape;2301;p206"/>
              <p:cNvSpPr txBox="1"/>
              <p:nvPr/>
            </p:nvSpPr>
            <p:spPr>
              <a:xfrm>
                <a:off x="1230" y="2477"/>
                <a:ext cx="42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Java</a:t>
                </a:r>
                <a:endParaRPr b="0" i="0" sz="1400" u="none" cap="none" strike="noStrike">
                  <a:solidFill>
                    <a:srgbClr val="000000"/>
                  </a:solidFill>
                  <a:latin typeface="Arial"/>
                  <a:ea typeface="Arial"/>
                  <a:cs typeface="Arial"/>
                  <a:sym typeface="Arial"/>
                </a:endParaRPr>
              </a:p>
            </p:txBody>
          </p:sp>
        </p:grpSp>
        <p:grpSp>
          <p:nvGrpSpPr>
            <p:cNvPr id="2302" name="Google Shape;2302;p206"/>
            <p:cNvGrpSpPr/>
            <p:nvPr/>
          </p:nvGrpSpPr>
          <p:grpSpPr>
            <a:xfrm>
              <a:off x="1723" y="2452"/>
              <a:ext cx="585" cy="284"/>
              <a:chOff x="1723" y="2452"/>
              <a:chExt cx="585" cy="284"/>
            </a:xfrm>
          </p:grpSpPr>
          <p:sp>
            <p:nvSpPr>
              <p:cNvPr id="2303" name="Google Shape;2303;p206"/>
              <p:cNvSpPr/>
              <p:nvPr/>
            </p:nvSpPr>
            <p:spPr>
              <a:xfrm>
                <a:off x="1728"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4" name="Google Shape;2304;p206"/>
              <p:cNvSpPr txBox="1"/>
              <p:nvPr/>
            </p:nvSpPr>
            <p:spPr>
              <a:xfrm>
                <a:off x="1723" y="247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305" name="Google Shape;2305;p206"/>
            <p:cNvGrpSpPr/>
            <p:nvPr/>
          </p:nvGrpSpPr>
          <p:grpSpPr>
            <a:xfrm>
              <a:off x="2304" y="2452"/>
              <a:ext cx="576" cy="284"/>
              <a:chOff x="2304" y="2452"/>
              <a:chExt cx="576" cy="284"/>
            </a:xfrm>
          </p:grpSpPr>
          <p:sp>
            <p:nvSpPr>
              <p:cNvPr id="2306" name="Google Shape;2306;p206"/>
              <p:cNvSpPr/>
              <p:nvPr/>
            </p:nvSpPr>
            <p:spPr>
              <a:xfrm>
                <a:off x="2304"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7" name="Google Shape;2307;p206"/>
              <p:cNvSpPr txBox="1"/>
              <p:nvPr/>
            </p:nvSpPr>
            <p:spPr>
              <a:xfrm>
                <a:off x="2397" y="2477"/>
                <a:ext cx="389"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JBC</a:t>
                </a:r>
                <a:endParaRPr b="0" i="0" sz="1400" u="none" cap="none" strike="noStrike">
                  <a:solidFill>
                    <a:srgbClr val="000000"/>
                  </a:solidFill>
                  <a:latin typeface="Arial"/>
                  <a:ea typeface="Arial"/>
                  <a:cs typeface="Arial"/>
                  <a:sym typeface="Arial"/>
                </a:endParaRPr>
              </a:p>
            </p:txBody>
          </p:sp>
        </p:grpSp>
        <p:grpSp>
          <p:nvGrpSpPr>
            <p:cNvPr id="2308" name="Google Shape;2308;p206"/>
            <p:cNvGrpSpPr/>
            <p:nvPr/>
          </p:nvGrpSpPr>
          <p:grpSpPr>
            <a:xfrm>
              <a:off x="1728" y="2736"/>
              <a:ext cx="576" cy="284"/>
              <a:chOff x="1728" y="2736"/>
              <a:chExt cx="576" cy="284"/>
            </a:xfrm>
          </p:grpSpPr>
          <p:sp>
            <p:nvSpPr>
              <p:cNvPr id="2309" name="Google Shape;2309;p206"/>
              <p:cNvSpPr/>
              <p:nvPr/>
            </p:nvSpPr>
            <p:spPr>
              <a:xfrm>
                <a:off x="1728"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0" name="Google Shape;2310;p206"/>
              <p:cNvSpPr txBox="1"/>
              <p:nvPr/>
            </p:nvSpPr>
            <p:spPr>
              <a:xfrm>
                <a:off x="1898" y="2761"/>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311" name="Google Shape;2311;p206"/>
            <p:cNvCxnSpPr/>
            <p:nvPr/>
          </p:nvCxnSpPr>
          <p:spPr>
            <a:xfrm>
              <a:off x="1152" y="245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312" name="Google Shape;2312;p206"/>
            <p:cNvCxnSpPr/>
            <p:nvPr/>
          </p:nvCxnSpPr>
          <p:spPr>
            <a:xfrm>
              <a:off x="2880" y="24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313" name="Google Shape;2313;p206"/>
            <p:cNvCxnSpPr/>
            <p:nvPr/>
          </p:nvCxnSpPr>
          <p:spPr>
            <a:xfrm flipH="1">
              <a:off x="2302"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314" name="Google Shape;2314;p206"/>
            <p:cNvCxnSpPr/>
            <p:nvPr/>
          </p:nvCxnSpPr>
          <p:spPr>
            <a:xfrm>
              <a:off x="2304"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315" name="Google Shape;2315;p206"/>
            <p:cNvCxnSpPr/>
            <p:nvPr/>
          </p:nvCxnSpPr>
          <p:spPr>
            <a:xfrm flipH="1">
              <a:off x="1726"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316" name="Google Shape;2316;p206"/>
            <p:cNvCxnSpPr/>
            <p:nvPr/>
          </p:nvCxnSpPr>
          <p:spPr>
            <a:xfrm flipH="1" rot="10800000">
              <a:off x="1728"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317" name="Google Shape;2317;p206"/>
            <p:cNvCxnSpPr/>
            <p:nvPr/>
          </p:nvCxnSpPr>
          <p:spPr>
            <a:xfrm flipH="1">
              <a:off x="1150"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318" name="Google Shape;2318;p206"/>
            <p:cNvCxnSpPr/>
            <p:nvPr/>
          </p:nvCxnSpPr>
          <p:spPr>
            <a:xfrm flipH="1" rot="10800000">
              <a:off x="1152" y="2450"/>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319" name="Google Shape;2319;p206"/>
          <p:cNvGrpSpPr/>
          <p:nvPr/>
        </p:nvGrpSpPr>
        <p:grpSpPr>
          <a:xfrm>
            <a:off x="1978025" y="3432175"/>
            <a:ext cx="1835150" cy="908050"/>
            <a:chOff x="286" y="2162"/>
            <a:chExt cx="1156" cy="572"/>
          </a:xfrm>
        </p:grpSpPr>
        <p:grpSp>
          <p:nvGrpSpPr>
            <p:cNvPr id="2320" name="Google Shape;2320;p206"/>
            <p:cNvGrpSpPr/>
            <p:nvPr/>
          </p:nvGrpSpPr>
          <p:grpSpPr>
            <a:xfrm>
              <a:off x="576" y="2448"/>
              <a:ext cx="576" cy="284"/>
              <a:chOff x="576" y="2448"/>
              <a:chExt cx="576" cy="284"/>
            </a:xfrm>
          </p:grpSpPr>
          <p:sp>
            <p:nvSpPr>
              <p:cNvPr id="2321" name="Google Shape;2321;p206"/>
              <p:cNvSpPr/>
              <p:nvPr/>
            </p:nvSpPr>
            <p:spPr>
              <a:xfrm>
                <a:off x="576"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2" name="Google Shape;2322;p206"/>
              <p:cNvSpPr txBox="1"/>
              <p:nvPr/>
            </p:nvSpPr>
            <p:spPr>
              <a:xfrm>
                <a:off x="654" y="2473"/>
                <a:ext cx="42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Java</a:t>
                </a:r>
                <a:endParaRPr b="0" i="0" sz="1400" u="none" cap="none" strike="noStrike">
                  <a:solidFill>
                    <a:srgbClr val="000000"/>
                  </a:solidFill>
                  <a:latin typeface="Arial"/>
                  <a:ea typeface="Arial"/>
                  <a:cs typeface="Arial"/>
                  <a:sym typeface="Arial"/>
                </a:endParaRPr>
              </a:p>
            </p:txBody>
          </p:sp>
        </p:grpSp>
        <p:grpSp>
          <p:nvGrpSpPr>
            <p:cNvPr id="2323" name="Google Shape;2323;p206"/>
            <p:cNvGrpSpPr/>
            <p:nvPr/>
          </p:nvGrpSpPr>
          <p:grpSpPr>
            <a:xfrm>
              <a:off x="288" y="2164"/>
              <a:ext cx="1152" cy="284"/>
              <a:chOff x="288" y="2164"/>
              <a:chExt cx="1152" cy="284"/>
            </a:xfrm>
          </p:grpSpPr>
          <p:sp>
            <p:nvSpPr>
              <p:cNvPr id="2324" name="Google Shape;2324;p206"/>
              <p:cNvSpPr/>
              <p:nvPr/>
            </p:nvSpPr>
            <p:spPr>
              <a:xfrm>
                <a:off x="288"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5" name="Google Shape;2325;p206"/>
              <p:cNvSpPr txBox="1"/>
              <p:nvPr/>
            </p:nvSpPr>
            <p:spPr>
              <a:xfrm>
                <a:off x="758" y="2189"/>
                <a:ext cx="21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grpSp>
        <p:cxnSp>
          <p:nvCxnSpPr>
            <p:cNvPr id="2326" name="Google Shape;2326;p206"/>
            <p:cNvCxnSpPr/>
            <p:nvPr/>
          </p:nvCxnSpPr>
          <p:spPr>
            <a:xfrm>
              <a:off x="288"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327" name="Google Shape;2327;p206"/>
            <p:cNvCxnSpPr/>
            <p:nvPr/>
          </p:nvCxnSpPr>
          <p:spPr>
            <a:xfrm flipH="1">
              <a:off x="1150"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328" name="Google Shape;2328;p206"/>
            <p:cNvCxnSpPr/>
            <p:nvPr/>
          </p:nvCxnSpPr>
          <p:spPr>
            <a:xfrm>
              <a:off x="1152"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329" name="Google Shape;2329;p206"/>
            <p:cNvCxnSpPr/>
            <p:nvPr/>
          </p:nvCxnSpPr>
          <p:spPr>
            <a:xfrm flipH="1">
              <a:off x="574"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330" name="Google Shape;2330;p206"/>
            <p:cNvCxnSpPr/>
            <p:nvPr/>
          </p:nvCxnSpPr>
          <p:spPr>
            <a:xfrm flipH="1" rot="10800000">
              <a:off x="576"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331" name="Google Shape;2331;p206"/>
            <p:cNvCxnSpPr/>
            <p:nvPr/>
          </p:nvCxnSpPr>
          <p:spPr>
            <a:xfrm rot="10800000">
              <a:off x="286" y="2162"/>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332" name="Google Shape;2332;p206"/>
          <p:cNvGrpSpPr/>
          <p:nvPr/>
        </p:nvGrpSpPr>
        <p:grpSpPr>
          <a:xfrm>
            <a:off x="5635625" y="3432175"/>
            <a:ext cx="1835150" cy="908050"/>
            <a:chOff x="2590" y="2162"/>
            <a:chExt cx="1156" cy="572"/>
          </a:xfrm>
        </p:grpSpPr>
        <p:grpSp>
          <p:nvGrpSpPr>
            <p:cNvPr id="2333" name="Google Shape;2333;p206"/>
            <p:cNvGrpSpPr/>
            <p:nvPr/>
          </p:nvGrpSpPr>
          <p:grpSpPr>
            <a:xfrm>
              <a:off x="2880" y="2448"/>
              <a:ext cx="576" cy="284"/>
              <a:chOff x="2880" y="2448"/>
              <a:chExt cx="576" cy="284"/>
            </a:xfrm>
          </p:grpSpPr>
          <p:sp>
            <p:nvSpPr>
              <p:cNvPr id="2334" name="Google Shape;2334;p206"/>
              <p:cNvSpPr/>
              <p:nvPr/>
            </p:nvSpPr>
            <p:spPr>
              <a:xfrm>
                <a:off x="2880"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5" name="Google Shape;2335;p206"/>
              <p:cNvSpPr txBox="1"/>
              <p:nvPr/>
            </p:nvSpPr>
            <p:spPr>
              <a:xfrm>
                <a:off x="2973" y="2473"/>
                <a:ext cx="389"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JBC</a:t>
                </a:r>
                <a:endParaRPr b="0" i="0" sz="1400" u="none" cap="none" strike="noStrike">
                  <a:solidFill>
                    <a:srgbClr val="000000"/>
                  </a:solidFill>
                  <a:latin typeface="Arial"/>
                  <a:ea typeface="Arial"/>
                  <a:cs typeface="Arial"/>
                  <a:sym typeface="Arial"/>
                </a:endParaRPr>
              </a:p>
            </p:txBody>
          </p:sp>
        </p:grpSp>
        <p:grpSp>
          <p:nvGrpSpPr>
            <p:cNvPr id="2336" name="Google Shape;2336;p206"/>
            <p:cNvGrpSpPr/>
            <p:nvPr/>
          </p:nvGrpSpPr>
          <p:grpSpPr>
            <a:xfrm>
              <a:off x="2592" y="2164"/>
              <a:ext cx="1152" cy="284"/>
              <a:chOff x="2592" y="2164"/>
              <a:chExt cx="1152" cy="284"/>
            </a:xfrm>
          </p:grpSpPr>
          <p:sp>
            <p:nvSpPr>
              <p:cNvPr id="2337" name="Google Shape;2337;p206"/>
              <p:cNvSpPr/>
              <p:nvPr/>
            </p:nvSpPr>
            <p:spPr>
              <a:xfrm>
                <a:off x="2592"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8" name="Google Shape;2338;p206"/>
              <p:cNvSpPr txBox="1"/>
              <p:nvPr/>
            </p:nvSpPr>
            <p:spPr>
              <a:xfrm>
                <a:off x="3062" y="2189"/>
                <a:ext cx="21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grpSp>
        <p:cxnSp>
          <p:nvCxnSpPr>
            <p:cNvPr id="2339" name="Google Shape;2339;p206"/>
            <p:cNvCxnSpPr/>
            <p:nvPr/>
          </p:nvCxnSpPr>
          <p:spPr>
            <a:xfrm>
              <a:off x="2592"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340" name="Google Shape;2340;p206"/>
            <p:cNvCxnSpPr/>
            <p:nvPr/>
          </p:nvCxnSpPr>
          <p:spPr>
            <a:xfrm flipH="1">
              <a:off x="3454"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341" name="Google Shape;2341;p206"/>
            <p:cNvCxnSpPr/>
            <p:nvPr/>
          </p:nvCxnSpPr>
          <p:spPr>
            <a:xfrm>
              <a:off x="3456"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342" name="Google Shape;2342;p206"/>
            <p:cNvCxnSpPr/>
            <p:nvPr/>
          </p:nvCxnSpPr>
          <p:spPr>
            <a:xfrm flipH="1">
              <a:off x="2878"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343" name="Google Shape;2343;p206"/>
            <p:cNvCxnSpPr/>
            <p:nvPr/>
          </p:nvCxnSpPr>
          <p:spPr>
            <a:xfrm flipH="1" rot="10800000">
              <a:off x="2880"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344" name="Google Shape;2344;p206"/>
            <p:cNvCxnSpPr/>
            <p:nvPr/>
          </p:nvCxnSpPr>
          <p:spPr>
            <a:xfrm rot="10800000">
              <a:off x="2590" y="2162"/>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345" name="Google Shape;2345;p206"/>
          <p:cNvGrpSpPr/>
          <p:nvPr/>
        </p:nvGrpSpPr>
        <p:grpSpPr>
          <a:xfrm>
            <a:off x="8378825" y="3432175"/>
            <a:ext cx="1835150" cy="908050"/>
            <a:chOff x="4318" y="2162"/>
            <a:chExt cx="1156" cy="572"/>
          </a:xfrm>
        </p:grpSpPr>
        <p:grpSp>
          <p:nvGrpSpPr>
            <p:cNvPr id="2346" name="Google Shape;2346;p206"/>
            <p:cNvGrpSpPr/>
            <p:nvPr/>
          </p:nvGrpSpPr>
          <p:grpSpPr>
            <a:xfrm>
              <a:off x="4608" y="2448"/>
              <a:ext cx="576" cy="284"/>
              <a:chOff x="4608" y="2448"/>
              <a:chExt cx="576" cy="284"/>
            </a:xfrm>
          </p:grpSpPr>
          <p:sp>
            <p:nvSpPr>
              <p:cNvPr id="2347" name="Google Shape;2347;p206"/>
              <p:cNvSpPr/>
              <p:nvPr/>
            </p:nvSpPr>
            <p:spPr>
              <a:xfrm>
                <a:off x="4608"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8" name="Google Shape;2348;p206"/>
              <p:cNvSpPr txBox="1"/>
              <p:nvPr/>
            </p:nvSpPr>
            <p:spPr>
              <a:xfrm>
                <a:off x="4701" y="2473"/>
                <a:ext cx="389"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JBC</a:t>
                </a:r>
                <a:endParaRPr b="0" i="0" sz="1400" u="none" cap="none" strike="noStrike">
                  <a:solidFill>
                    <a:srgbClr val="000000"/>
                  </a:solidFill>
                  <a:latin typeface="Arial"/>
                  <a:ea typeface="Arial"/>
                  <a:cs typeface="Arial"/>
                  <a:sym typeface="Arial"/>
                </a:endParaRPr>
              </a:p>
            </p:txBody>
          </p:sp>
        </p:grpSp>
        <p:grpSp>
          <p:nvGrpSpPr>
            <p:cNvPr id="2349" name="Google Shape;2349;p206"/>
            <p:cNvGrpSpPr/>
            <p:nvPr/>
          </p:nvGrpSpPr>
          <p:grpSpPr>
            <a:xfrm>
              <a:off x="4320" y="2164"/>
              <a:ext cx="1152" cy="284"/>
              <a:chOff x="4320" y="2164"/>
              <a:chExt cx="1152" cy="284"/>
            </a:xfrm>
          </p:grpSpPr>
          <p:sp>
            <p:nvSpPr>
              <p:cNvPr id="2350" name="Google Shape;2350;p206"/>
              <p:cNvSpPr/>
              <p:nvPr/>
            </p:nvSpPr>
            <p:spPr>
              <a:xfrm>
                <a:off x="4320" y="2164"/>
                <a:ext cx="1152" cy="284"/>
              </a:xfrm>
              <a:custGeom>
                <a:rect b="b" l="l" r="r" t="t"/>
                <a:pathLst>
                  <a:path extrusionOk="0" h="1253" w="5081">
                    <a:moveTo>
                      <a:pt x="0" y="0"/>
                    </a:moveTo>
                    <a:lnTo>
                      <a:pt x="5080" y="0"/>
                    </a:lnTo>
                    <a:lnTo>
                      <a:pt x="3809" y="1252"/>
                    </a:lnTo>
                    <a:lnTo>
                      <a:pt x="1270" y="125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1" name="Google Shape;2351;p206"/>
              <p:cNvSpPr txBox="1"/>
              <p:nvPr/>
            </p:nvSpPr>
            <p:spPr>
              <a:xfrm>
                <a:off x="4790" y="2189"/>
                <a:ext cx="211"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grpSp>
        <p:cxnSp>
          <p:nvCxnSpPr>
            <p:cNvPr id="2352" name="Google Shape;2352;p206"/>
            <p:cNvCxnSpPr/>
            <p:nvPr/>
          </p:nvCxnSpPr>
          <p:spPr>
            <a:xfrm>
              <a:off x="4320" y="2164"/>
              <a:ext cx="1152" cy="1"/>
            </a:xfrm>
            <a:prstGeom prst="straightConnector1">
              <a:avLst/>
            </a:prstGeom>
            <a:noFill/>
            <a:ln cap="flat" cmpd="sng" w="9525">
              <a:solidFill>
                <a:srgbClr val="000000"/>
              </a:solidFill>
              <a:prstDash val="solid"/>
              <a:miter lim="800000"/>
              <a:headEnd len="sm" w="sm" type="none"/>
              <a:tailEnd len="sm" w="sm" type="none"/>
            </a:ln>
          </p:spPr>
        </p:cxnSp>
        <p:cxnSp>
          <p:nvCxnSpPr>
            <p:cNvPr id="2353" name="Google Shape;2353;p206"/>
            <p:cNvCxnSpPr/>
            <p:nvPr/>
          </p:nvCxnSpPr>
          <p:spPr>
            <a:xfrm flipH="1">
              <a:off x="5182" y="2164"/>
              <a:ext cx="292" cy="284"/>
            </a:xfrm>
            <a:prstGeom prst="straightConnector1">
              <a:avLst/>
            </a:prstGeom>
            <a:noFill/>
            <a:ln cap="flat" cmpd="sng" w="9525">
              <a:solidFill>
                <a:srgbClr val="000000"/>
              </a:solidFill>
              <a:prstDash val="solid"/>
              <a:miter lim="800000"/>
              <a:headEnd len="sm" w="sm" type="none"/>
              <a:tailEnd len="sm" w="sm" type="none"/>
            </a:ln>
          </p:spPr>
        </p:cxnSp>
        <p:cxnSp>
          <p:nvCxnSpPr>
            <p:cNvPr id="2354" name="Google Shape;2354;p206"/>
            <p:cNvCxnSpPr/>
            <p:nvPr/>
          </p:nvCxnSpPr>
          <p:spPr>
            <a:xfrm>
              <a:off x="5184"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355" name="Google Shape;2355;p206"/>
            <p:cNvCxnSpPr/>
            <p:nvPr/>
          </p:nvCxnSpPr>
          <p:spPr>
            <a:xfrm flipH="1">
              <a:off x="4606"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356" name="Google Shape;2356;p206"/>
            <p:cNvCxnSpPr/>
            <p:nvPr/>
          </p:nvCxnSpPr>
          <p:spPr>
            <a:xfrm flipH="1" rot="10800000">
              <a:off x="4608"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357" name="Google Shape;2357;p206"/>
            <p:cNvCxnSpPr/>
            <p:nvPr/>
          </p:nvCxnSpPr>
          <p:spPr>
            <a:xfrm rot="10800000">
              <a:off x="4318" y="2162"/>
              <a:ext cx="292"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358" name="Google Shape;2358;p206"/>
          <p:cNvGrpSpPr/>
          <p:nvPr/>
        </p:nvGrpSpPr>
        <p:grpSpPr>
          <a:xfrm>
            <a:off x="4264025" y="4803775"/>
            <a:ext cx="920750" cy="914400"/>
            <a:chOff x="1726" y="3026"/>
            <a:chExt cx="580" cy="576"/>
          </a:xfrm>
        </p:grpSpPr>
        <p:grpSp>
          <p:nvGrpSpPr>
            <p:cNvPr id="2359" name="Google Shape;2359;p206"/>
            <p:cNvGrpSpPr/>
            <p:nvPr/>
          </p:nvGrpSpPr>
          <p:grpSpPr>
            <a:xfrm>
              <a:off x="1728" y="3028"/>
              <a:ext cx="576" cy="286"/>
              <a:chOff x="1728" y="3028"/>
              <a:chExt cx="576" cy="286"/>
            </a:xfrm>
          </p:grpSpPr>
          <p:sp>
            <p:nvSpPr>
              <p:cNvPr id="2360" name="Google Shape;2360;p206"/>
              <p:cNvSpPr/>
              <p:nvPr/>
            </p:nvSpPr>
            <p:spPr>
              <a:xfrm>
                <a:off x="1728" y="3028"/>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1" name="Google Shape;2361;p206"/>
              <p:cNvSpPr txBox="1"/>
              <p:nvPr/>
            </p:nvSpPr>
            <p:spPr>
              <a:xfrm>
                <a:off x="1898" y="3054"/>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sp>
          <p:nvSpPr>
            <p:cNvPr id="2362" name="Google Shape;2362;p206"/>
            <p:cNvSpPr/>
            <p:nvPr/>
          </p:nvSpPr>
          <p:spPr>
            <a:xfrm>
              <a:off x="1728" y="3314"/>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363" name="Google Shape;2363;p206"/>
            <p:cNvCxnSpPr/>
            <p:nvPr/>
          </p:nvCxnSpPr>
          <p:spPr>
            <a:xfrm>
              <a:off x="1728" y="3028"/>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364" name="Google Shape;2364;p206"/>
            <p:cNvCxnSpPr/>
            <p:nvPr/>
          </p:nvCxnSpPr>
          <p:spPr>
            <a:xfrm>
              <a:off x="2304" y="3028"/>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365" name="Google Shape;2365;p206"/>
            <p:cNvCxnSpPr/>
            <p:nvPr/>
          </p:nvCxnSpPr>
          <p:spPr>
            <a:xfrm flipH="1">
              <a:off x="2014" y="3314"/>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366" name="Google Shape;2366;p206"/>
            <p:cNvCxnSpPr/>
            <p:nvPr/>
          </p:nvCxnSpPr>
          <p:spPr>
            <a:xfrm rot="10800000">
              <a:off x="1726" y="3312"/>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367" name="Google Shape;2367;p206"/>
            <p:cNvCxnSpPr/>
            <p:nvPr/>
          </p:nvCxnSpPr>
          <p:spPr>
            <a:xfrm flipH="1" rot="10800000">
              <a:off x="1728" y="3026"/>
              <a:ext cx="1" cy="290"/>
            </a:xfrm>
            <a:prstGeom prst="straightConnector1">
              <a:avLst/>
            </a:prstGeom>
            <a:noFill/>
            <a:ln cap="flat" cmpd="sng" w="9525">
              <a:solidFill>
                <a:srgbClr val="000000"/>
              </a:solidFill>
              <a:prstDash val="solid"/>
              <a:miter lim="800000"/>
              <a:headEnd len="sm" w="sm" type="none"/>
              <a:tailEnd len="sm" w="sm" type="none"/>
            </a:ln>
          </p:spPr>
        </p:cxnSp>
      </p:grpSp>
      <p:sp>
        <p:nvSpPr>
          <p:cNvPr id="2368" name="Google Shape;2368;p206"/>
          <p:cNvSpPr/>
          <p:nvPr/>
        </p:nvSpPr>
        <p:spPr>
          <a:xfrm>
            <a:off x="7467600" y="3886200"/>
            <a:ext cx="976312" cy="485775"/>
          </a:xfrm>
          <a:prstGeom prst="notchedRightArrow">
            <a:avLst>
              <a:gd fmla="val 50000" name="adj1"/>
              <a:gd fmla="val 50000" name="adj2"/>
            </a:avLst>
          </a:prstGeom>
          <a:solidFill>
            <a:srgbClr val="00007D"/>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369" name="Google Shape;2369;p206"/>
          <p:cNvGrpSpPr/>
          <p:nvPr/>
        </p:nvGrpSpPr>
        <p:grpSpPr>
          <a:xfrm>
            <a:off x="8836025" y="5260975"/>
            <a:ext cx="920750" cy="914400"/>
            <a:chOff x="4606" y="3314"/>
            <a:chExt cx="580" cy="576"/>
          </a:xfrm>
        </p:grpSpPr>
        <p:grpSp>
          <p:nvGrpSpPr>
            <p:cNvPr id="2370" name="Google Shape;2370;p206"/>
            <p:cNvGrpSpPr/>
            <p:nvPr/>
          </p:nvGrpSpPr>
          <p:grpSpPr>
            <a:xfrm>
              <a:off x="4608" y="3316"/>
              <a:ext cx="576" cy="286"/>
              <a:chOff x="4608" y="3316"/>
              <a:chExt cx="576" cy="286"/>
            </a:xfrm>
          </p:grpSpPr>
          <p:sp>
            <p:nvSpPr>
              <p:cNvPr id="2371" name="Google Shape;2371;p206"/>
              <p:cNvSpPr/>
              <p:nvPr/>
            </p:nvSpPr>
            <p:spPr>
              <a:xfrm>
                <a:off x="4608" y="3316"/>
                <a:ext cx="576" cy="286"/>
              </a:xfrm>
              <a:prstGeom prst="roundRect">
                <a:avLst>
                  <a:gd fmla="val 75"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2" name="Google Shape;2372;p206"/>
              <p:cNvSpPr txBox="1"/>
              <p:nvPr/>
            </p:nvSpPr>
            <p:spPr>
              <a:xfrm>
                <a:off x="4778" y="3342"/>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sp>
          <p:nvSpPr>
            <p:cNvPr id="2373" name="Google Shape;2373;p206"/>
            <p:cNvSpPr/>
            <p:nvPr/>
          </p:nvSpPr>
          <p:spPr>
            <a:xfrm>
              <a:off x="4608" y="3602"/>
              <a:ext cx="576" cy="286"/>
            </a:xfrm>
            <a:custGeom>
              <a:rect b="b" l="l" r="r" t="t"/>
              <a:pathLst>
                <a:path extrusionOk="0" h="1263" w="2541">
                  <a:moveTo>
                    <a:pt x="0" y="0"/>
                  </a:moveTo>
                  <a:lnTo>
                    <a:pt x="2540" y="0"/>
                  </a:lnTo>
                  <a:lnTo>
                    <a:pt x="1270" y="1262"/>
                  </a:lnTo>
                  <a:lnTo>
                    <a:pt x="0" y="0"/>
                  </a:lnTo>
                </a:path>
              </a:pathLst>
            </a:cu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374" name="Google Shape;2374;p206"/>
            <p:cNvCxnSpPr/>
            <p:nvPr/>
          </p:nvCxnSpPr>
          <p:spPr>
            <a:xfrm>
              <a:off x="4608" y="3316"/>
              <a:ext cx="576" cy="1"/>
            </a:xfrm>
            <a:prstGeom prst="straightConnector1">
              <a:avLst/>
            </a:prstGeom>
            <a:noFill/>
            <a:ln cap="flat" cmpd="sng" w="9525">
              <a:solidFill>
                <a:srgbClr val="000000"/>
              </a:solidFill>
              <a:prstDash val="solid"/>
              <a:miter lim="800000"/>
              <a:headEnd len="sm" w="sm" type="none"/>
              <a:tailEnd len="sm" w="sm" type="none"/>
            </a:ln>
          </p:spPr>
        </p:cxnSp>
        <p:cxnSp>
          <p:nvCxnSpPr>
            <p:cNvPr id="2375" name="Google Shape;2375;p206"/>
            <p:cNvCxnSpPr/>
            <p:nvPr/>
          </p:nvCxnSpPr>
          <p:spPr>
            <a:xfrm>
              <a:off x="5184" y="3316"/>
              <a:ext cx="1" cy="286"/>
            </a:xfrm>
            <a:prstGeom prst="straightConnector1">
              <a:avLst/>
            </a:prstGeom>
            <a:noFill/>
            <a:ln cap="flat" cmpd="sng" w="9525">
              <a:solidFill>
                <a:srgbClr val="000000"/>
              </a:solidFill>
              <a:prstDash val="solid"/>
              <a:miter lim="800000"/>
              <a:headEnd len="sm" w="sm" type="none"/>
              <a:tailEnd len="sm" w="sm" type="none"/>
            </a:ln>
          </p:spPr>
        </p:cxnSp>
        <p:cxnSp>
          <p:nvCxnSpPr>
            <p:cNvPr id="2376" name="Google Shape;2376;p206"/>
            <p:cNvCxnSpPr/>
            <p:nvPr/>
          </p:nvCxnSpPr>
          <p:spPr>
            <a:xfrm flipH="1">
              <a:off x="4894" y="3602"/>
              <a:ext cx="292" cy="286"/>
            </a:xfrm>
            <a:prstGeom prst="straightConnector1">
              <a:avLst/>
            </a:prstGeom>
            <a:noFill/>
            <a:ln cap="flat" cmpd="sng" w="9525">
              <a:solidFill>
                <a:srgbClr val="000000"/>
              </a:solidFill>
              <a:prstDash val="solid"/>
              <a:miter lim="800000"/>
              <a:headEnd len="sm" w="sm" type="none"/>
              <a:tailEnd len="sm" w="sm" type="none"/>
            </a:ln>
          </p:spPr>
        </p:cxnSp>
        <p:cxnSp>
          <p:nvCxnSpPr>
            <p:cNvPr id="2377" name="Google Shape;2377;p206"/>
            <p:cNvCxnSpPr/>
            <p:nvPr/>
          </p:nvCxnSpPr>
          <p:spPr>
            <a:xfrm rot="10800000">
              <a:off x="4606" y="3600"/>
              <a:ext cx="292" cy="290"/>
            </a:xfrm>
            <a:prstGeom prst="straightConnector1">
              <a:avLst/>
            </a:prstGeom>
            <a:noFill/>
            <a:ln cap="flat" cmpd="sng" w="9525">
              <a:solidFill>
                <a:srgbClr val="000000"/>
              </a:solidFill>
              <a:prstDash val="solid"/>
              <a:miter lim="800000"/>
              <a:headEnd len="sm" w="sm" type="none"/>
              <a:tailEnd len="sm" w="sm" type="none"/>
            </a:ln>
          </p:spPr>
        </p:cxnSp>
        <p:cxnSp>
          <p:nvCxnSpPr>
            <p:cNvPr id="2378" name="Google Shape;2378;p206"/>
            <p:cNvCxnSpPr/>
            <p:nvPr/>
          </p:nvCxnSpPr>
          <p:spPr>
            <a:xfrm flipH="1" rot="10800000">
              <a:off x="4608" y="3314"/>
              <a:ext cx="1" cy="290"/>
            </a:xfrm>
            <a:prstGeom prst="straightConnector1">
              <a:avLst/>
            </a:prstGeom>
            <a:noFill/>
            <a:ln cap="flat" cmpd="sng" w="9525">
              <a:solidFill>
                <a:srgbClr val="000000"/>
              </a:solidFill>
              <a:prstDash val="solid"/>
              <a:miter lim="800000"/>
              <a:headEnd len="sm" w="sm" type="none"/>
              <a:tailEnd len="sm" w="sm" type="none"/>
            </a:ln>
          </p:spPr>
        </p:cxnSp>
      </p:grpSp>
      <p:grpSp>
        <p:nvGrpSpPr>
          <p:cNvPr id="2379" name="Google Shape;2379;p206"/>
          <p:cNvGrpSpPr/>
          <p:nvPr/>
        </p:nvGrpSpPr>
        <p:grpSpPr>
          <a:xfrm>
            <a:off x="8839200" y="4349750"/>
            <a:ext cx="914400" cy="901700"/>
            <a:chOff x="4608" y="2740"/>
            <a:chExt cx="576" cy="568"/>
          </a:xfrm>
        </p:grpSpPr>
        <p:grpSp>
          <p:nvGrpSpPr>
            <p:cNvPr id="2380" name="Google Shape;2380;p206"/>
            <p:cNvGrpSpPr/>
            <p:nvPr/>
          </p:nvGrpSpPr>
          <p:grpSpPr>
            <a:xfrm>
              <a:off x="4608" y="2740"/>
              <a:ext cx="576" cy="284"/>
              <a:chOff x="4608" y="2740"/>
              <a:chExt cx="576" cy="284"/>
            </a:xfrm>
          </p:grpSpPr>
          <p:sp>
            <p:nvSpPr>
              <p:cNvPr id="2381" name="Google Shape;2381;p206"/>
              <p:cNvSpPr/>
              <p:nvPr/>
            </p:nvSpPr>
            <p:spPr>
              <a:xfrm>
                <a:off x="4608"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2" name="Google Shape;2382;p206"/>
              <p:cNvSpPr txBox="1"/>
              <p:nvPr/>
            </p:nvSpPr>
            <p:spPr>
              <a:xfrm>
                <a:off x="4701" y="2765"/>
                <a:ext cx="389"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JBC</a:t>
                </a:r>
                <a:endParaRPr b="0" i="0" sz="1400" u="none" cap="none" strike="noStrike">
                  <a:solidFill>
                    <a:srgbClr val="000000"/>
                  </a:solidFill>
                  <a:latin typeface="Arial"/>
                  <a:ea typeface="Arial"/>
                  <a:cs typeface="Arial"/>
                  <a:sym typeface="Arial"/>
                </a:endParaRPr>
              </a:p>
            </p:txBody>
          </p:sp>
        </p:grpSp>
        <p:grpSp>
          <p:nvGrpSpPr>
            <p:cNvPr id="2383" name="Google Shape;2383;p206"/>
            <p:cNvGrpSpPr/>
            <p:nvPr/>
          </p:nvGrpSpPr>
          <p:grpSpPr>
            <a:xfrm>
              <a:off x="4608" y="3024"/>
              <a:ext cx="576" cy="284"/>
              <a:chOff x="4608" y="3024"/>
              <a:chExt cx="576" cy="284"/>
            </a:xfrm>
          </p:grpSpPr>
          <p:sp>
            <p:nvSpPr>
              <p:cNvPr id="2384" name="Google Shape;2384;p206"/>
              <p:cNvSpPr/>
              <p:nvPr/>
            </p:nvSpPr>
            <p:spPr>
              <a:xfrm>
                <a:off x="4608" y="302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5" name="Google Shape;2385;p206"/>
              <p:cNvSpPr txBox="1"/>
              <p:nvPr/>
            </p:nvSpPr>
            <p:spPr>
              <a:xfrm>
                <a:off x="4778" y="3049"/>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sp>
          <p:nvSpPr>
            <p:cNvPr id="2386" name="Google Shape;2386;p206"/>
            <p:cNvSpPr/>
            <p:nvPr/>
          </p:nvSpPr>
          <p:spPr>
            <a:xfrm>
              <a:off x="4608" y="2740"/>
              <a:ext cx="576" cy="568"/>
            </a:xfrm>
            <a:prstGeom prst="roundRect">
              <a:avLst>
                <a:gd fmla="val 38" name="adj"/>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87" name="Google Shape;2387;p206"/>
          <p:cNvSpPr txBox="1"/>
          <p:nvPr/>
        </p:nvSpPr>
        <p:spPr>
          <a:xfrm>
            <a:off x="2728912" y="4876800"/>
            <a:ext cx="1146175" cy="338137"/>
          </a:xfrm>
          <a:prstGeom prst="rect">
            <a:avLst/>
          </a:prstGeom>
          <a:noFill/>
          <a:ln>
            <a:noFill/>
          </a:ln>
        </p:spPr>
        <p:txBody>
          <a:bodyPr anchorCtr="0" anchor="t" bIns="46800" lIns="90000" spcFirstLastPara="1" rIns="90000" wrap="square" tIns="46800">
            <a:spAutoFit/>
          </a:bodyPr>
          <a:lstStyle/>
          <a:p>
            <a:pPr indent="0" lvl="0" marL="0" marR="0" rtl="0" algn="l">
              <a:lnSpc>
                <a:spcPct val="88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“javac”</a:t>
            </a:r>
            <a:endParaRPr b="0" i="0" sz="1400" u="none" cap="none" strike="noStrike">
              <a:solidFill>
                <a:srgbClr val="000000"/>
              </a:solidFill>
              <a:latin typeface="Arial"/>
              <a:ea typeface="Arial"/>
              <a:cs typeface="Arial"/>
              <a:sym typeface="Arial"/>
            </a:endParaRPr>
          </a:p>
        </p:txBody>
      </p:sp>
      <p:sp>
        <p:nvSpPr>
          <p:cNvPr id="2388" name="Google Shape;2388;p206"/>
          <p:cNvSpPr txBox="1"/>
          <p:nvPr/>
        </p:nvSpPr>
        <p:spPr>
          <a:xfrm>
            <a:off x="7483475" y="4876800"/>
            <a:ext cx="1009650" cy="338137"/>
          </a:xfrm>
          <a:prstGeom prst="rect">
            <a:avLst/>
          </a:prstGeom>
          <a:noFill/>
          <a:ln>
            <a:noFill/>
          </a:ln>
        </p:spPr>
        <p:txBody>
          <a:bodyPr anchorCtr="0" anchor="t" bIns="46800" lIns="90000" spcFirstLastPara="1" rIns="90000" wrap="square" tIns="46800">
            <a:spAutoFit/>
          </a:bodyPr>
          <a:lstStyle/>
          <a:p>
            <a:pPr indent="0" lvl="0" marL="0" marR="0" rtl="0" algn="l">
              <a:lnSpc>
                <a:spcPct val="88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“java”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07"/>
          <p:cNvSpPr txBox="1"/>
          <p:nvPr>
            <p:ph type="title"/>
          </p:nvPr>
        </p:nvSpPr>
        <p:spPr>
          <a:xfrm>
            <a:off x="1981200" y="788987"/>
            <a:ext cx="8229600" cy="708025"/>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Where Do Compilers Come From?</a:t>
            </a:r>
            <a:endParaRPr/>
          </a:p>
        </p:txBody>
      </p:sp>
      <p:sp>
        <p:nvSpPr>
          <p:cNvPr id="2395" name="Google Shape;2395;p207"/>
          <p:cNvSpPr txBox="1"/>
          <p:nvPr>
            <p:ph idx="1" type="body"/>
          </p:nvPr>
        </p:nvSpPr>
        <p:spPr>
          <a:xfrm>
            <a:off x="1981200" y="1981200"/>
            <a:ext cx="8229600" cy="523875"/>
          </a:xfrm>
          <a:prstGeom prst="rect">
            <a:avLst/>
          </a:prstGeom>
          <a:noFill/>
          <a:ln>
            <a:noFill/>
          </a:ln>
        </p:spPr>
        <p:txBody>
          <a:bodyPr anchorCtr="0" anchor="t" bIns="45700" lIns="91425" spcFirstLastPara="1" rIns="91425" wrap="square" tIns="45700">
            <a:spAutoFit/>
          </a:bodyPr>
          <a:lstStyle/>
          <a:p>
            <a:pPr indent="-606425" lvl="0" marL="606425" rtl="0" algn="l">
              <a:lnSpc>
                <a:spcPct val="100000"/>
              </a:lnSpc>
              <a:spcBef>
                <a:spcPts val="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Write it in machine code</a:t>
            </a:r>
            <a:endParaRPr/>
          </a:p>
        </p:txBody>
      </p:sp>
      <p:grpSp>
        <p:nvGrpSpPr>
          <p:cNvPr id="2396" name="Google Shape;2396;p207"/>
          <p:cNvGrpSpPr/>
          <p:nvPr/>
        </p:nvGrpSpPr>
        <p:grpSpPr>
          <a:xfrm>
            <a:off x="4721225" y="2974975"/>
            <a:ext cx="2749550" cy="908050"/>
            <a:chOff x="2014" y="1874"/>
            <a:chExt cx="1732" cy="572"/>
          </a:xfrm>
        </p:grpSpPr>
        <p:grpSp>
          <p:nvGrpSpPr>
            <p:cNvPr id="2397" name="Google Shape;2397;p207"/>
            <p:cNvGrpSpPr/>
            <p:nvPr/>
          </p:nvGrpSpPr>
          <p:grpSpPr>
            <a:xfrm>
              <a:off x="2016" y="1876"/>
              <a:ext cx="576" cy="284"/>
              <a:chOff x="2016" y="1876"/>
              <a:chExt cx="576" cy="284"/>
            </a:xfrm>
          </p:grpSpPr>
          <p:sp>
            <p:nvSpPr>
              <p:cNvPr id="2398" name="Google Shape;2398;p207"/>
              <p:cNvSpPr/>
              <p:nvPr/>
            </p:nvSpPr>
            <p:spPr>
              <a:xfrm>
                <a:off x="2016" y="187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9" name="Google Shape;2399;p207"/>
              <p:cNvSpPr txBox="1"/>
              <p:nvPr/>
            </p:nvSpPr>
            <p:spPr>
              <a:xfrm>
                <a:off x="2207" y="1901"/>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400" name="Google Shape;2400;p207"/>
            <p:cNvGrpSpPr/>
            <p:nvPr/>
          </p:nvGrpSpPr>
          <p:grpSpPr>
            <a:xfrm>
              <a:off x="2587" y="1876"/>
              <a:ext cx="585" cy="284"/>
              <a:chOff x="2587" y="1876"/>
              <a:chExt cx="585" cy="284"/>
            </a:xfrm>
          </p:grpSpPr>
          <p:sp>
            <p:nvSpPr>
              <p:cNvPr id="2401" name="Google Shape;2401;p207"/>
              <p:cNvSpPr/>
              <p:nvPr/>
            </p:nvSpPr>
            <p:spPr>
              <a:xfrm>
                <a:off x="2592" y="187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2" name="Google Shape;2402;p207"/>
              <p:cNvSpPr txBox="1"/>
              <p:nvPr/>
            </p:nvSpPr>
            <p:spPr>
              <a:xfrm>
                <a:off x="2587" y="1901"/>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403" name="Google Shape;2403;p207"/>
            <p:cNvGrpSpPr/>
            <p:nvPr/>
          </p:nvGrpSpPr>
          <p:grpSpPr>
            <a:xfrm>
              <a:off x="3168" y="1876"/>
              <a:ext cx="576" cy="284"/>
              <a:chOff x="3168" y="1876"/>
              <a:chExt cx="576" cy="284"/>
            </a:xfrm>
          </p:grpSpPr>
          <p:sp>
            <p:nvSpPr>
              <p:cNvPr id="2404" name="Google Shape;2404;p207"/>
              <p:cNvSpPr/>
              <p:nvPr/>
            </p:nvSpPr>
            <p:spPr>
              <a:xfrm>
                <a:off x="3168" y="187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5" name="Google Shape;2405;p207"/>
              <p:cNvSpPr txBox="1"/>
              <p:nvPr/>
            </p:nvSpPr>
            <p:spPr>
              <a:xfrm>
                <a:off x="3338" y="1901"/>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406" name="Google Shape;2406;p207"/>
            <p:cNvGrpSpPr/>
            <p:nvPr/>
          </p:nvGrpSpPr>
          <p:grpSpPr>
            <a:xfrm>
              <a:off x="2592" y="2160"/>
              <a:ext cx="576" cy="284"/>
              <a:chOff x="2592" y="2160"/>
              <a:chExt cx="576" cy="284"/>
            </a:xfrm>
          </p:grpSpPr>
          <p:sp>
            <p:nvSpPr>
              <p:cNvPr id="2407" name="Google Shape;2407;p207"/>
              <p:cNvSpPr/>
              <p:nvPr/>
            </p:nvSpPr>
            <p:spPr>
              <a:xfrm>
                <a:off x="2592" y="216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8" name="Google Shape;2408;p207"/>
              <p:cNvSpPr txBox="1"/>
              <p:nvPr/>
            </p:nvSpPr>
            <p:spPr>
              <a:xfrm>
                <a:off x="2762" y="2185"/>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409" name="Google Shape;2409;p207"/>
            <p:cNvCxnSpPr/>
            <p:nvPr/>
          </p:nvCxnSpPr>
          <p:spPr>
            <a:xfrm>
              <a:off x="2016" y="1876"/>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410" name="Google Shape;2410;p207"/>
            <p:cNvCxnSpPr/>
            <p:nvPr/>
          </p:nvCxnSpPr>
          <p:spPr>
            <a:xfrm>
              <a:off x="3744" y="187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11" name="Google Shape;2411;p207"/>
            <p:cNvCxnSpPr/>
            <p:nvPr/>
          </p:nvCxnSpPr>
          <p:spPr>
            <a:xfrm flipH="1">
              <a:off x="3166" y="216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12" name="Google Shape;2412;p207"/>
            <p:cNvCxnSpPr/>
            <p:nvPr/>
          </p:nvCxnSpPr>
          <p:spPr>
            <a:xfrm>
              <a:off x="3168" y="2160"/>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13" name="Google Shape;2413;p207"/>
            <p:cNvCxnSpPr/>
            <p:nvPr/>
          </p:nvCxnSpPr>
          <p:spPr>
            <a:xfrm flipH="1">
              <a:off x="2590" y="244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14" name="Google Shape;2414;p207"/>
            <p:cNvCxnSpPr/>
            <p:nvPr/>
          </p:nvCxnSpPr>
          <p:spPr>
            <a:xfrm flipH="1" rot="10800000">
              <a:off x="2592" y="2158"/>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415" name="Google Shape;2415;p207"/>
            <p:cNvCxnSpPr/>
            <p:nvPr/>
          </p:nvCxnSpPr>
          <p:spPr>
            <a:xfrm flipH="1">
              <a:off x="2014" y="216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16" name="Google Shape;2416;p207"/>
            <p:cNvCxnSpPr/>
            <p:nvPr/>
          </p:nvCxnSpPr>
          <p:spPr>
            <a:xfrm flipH="1" rot="10800000">
              <a:off x="2016" y="1874"/>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417" name="Google Shape;2417;p207"/>
          <p:cNvSpPr txBox="1"/>
          <p:nvPr/>
        </p:nvSpPr>
        <p:spPr>
          <a:xfrm>
            <a:off x="2590800" y="4297362"/>
            <a:ext cx="2414587" cy="587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A lot of work</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208"/>
          <p:cNvSpPr txBox="1"/>
          <p:nvPr>
            <p:ph type="title"/>
          </p:nvPr>
        </p:nvSpPr>
        <p:spPr>
          <a:xfrm>
            <a:off x="1981200" y="788987"/>
            <a:ext cx="8229600" cy="708025"/>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Where Do Compilers Come From?</a:t>
            </a:r>
            <a:endParaRPr/>
          </a:p>
        </p:txBody>
      </p:sp>
      <p:sp>
        <p:nvSpPr>
          <p:cNvPr id="2424" name="Google Shape;2424;p208"/>
          <p:cNvSpPr txBox="1"/>
          <p:nvPr>
            <p:ph idx="1" type="body"/>
          </p:nvPr>
        </p:nvSpPr>
        <p:spPr>
          <a:xfrm>
            <a:off x="1981200" y="1981200"/>
            <a:ext cx="8229600" cy="1512887"/>
          </a:xfrm>
          <a:prstGeom prst="rect">
            <a:avLst/>
          </a:prstGeom>
          <a:noFill/>
          <a:ln>
            <a:noFill/>
          </a:ln>
        </p:spPr>
        <p:txBody>
          <a:bodyPr anchorCtr="0" anchor="t" bIns="45700" lIns="91425" spcFirstLastPara="1" rIns="91425" wrap="square" tIns="45700">
            <a:spAutoFit/>
          </a:bodyPr>
          <a:lstStyle/>
          <a:p>
            <a:pPr indent="-606425" lvl="0" marL="606425" rtl="0" algn="l">
              <a:lnSpc>
                <a:spcPct val="100000"/>
              </a:lnSpc>
              <a:spcBef>
                <a:spcPts val="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Write it in machine code</a:t>
            </a:r>
            <a:endParaRPr/>
          </a:p>
          <a:p>
            <a:pPr indent="-606425" lvl="0" marL="606425" rtl="0" algn="l">
              <a:lnSpc>
                <a:spcPct val="100000"/>
              </a:lnSpc>
              <a:spcBef>
                <a:spcPts val="100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Write it in a lower level language and compile it using an existing compiler</a:t>
            </a:r>
            <a:endParaRPr/>
          </a:p>
        </p:txBody>
      </p:sp>
      <p:grpSp>
        <p:nvGrpSpPr>
          <p:cNvPr id="2425" name="Google Shape;2425;p208"/>
          <p:cNvGrpSpPr/>
          <p:nvPr/>
        </p:nvGrpSpPr>
        <p:grpSpPr>
          <a:xfrm>
            <a:off x="2892425" y="3889375"/>
            <a:ext cx="2749550" cy="908050"/>
            <a:chOff x="862" y="2450"/>
            <a:chExt cx="1732" cy="572"/>
          </a:xfrm>
        </p:grpSpPr>
        <p:grpSp>
          <p:nvGrpSpPr>
            <p:cNvPr id="2426" name="Google Shape;2426;p208"/>
            <p:cNvGrpSpPr/>
            <p:nvPr/>
          </p:nvGrpSpPr>
          <p:grpSpPr>
            <a:xfrm>
              <a:off x="864" y="2452"/>
              <a:ext cx="576" cy="284"/>
              <a:chOff x="864" y="2452"/>
              <a:chExt cx="576" cy="284"/>
            </a:xfrm>
          </p:grpSpPr>
          <p:sp>
            <p:nvSpPr>
              <p:cNvPr id="2427" name="Google Shape;2427;p208"/>
              <p:cNvSpPr/>
              <p:nvPr/>
            </p:nvSpPr>
            <p:spPr>
              <a:xfrm>
                <a:off x="864"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8" name="Google Shape;2428;p208"/>
              <p:cNvSpPr txBox="1"/>
              <p:nvPr/>
            </p:nvSpPr>
            <p:spPr>
              <a:xfrm>
                <a:off x="1055" y="2477"/>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429" name="Google Shape;2429;p208"/>
            <p:cNvGrpSpPr/>
            <p:nvPr/>
          </p:nvGrpSpPr>
          <p:grpSpPr>
            <a:xfrm>
              <a:off x="1435" y="2452"/>
              <a:ext cx="585" cy="284"/>
              <a:chOff x="1435" y="2452"/>
              <a:chExt cx="585" cy="284"/>
            </a:xfrm>
          </p:grpSpPr>
          <p:sp>
            <p:nvSpPr>
              <p:cNvPr id="2430" name="Google Shape;2430;p208"/>
              <p:cNvSpPr/>
              <p:nvPr/>
            </p:nvSpPr>
            <p:spPr>
              <a:xfrm>
                <a:off x="1440"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1" name="Google Shape;2431;p208"/>
              <p:cNvSpPr txBox="1"/>
              <p:nvPr/>
            </p:nvSpPr>
            <p:spPr>
              <a:xfrm>
                <a:off x="1435" y="247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432" name="Google Shape;2432;p208"/>
            <p:cNvGrpSpPr/>
            <p:nvPr/>
          </p:nvGrpSpPr>
          <p:grpSpPr>
            <a:xfrm>
              <a:off x="2016" y="2452"/>
              <a:ext cx="576" cy="284"/>
              <a:chOff x="2016" y="2452"/>
              <a:chExt cx="576" cy="284"/>
            </a:xfrm>
          </p:grpSpPr>
          <p:sp>
            <p:nvSpPr>
              <p:cNvPr id="2433" name="Google Shape;2433;p208"/>
              <p:cNvSpPr/>
              <p:nvPr/>
            </p:nvSpPr>
            <p:spPr>
              <a:xfrm>
                <a:off x="2016"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4" name="Google Shape;2434;p208"/>
              <p:cNvSpPr txBox="1"/>
              <p:nvPr/>
            </p:nvSpPr>
            <p:spPr>
              <a:xfrm>
                <a:off x="2186" y="2477"/>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435" name="Google Shape;2435;p208"/>
            <p:cNvGrpSpPr/>
            <p:nvPr/>
          </p:nvGrpSpPr>
          <p:grpSpPr>
            <a:xfrm>
              <a:off x="1440" y="2736"/>
              <a:ext cx="576" cy="284"/>
              <a:chOff x="1440" y="2736"/>
              <a:chExt cx="576" cy="284"/>
            </a:xfrm>
          </p:grpSpPr>
          <p:sp>
            <p:nvSpPr>
              <p:cNvPr id="2436" name="Google Shape;2436;p208"/>
              <p:cNvSpPr/>
              <p:nvPr/>
            </p:nvSpPr>
            <p:spPr>
              <a:xfrm>
                <a:off x="1440"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7" name="Google Shape;2437;p208"/>
              <p:cNvSpPr txBox="1"/>
              <p:nvPr/>
            </p:nvSpPr>
            <p:spPr>
              <a:xfrm>
                <a:off x="1618" y="2761"/>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cxnSp>
          <p:nvCxnSpPr>
            <p:cNvPr id="2438" name="Google Shape;2438;p208"/>
            <p:cNvCxnSpPr/>
            <p:nvPr/>
          </p:nvCxnSpPr>
          <p:spPr>
            <a:xfrm>
              <a:off x="864" y="245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439" name="Google Shape;2439;p208"/>
            <p:cNvCxnSpPr/>
            <p:nvPr/>
          </p:nvCxnSpPr>
          <p:spPr>
            <a:xfrm>
              <a:off x="2592" y="24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40" name="Google Shape;2440;p208"/>
            <p:cNvCxnSpPr/>
            <p:nvPr/>
          </p:nvCxnSpPr>
          <p:spPr>
            <a:xfrm flipH="1">
              <a:off x="2014"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41" name="Google Shape;2441;p208"/>
            <p:cNvCxnSpPr/>
            <p:nvPr/>
          </p:nvCxnSpPr>
          <p:spPr>
            <a:xfrm>
              <a:off x="2016"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42" name="Google Shape;2442;p208"/>
            <p:cNvCxnSpPr/>
            <p:nvPr/>
          </p:nvCxnSpPr>
          <p:spPr>
            <a:xfrm flipH="1">
              <a:off x="1438"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43" name="Google Shape;2443;p208"/>
            <p:cNvCxnSpPr/>
            <p:nvPr/>
          </p:nvCxnSpPr>
          <p:spPr>
            <a:xfrm flipH="1" rot="10800000">
              <a:off x="1440"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444" name="Google Shape;2444;p208"/>
            <p:cNvCxnSpPr/>
            <p:nvPr/>
          </p:nvCxnSpPr>
          <p:spPr>
            <a:xfrm flipH="1">
              <a:off x="862"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45" name="Google Shape;2445;p208"/>
            <p:cNvCxnSpPr/>
            <p:nvPr/>
          </p:nvCxnSpPr>
          <p:spPr>
            <a:xfrm flipH="1" rot="10800000">
              <a:off x="864" y="2450"/>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446" name="Google Shape;2446;p208"/>
          <p:cNvGrpSpPr/>
          <p:nvPr/>
        </p:nvGrpSpPr>
        <p:grpSpPr>
          <a:xfrm>
            <a:off x="4721225" y="4346575"/>
            <a:ext cx="2749550" cy="908050"/>
            <a:chOff x="2014" y="2738"/>
            <a:chExt cx="1732" cy="572"/>
          </a:xfrm>
        </p:grpSpPr>
        <p:grpSp>
          <p:nvGrpSpPr>
            <p:cNvPr id="2447" name="Google Shape;2447;p208"/>
            <p:cNvGrpSpPr/>
            <p:nvPr/>
          </p:nvGrpSpPr>
          <p:grpSpPr>
            <a:xfrm>
              <a:off x="2016" y="2740"/>
              <a:ext cx="576" cy="284"/>
              <a:chOff x="2016" y="2740"/>
              <a:chExt cx="576" cy="284"/>
            </a:xfrm>
          </p:grpSpPr>
          <p:sp>
            <p:nvSpPr>
              <p:cNvPr id="2448" name="Google Shape;2448;p208"/>
              <p:cNvSpPr/>
              <p:nvPr/>
            </p:nvSpPr>
            <p:spPr>
              <a:xfrm>
                <a:off x="2016" y="2740"/>
                <a:ext cx="576" cy="284"/>
              </a:xfrm>
              <a:prstGeom prst="roundRect">
                <a:avLst>
                  <a:gd fmla="val 76" name="adj"/>
                </a:avLst>
              </a:prstGeom>
              <a:solidFill>
                <a:srgbClr val="FF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9" name="Google Shape;2449;p208"/>
              <p:cNvSpPr txBox="1"/>
              <p:nvPr/>
            </p:nvSpPr>
            <p:spPr>
              <a:xfrm>
                <a:off x="2194" y="2765"/>
                <a:ext cx="220" cy="234"/>
              </a:xfrm>
              <a:prstGeom prst="rect">
                <a:avLst/>
              </a:prstGeom>
              <a:solidFill>
                <a:srgbClr val="FF00FF"/>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nvGrpSpPr>
            <p:cNvPr id="2450" name="Google Shape;2450;p208"/>
            <p:cNvGrpSpPr/>
            <p:nvPr/>
          </p:nvGrpSpPr>
          <p:grpSpPr>
            <a:xfrm>
              <a:off x="2587" y="2740"/>
              <a:ext cx="585" cy="284"/>
              <a:chOff x="2587" y="2740"/>
              <a:chExt cx="585" cy="284"/>
            </a:xfrm>
          </p:grpSpPr>
          <p:sp>
            <p:nvSpPr>
              <p:cNvPr id="2451" name="Google Shape;2451;p208"/>
              <p:cNvSpPr/>
              <p:nvPr/>
            </p:nvSpPr>
            <p:spPr>
              <a:xfrm>
                <a:off x="2592" y="2740"/>
                <a:ext cx="576" cy="284"/>
              </a:xfrm>
              <a:prstGeom prst="roundRect">
                <a:avLst>
                  <a:gd fmla="val 76" name="adj"/>
                </a:avLst>
              </a:prstGeom>
              <a:solidFill>
                <a:srgbClr val="FF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2" name="Google Shape;2452;p208"/>
              <p:cNvSpPr txBox="1"/>
              <p:nvPr/>
            </p:nvSpPr>
            <p:spPr>
              <a:xfrm>
                <a:off x="2587" y="2765"/>
                <a:ext cx="585" cy="234"/>
              </a:xfrm>
              <a:prstGeom prst="rect">
                <a:avLst/>
              </a:prstGeom>
              <a:solidFill>
                <a:srgbClr val="FF00FF"/>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453" name="Google Shape;2453;p208"/>
            <p:cNvGrpSpPr/>
            <p:nvPr/>
          </p:nvGrpSpPr>
          <p:grpSpPr>
            <a:xfrm>
              <a:off x="3168" y="2740"/>
              <a:ext cx="576" cy="284"/>
              <a:chOff x="3168" y="2740"/>
              <a:chExt cx="576" cy="284"/>
            </a:xfrm>
          </p:grpSpPr>
          <p:sp>
            <p:nvSpPr>
              <p:cNvPr id="2454" name="Google Shape;2454;p208"/>
              <p:cNvSpPr/>
              <p:nvPr/>
            </p:nvSpPr>
            <p:spPr>
              <a:xfrm>
                <a:off x="3168" y="2740"/>
                <a:ext cx="576" cy="284"/>
              </a:xfrm>
              <a:prstGeom prst="roundRect">
                <a:avLst>
                  <a:gd fmla="val 76" name="adj"/>
                </a:avLst>
              </a:prstGeom>
              <a:solidFill>
                <a:srgbClr val="FF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5" name="Google Shape;2455;p208"/>
              <p:cNvSpPr txBox="1"/>
              <p:nvPr/>
            </p:nvSpPr>
            <p:spPr>
              <a:xfrm>
                <a:off x="3338" y="2765"/>
                <a:ext cx="236" cy="234"/>
              </a:xfrm>
              <a:prstGeom prst="rect">
                <a:avLst/>
              </a:prstGeom>
              <a:solidFill>
                <a:srgbClr val="FF00FF"/>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456" name="Google Shape;2456;p208"/>
            <p:cNvGrpSpPr/>
            <p:nvPr/>
          </p:nvGrpSpPr>
          <p:grpSpPr>
            <a:xfrm>
              <a:off x="2592" y="3024"/>
              <a:ext cx="576" cy="284"/>
              <a:chOff x="2592" y="3024"/>
              <a:chExt cx="576" cy="284"/>
            </a:xfrm>
          </p:grpSpPr>
          <p:sp>
            <p:nvSpPr>
              <p:cNvPr id="2457" name="Google Shape;2457;p208"/>
              <p:cNvSpPr/>
              <p:nvPr/>
            </p:nvSpPr>
            <p:spPr>
              <a:xfrm>
                <a:off x="2592" y="3024"/>
                <a:ext cx="576" cy="284"/>
              </a:xfrm>
              <a:prstGeom prst="roundRect">
                <a:avLst>
                  <a:gd fmla="val 76" name="adj"/>
                </a:avLst>
              </a:prstGeom>
              <a:solidFill>
                <a:srgbClr val="FF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8" name="Google Shape;2458;p208"/>
              <p:cNvSpPr txBox="1"/>
              <p:nvPr/>
            </p:nvSpPr>
            <p:spPr>
              <a:xfrm>
                <a:off x="2762" y="3049"/>
                <a:ext cx="236" cy="234"/>
              </a:xfrm>
              <a:prstGeom prst="rect">
                <a:avLst/>
              </a:prstGeom>
              <a:solidFill>
                <a:srgbClr val="FF00FF"/>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459" name="Google Shape;2459;p208"/>
            <p:cNvCxnSpPr/>
            <p:nvPr/>
          </p:nvCxnSpPr>
          <p:spPr>
            <a:xfrm>
              <a:off x="2016" y="2740"/>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460" name="Google Shape;2460;p208"/>
            <p:cNvCxnSpPr/>
            <p:nvPr/>
          </p:nvCxnSpPr>
          <p:spPr>
            <a:xfrm>
              <a:off x="3744" y="2740"/>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61" name="Google Shape;2461;p208"/>
            <p:cNvCxnSpPr/>
            <p:nvPr/>
          </p:nvCxnSpPr>
          <p:spPr>
            <a:xfrm flipH="1">
              <a:off x="3166"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62" name="Google Shape;2462;p208"/>
            <p:cNvCxnSpPr/>
            <p:nvPr/>
          </p:nvCxnSpPr>
          <p:spPr>
            <a:xfrm>
              <a:off x="3168" y="302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63" name="Google Shape;2463;p208"/>
            <p:cNvCxnSpPr/>
            <p:nvPr/>
          </p:nvCxnSpPr>
          <p:spPr>
            <a:xfrm flipH="1">
              <a:off x="2590" y="330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64" name="Google Shape;2464;p208"/>
            <p:cNvCxnSpPr/>
            <p:nvPr/>
          </p:nvCxnSpPr>
          <p:spPr>
            <a:xfrm flipH="1" rot="10800000">
              <a:off x="2592" y="3022"/>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465" name="Google Shape;2465;p208"/>
            <p:cNvCxnSpPr/>
            <p:nvPr/>
          </p:nvCxnSpPr>
          <p:spPr>
            <a:xfrm flipH="1">
              <a:off x="2014"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66" name="Google Shape;2466;p208"/>
            <p:cNvCxnSpPr/>
            <p:nvPr/>
          </p:nvCxnSpPr>
          <p:spPr>
            <a:xfrm flipH="1" rot="10800000">
              <a:off x="2016" y="2738"/>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467" name="Google Shape;2467;p208"/>
          <p:cNvGrpSpPr/>
          <p:nvPr/>
        </p:nvGrpSpPr>
        <p:grpSpPr>
          <a:xfrm>
            <a:off x="6550025" y="3889375"/>
            <a:ext cx="2749550" cy="908050"/>
            <a:chOff x="3166" y="2450"/>
            <a:chExt cx="1732" cy="572"/>
          </a:xfrm>
        </p:grpSpPr>
        <p:grpSp>
          <p:nvGrpSpPr>
            <p:cNvPr id="2468" name="Google Shape;2468;p208"/>
            <p:cNvGrpSpPr/>
            <p:nvPr/>
          </p:nvGrpSpPr>
          <p:grpSpPr>
            <a:xfrm>
              <a:off x="3168" y="2452"/>
              <a:ext cx="576" cy="284"/>
              <a:chOff x="3168" y="2452"/>
              <a:chExt cx="576" cy="284"/>
            </a:xfrm>
          </p:grpSpPr>
          <p:sp>
            <p:nvSpPr>
              <p:cNvPr id="2469" name="Google Shape;2469;p208"/>
              <p:cNvSpPr/>
              <p:nvPr/>
            </p:nvSpPr>
            <p:spPr>
              <a:xfrm>
                <a:off x="3168"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0" name="Google Shape;2470;p208"/>
              <p:cNvSpPr txBox="1"/>
              <p:nvPr/>
            </p:nvSpPr>
            <p:spPr>
              <a:xfrm>
                <a:off x="3359" y="2477"/>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471" name="Google Shape;2471;p208"/>
            <p:cNvGrpSpPr/>
            <p:nvPr/>
          </p:nvGrpSpPr>
          <p:grpSpPr>
            <a:xfrm>
              <a:off x="3739" y="2452"/>
              <a:ext cx="585" cy="284"/>
              <a:chOff x="3739" y="2452"/>
              <a:chExt cx="585" cy="284"/>
            </a:xfrm>
          </p:grpSpPr>
          <p:sp>
            <p:nvSpPr>
              <p:cNvPr id="2472" name="Google Shape;2472;p208"/>
              <p:cNvSpPr/>
              <p:nvPr/>
            </p:nvSpPr>
            <p:spPr>
              <a:xfrm>
                <a:off x="3744"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3" name="Google Shape;2473;p208"/>
              <p:cNvSpPr txBox="1"/>
              <p:nvPr/>
            </p:nvSpPr>
            <p:spPr>
              <a:xfrm>
                <a:off x="3739" y="247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474" name="Google Shape;2474;p208"/>
            <p:cNvGrpSpPr/>
            <p:nvPr/>
          </p:nvGrpSpPr>
          <p:grpSpPr>
            <a:xfrm>
              <a:off x="4320" y="2452"/>
              <a:ext cx="576" cy="284"/>
              <a:chOff x="4320" y="2452"/>
              <a:chExt cx="576" cy="284"/>
            </a:xfrm>
          </p:grpSpPr>
          <p:sp>
            <p:nvSpPr>
              <p:cNvPr id="2475" name="Google Shape;2475;p208"/>
              <p:cNvSpPr/>
              <p:nvPr/>
            </p:nvSpPr>
            <p:spPr>
              <a:xfrm>
                <a:off x="4320" y="24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6" name="Google Shape;2476;p208"/>
              <p:cNvSpPr txBox="1"/>
              <p:nvPr/>
            </p:nvSpPr>
            <p:spPr>
              <a:xfrm>
                <a:off x="4490" y="2477"/>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477" name="Google Shape;2477;p208"/>
            <p:cNvGrpSpPr/>
            <p:nvPr/>
          </p:nvGrpSpPr>
          <p:grpSpPr>
            <a:xfrm>
              <a:off x="3744" y="2736"/>
              <a:ext cx="576" cy="284"/>
              <a:chOff x="3744" y="2736"/>
              <a:chExt cx="576" cy="284"/>
            </a:xfrm>
          </p:grpSpPr>
          <p:sp>
            <p:nvSpPr>
              <p:cNvPr id="2478" name="Google Shape;2478;p208"/>
              <p:cNvSpPr/>
              <p:nvPr/>
            </p:nvSpPr>
            <p:spPr>
              <a:xfrm>
                <a:off x="3744" y="273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9" name="Google Shape;2479;p208"/>
              <p:cNvSpPr txBox="1"/>
              <p:nvPr/>
            </p:nvSpPr>
            <p:spPr>
              <a:xfrm>
                <a:off x="3914" y="2761"/>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480" name="Google Shape;2480;p208"/>
            <p:cNvCxnSpPr/>
            <p:nvPr/>
          </p:nvCxnSpPr>
          <p:spPr>
            <a:xfrm>
              <a:off x="3168" y="245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481" name="Google Shape;2481;p208"/>
            <p:cNvCxnSpPr/>
            <p:nvPr/>
          </p:nvCxnSpPr>
          <p:spPr>
            <a:xfrm>
              <a:off x="4896" y="24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82" name="Google Shape;2482;p208"/>
            <p:cNvCxnSpPr/>
            <p:nvPr/>
          </p:nvCxnSpPr>
          <p:spPr>
            <a:xfrm flipH="1">
              <a:off x="4318"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83" name="Google Shape;2483;p208"/>
            <p:cNvCxnSpPr/>
            <p:nvPr/>
          </p:nvCxnSpPr>
          <p:spPr>
            <a:xfrm>
              <a:off x="4320"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484" name="Google Shape;2484;p208"/>
            <p:cNvCxnSpPr/>
            <p:nvPr/>
          </p:nvCxnSpPr>
          <p:spPr>
            <a:xfrm flipH="1">
              <a:off x="3742"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85" name="Google Shape;2485;p208"/>
            <p:cNvCxnSpPr/>
            <p:nvPr/>
          </p:nvCxnSpPr>
          <p:spPr>
            <a:xfrm flipH="1" rot="10800000">
              <a:off x="3744"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486" name="Google Shape;2486;p208"/>
            <p:cNvCxnSpPr/>
            <p:nvPr/>
          </p:nvCxnSpPr>
          <p:spPr>
            <a:xfrm flipH="1">
              <a:off x="3166"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487" name="Google Shape;2487;p208"/>
            <p:cNvCxnSpPr/>
            <p:nvPr/>
          </p:nvCxnSpPr>
          <p:spPr>
            <a:xfrm flipH="1" rot="10800000">
              <a:off x="3168" y="2450"/>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488" name="Google Shape;2488;p208"/>
          <p:cNvSpPr txBox="1"/>
          <p:nvPr/>
        </p:nvSpPr>
        <p:spPr>
          <a:xfrm>
            <a:off x="2452687" y="5334000"/>
            <a:ext cx="7243762" cy="10699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But where did the C compiler come from?</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209"/>
          <p:cNvSpPr txBox="1"/>
          <p:nvPr>
            <p:ph type="title"/>
          </p:nvPr>
        </p:nvSpPr>
        <p:spPr>
          <a:xfrm>
            <a:off x="1981200" y="788987"/>
            <a:ext cx="8229600" cy="708025"/>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Where Do Compilers Come From?</a:t>
            </a:r>
            <a:endParaRPr/>
          </a:p>
        </p:txBody>
      </p:sp>
      <p:sp>
        <p:nvSpPr>
          <p:cNvPr id="2495" name="Google Shape;2495;p209"/>
          <p:cNvSpPr txBox="1"/>
          <p:nvPr>
            <p:ph idx="1" type="body"/>
          </p:nvPr>
        </p:nvSpPr>
        <p:spPr>
          <a:xfrm>
            <a:off x="1981200" y="1981200"/>
            <a:ext cx="8229600" cy="2503487"/>
          </a:xfrm>
          <a:prstGeom prst="rect">
            <a:avLst/>
          </a:prstGeom>
          <a:noFill/>
          <a:ln>
            <a:noFill/>
          </a:ln>
        </p:spPr>
        <p:txBody>
          <a:bodyPr anchorCtr="0" anchor="t" bIns="45700" lIns="91425" spcFirstLastPara="1" rIns="91425" wrap="square" tIns="45700">
            <a:spAutoFit/>
          </a:bodyPr>
          <a:lstStyle/>
          <a:p>
            <a:pPr indent="-606425" lvl="0" marL="606425" rtl="0" algn="l">
              <a:lnSpc>
                <a:spcPct val="100000"/>
              </a:lnSpc>
              <a:spcBef>
                <a:spcPts val="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Write it in machine code</a:t>
            </a:r>
            <a:endParaRPr/>
          </a:p>
          <a:p>
            <a:pPr indent="-606425" lvl="0" marL="606425" rtl="0" algn="l">
              <a:lnSpc>
                <a:spcPct val="100000"/>
              </a:lnSpc>
              <a:spcBef>
                <a:spcPts val="100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Write it in a lower level language and compile it using an existing compiler</a:t>
            </a:r>
            <a:endParaRPr/>
          </a:p>
          <a:p>
            <a:pPr indent="-606425" lvl="0" marL="606425" rtl="0" algn="l">
              <a:lnSpc>
                <a:spcPct val="100000"/>
              </a:lnSpc>
              <a:spcBef>
                <a:spcPts val="100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Write it in the same language that it compiles and </a:t>
            </a:r>
            <a:r>
              <a:rPr b="1" i="1" lang="en-US" sz="2800" u="none">
                <a:solidFill>
                  <a:schemeClr val="dk1"/>
                </a:solidFill>
                <a:latin typeface="Calibri"/>
                <a:ea typeface="Calibri"/>
                <a:cs typeface="Calibri"/>
                <a:sym typeface="Calibri"/>
              </a:rPr>
              <a:t>bootstrap</a:t>
            </a:r>
            <a:endParaRPr/>
          </a:p>
        </p:txBody>
      </p:sp>
      <p:grpSp>
        <p:nvGrpSpPr>
          <p:cNvPr id="2496" name="Google Shape;2496;p209"/>
          <p:cNvGrpSpPr/>
          <p:nvPr/>
        </p:nvGrpSpPr>
        <p:grpSpPr>
          <a:xfrm>
            <a:off x="4721225" y="5184775"/>
            <a:ext cx="2749550" cy="908050"/>
            <a:chOff x="2014" y="3266"/>
            <a:chExt cx="1732" cy="572"/>
          </a:xfrm>
        </p:grpSpPr>
        <p:grpSp>
          <p:nvGrpSpPr>
            <p:cNvPr id="2497" name="Google Shape;2497;p209"/>
            <p:cNvGrpSpPr/>
            <p:nvPr/>
          </p:nvGrpSpPr>
          <p:grpSpPr>
            <a:xfrm>
              <a:off x="2016" y="3268"/>
              <a:ext cx="576" cy="284"/>
              <a:chOff x="2016" y="3268"/>
              <a:chExt cx="576" cy="284"/>
            </a:xfrm>
          </p:grpSpPr>
          <p:sp>
            <p:nvSpPr>
              <p:cNvPr id="2498" name="Google Shape;2498;p209"/>
              <p:cNvSpPr/>
              <p:nvPr/>
            </p:nvSpPr>
            <p:spPr>
              <a:xfrm>
                <a:off x="2016" y="326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9" name="Google Shape;2499;p209"/>
              <p:cNvSpPr txBox="1"/>
              <p:nvPr/>
            </p:nvSpPr>
            <p:spPr>
              <a:xfrm>
                <a:off x="2207" y="3293"/>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500" name="Google Shape;2500;p209"/>
            <p:cNvGrpSpPr/>
            <p:nvPr/>
          </p:nvGrpSpPr>
          <p:grpSpPr>
            <a:xfrm>
              <a:off x="2587" y="3268"/>
              <a:ext cx="585" cy="284"/>
              <a:chOff x="2587" y="3268"/>
              <a:chExt cx="585" cy="284"/>
            </a:xfrm>
          </p:grpSpPr>
          <p:sp>
            <p:nvSpPr>
              <p:cNvPr id="2501" name="Google Shape;2501;p209"/>
              <p:cNvSpPr/>
              <p:nvPr/>
            </p:nvSpPr>
            <p:spPr>
              <a:xfrm>
                <a:off x="2592" y="326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2" name="Google Shape;2502;p209"/>
              <p:cNvSpPr txBox="1"/>
              <p:nvPr/>
            </p:nvSpPr>
            <p:spPr>
              <a:xfrm>
                <a:off x="2587" y="3293"/>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503" name="Google Shape;2503;p209"/>
            <p:cNvGrpSpPr/>
            <p:nvPr/>
          </p:nvGrpSpPr>
          <p:grpSpPr>
            <a:xfrm>
              <a:off x="3168" y="3268"/>
              <a:ext cx="576" cy="284"/>
              <a:chOff x="3168" y="3268"/>
              <a:chExt cx="576" cy="284"/>
            </a:xfrm>
          </p:grpSpPr>
          <p:sp>
            <p:nvSpPr>
              <p:cNvPr id="2504" name="Google Shape;2504;p209"/>
              <p:cNvSpPr/>
              <p:nvPr/>
            </p:nvSpPr>
            <p:spPr>
              <a:xfrm>
                <a:off x="3168" y="326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5" name="Google Shape;2505;p209"/>
              <p:cNvSpPr txBox="1"/>
              <p:nvPr/>
            </p:nvSpPr>
            <p:spPr>
              <a:xfrm>
                <a:off x="3338" y="3293"/>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506" name="Google Shape;2506;p209"/>
            <p:cNvGrpSpPr/>
            <p:nvPr/>
          </p:nvGrpSpPr>
          <p:grpSpPr>
            <a:xfrm>
              <a:off x="2592" y="3552"/>
              <a:ext cx="576" cy="284"/>
              <a:chOff x="2592" y="3552"/>
              <a:chExt cx="576" cy="284"/>
            </a:xfrm>
          </p:grpSpPr>
          <p:sp>
            <p:nvSpPr>
              <p:cNvPr id="2507" name="Google Shape;2507;p209"/>
              <p:cNvSpPr/>
              <p:nvPr/>
            </p:nvSpPr>
            <p:spPr>
              <a:xfrm>
                <a:off x="2592" y="355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8" name="Google Shape;2508;p209"/>
              <p:cNvSpPr txBox="1"/>
              <p:nvPr/>
            </p:nvSpPr>
            <p:spPr>
              <a:xfrm>
                <a:off x="2783" y="3577"/>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cxnSp>
          <p:nvCxnSpPr>
            <p:cNvPr id="2509" name="Google Shape;2509;p209"/>
            <p:cNvCxnSpPr/>
            <p:nvPr/>
          </p:nvCxnSpPr>
          <p:spPr>
            <a:xfrm>
              <a:off x="2016" y="3268"/>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510" name="Google Shape;2510;p209"/>
            <p:cNvCxnSpPr/>
            <p:nvPr/>
          </p:nvCxnSpPr>
          <p:spPr>
            <a:xfrm>
              <a:off x="3744" y="326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11" name="Google Shape;2511;p209"/>
            <p:cNvCxnSpPr/>
            <p:nvPr/>
          </p:nvCxnSpPr>
          <p:spPr>
            <a:xfrm flipH="1">
              <a:off x="3166" y="355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12" name="Google Shape;2512;p209"/>
            <p:cNvCxnSpPr/>
            <p:nvPr/>
          </p:nvCxnSpPr>
          <p:spPr>
            <a:xfrm>
              <a:off x="3168" y="35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13" name="Google Shape;2513;p209"/>
            <p:cNvCxnSpPr/>
            <p:nvPr/>
          </p:nvCxnSpPr>
          <p:spPr>
            <a:xfrm flipH="1">
              <a:off x="2590" y="38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14" name="Google Shape;2514;p209"/>
            <p:cNvCxnSpPr/>
            <p:nvPr/>
          </p:nvCxnSpPr>
          <p:spPr>
            <a:xfrm flipH="1" rot="10800000">
              <a:off x="2592" y="3550"/>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515" name="Google Shape;2515;p209"/>
            <p:cNvCxnSpPr/>
            <p:nvPr/>
          </p:nvCxnSpPr>
          <p:spPr>
            <a:xfrm flipH="1">
              <a:off x="2014" y="355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16" name="Google Shape;2516;p209"/>
            <p:cNvCxnSpPr/>
            <p:nvPr/>
          </p:nvCxnSpPr>
          <p:spPr>
            <a:xfrm flipH="1" rot="10800000">
              <a:off x="2016" y="3266"/>
              <a:ext cx="1" cy="288"/>
            </a:xfrm>
            <a:prstGeom prst="straightConnector1">
              <a:avLst/>
            </a:prstGeom>
            <a:noFill/>
            <a:ln cap="flat" cmpd="sng" w="9525">
              <a:solidFill>
                <a:srgbClr val="000000"/>
              </a:solidFill>
              <a:prstDash val="solid"/>
              <a:miter lim="800000"/>
              <a:headEnd len="sm" w="sm" type="none"/>
              <a:tailEnd len="sm" w="sm" type="none"/>
            </a:ln>
          </p:spPr>
        </p:cxnSp>
      </p:gr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210"/>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Bootstrapping a Compiler</a:t>
            </a:r>
            <a:endParaRPr/>
          </a:p>
        </p:txBody>
      </p:sp>
      <p:sp>
        <p:nvSpPr>
          <p:cNvPr id="2523" name="Google Shape;2523;p210"/>
          <p:cNvSpPr txBox="1"/>
          <p:nvPr>
            <p:ph idx="1" type="body"/>
          </p:nvPr>
        </p:nvSpPr>
        <p:spPr>
          <a:xfrm>
            <a:off x="1981200" y="1981200"/>
            <a:ext cx="8229600" cy="2632075"/>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Write the compiler in its own language (#0)</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Write a simple native compiler (#1)</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Use compiler #1 to compile #0 to get native compiler with more frills (#2)</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Repeat as desired</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211"/>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Bootstrapping a Compiler</a:t>
            </a:r>
            <a:endParaRPr/>
          </a:p>
        </p:txBody>
      </p:sp>
      <p:grpSp>
        <p:nvGrpSpPr>
          <p:cNvPr id="2530" name="Google Shape;2530;p211"/>
          <p:cNvGrpSpPr/>
          <p:nvPr/>
        </p:nvGrpSpPr>
        <p:grpSpPr>
          <a:xfrm>
            <a:off x="2892425" y="3432175"/>
            <a:ext cx="2749550" cy="908050"/>
            <a:chOff x="862" y="2162"/>
            <a:chExt cx="1732" cy="572"/>
          </a:xfrm>
        </p:grpSpPr>
        <p:grpSp>
          <p:nvGrpSpPr>
            <p:cNvPr id="2531" name="Google Shape;2531;p211"/>
            <p:cNvGrpSpPr/>
            <p:nvPr/>
          </p:nvGrpSpPr>
          <p:grpSpPr>
            <a:xfrm>
              <a:off x="864" y="2164"/>
              <a:ext cx="576" cy="284"/>
              <a:chOff x="864" y="2164"/>
              <a:chExt cx="576" cy="284"/>
            </a:xfrm>
          </p:grpSpPr>
          <p:sp>
            <p:nvSpPr>
              <p:cNvPr id="2532" name="Google Shape;2532;p211"/>
              <p:cNvSpPr/>
              <p:nvPr/>
            </p:nvSpPr>
            <p:spPr>
              <a:xfrm>
                <a:off x="864" y="216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3" name="Google Shape;2533;p211"/>
              <p:cNvSpPr txBox="1"/>
              <p:nvPr/>
            </p:nvSpPr>
            <p:spPr>
              <a:xfrm>
                <a:off x="1055" y="2189"/>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534" name="Google Shape;2534;p211"/>
            <p:cNvGrpSpPr/>
            <p:nvPr/>
          </p:nvGrpSpPr>
          <p:grpSpPr>
            <a:xfrm>
              <a:off x="1435" y="2164"/>
              <a:ext cx="585" cy="284"/>
              <a:chOff x="1435" y="2164"/>
              <a:chExt cx="585" cy="284"/>
            </a:xfrm>
          </p:grpSpPr>
          <p:sp>
            <p:nvSpPr>
              <p:cNvPr id="2535" name="Google Shape;2535;p211"/>
              <p:cNvSpPr/>
              <p:nvPr/>
            </p:nvSpPr>
            <p:spPr>
              <a:xfrm>
                <a:off x="1440" y="216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6" name="Google Shape;2536;p211"/>
              <p:cNvSpPr txBox="1"/>
              <p:nvPr/>
            </p:nvSpPr>
            <p:spPr>
              <a:xfrm>
                <a:off x="1435" y="2189"/>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537" name="Google Shape;2537;p211"/>
            <p:cNvGrpSpPr/>
            <p:nvPr/>
          </p:nvGrpSpPr>
          <p:grpSpPr>
            <a:xfrm>
              <a:off x="2016" y="2164"/>
              <a:ext cx="576" cy="284"/>
              <a:chOff x="2016" y="2164"/>
              <a:chExt cx="576" cy="284"/>
            </a:xfrm>
          </p:grpSpPr>
          <p:sp>
            <p:nvSpPr>
              <p:cNvPr id="2538" name="Google Shape;2538;p211"/>
              <p:cNvSpPr/>
              <p:nvPr/>
            </p:nvSpPr>
            <p:spPr>
              <a:xfrm>
                <a:off x="2016" y="216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9" name="Google Shape;2539;p211"/>
              <p:cNvSpPr txBox="1"/>
              <p:nvPr/>
            </p:nvSpPr>
            <p:spPr>
              <a:xfrm>
                <a:off x="2186" y="2189"/>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540" name="Google Shape;2540;p211"/>
            <p:cNvGrpSpPr/>
            <p:nvPr/>
          </p:nvGrpSpPr>
          <p:grpSpPr>
            <a:xfrm>
              <a:off x="1440" y="2448"/>
              <a:ext cx="576" cy="284"/>
              <a:chOff x="1440" y="2448"/>
              <a:chExt cx="576" cy="284"/>
            </a:xfrm>
          </p:grpSpPr>
          <p:sp>
            <p:nvSpPr>
              <p:cNvPr id="2541" name="Google Shape;2541;p211"/>
              <p:cNvSpPr/>
              <p:nvPr/>
            </p:nvSpPr>
            <p:spPr>
              <a:xfrm>
                <a:off x="1440"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2" name="Google Shape;2542;p211"/>
              <p:cNvSpPr txBox="1"/>
              <p:nvPr/>
            </p:nvSpPr>
            <p:spPr>
              <a:xfrm>
                <a:off x="1631" y="2473"/>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cxnSp>
          <p:nvCxnSpPr>
            <p:cNvPr id="2543" name="Google Shape;2543;p211"/>
            <p:cNvCxnSpPr/>
            <p:nvPr/>
          </p:nvCxnSpPr>
          <p:spPr>
            <a:xfrm>
              <a:off x="864" y="2164"/>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544" name="Google Shape;2544;p211"/>
            <p:cNvCxnSpPr/>
            <p:nvPr/>
          </p:nvCxnSpPr>
          <p:spPr>
            <a:xfrm>
              <a:off x="2592" y="216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45" name="Google Shape;2545;p211"/>
            <p:cNvCxnSpPr/>
            <p:nvPr/>
          </p:nvCxnSpPr>
          <p:spPr>
            <a:xfrm flipH="1">
              <a:off x="2014"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46" name="Google Shape;2546;p211"/>
            <p:cNvCxnSpPr/>
            <p:nvPr/>
          </p:nvCxnSpPr>
          <p:spPr>
            <a:xfrm>
              <a:off x="2016"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47" name="Google Shape;2547;p211"/>
            <p:cNvCxnSpPr/>
            <p:nvPr/>
          </p:nvCxnSpPr>
          <p:spPr>
            <a:xfrm flipH="1">
              <a:off x="1438"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48" name="Google Shape;2548;p211"/>
            <p:cNvCxnSpPr/>
            <p:nvPr/>
          </p:nvCxnSpPr>
          <p:spPr>
            <a:xfrm flipH="1" rot="10800000">
              <a:off x="1440"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549" name="Google Shape;2549;p211"/>
            <p:cNvCxnSpPr/>
            <p:nvPr/>
          </p:nvCxnSpPr>
          <p:spPr>
            <a:xfrm flipH="1">
              <a:off x="862"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50" name="Google Shape;2550;p211"/>
            <p:cNvCxnSpPr/>
            <p:nvPr/>
          </p:nvCxnSpPr>
          <p:spPr>
            <a:xfrm flipH="1" rot="10800000">
              <a:off x="864" y="2162"/>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551" name="Google Shape;2551;p211"/>
          <p:cNvGrpSpPr/>
          <p:nvPr/>
        </p:nvGrpSpPr>
        <p:grpSpPr>
          <a:xfrm>
            <a:off x="4721225" y="3843337"/>
            <a:ext cx="2749549" cy="954087"/>
            <a:chOff x="2014" y="2421"/>
            <a:chExt cx="1732" cy="601"/>
          </a:xfrm>
        </p:grpSpPr>
        <p:grpSp>
          <p:nvGrpSpPr>
            <p:cNvPr id="2552" name="Google Shape;2552;p211"/>
            <p:cNvGrpSpPr/>
            <p:nvPr/>
          </p:nvGrpSpPr>
          <p:grpSpPr>
            <a:xfrm>
              <a:off x="2016" y="2421"/>
              <a:ext cx="576" cy="315"/>
              <a:chOff x="2016" y="2421"/>
              <a:chExt cx="576" cy="315"/>
            </a:xfrm>
          </p:grpSpPr>
          <p:sp>
            <p:nvSpPr>
              <p:cNvPr id="2553" name="Google Shape;2553;p211"/>
              <p:cNvSpPr/>
              <p:nvPr/>
            </p:nvSpPr>
            <p:spPr>
              <a:xfrm>
                <a:off x="2016" y="2452"/>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4" name="Google Shape;2554;p211"/>
              <p:cNvSpPr txBox="1"/>
              <p:nvPr/>
            </p:nvSpPr>
            <p:spPr>
              <a:xfrm>
                <a:off x="2207" y="2421"/>
                <a:ext cx="194" cy="232"/>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555" name="Google Shape;2555;p211"/>
            <p:cNvGrpSpPr/>
            <p:nvPr/>
          </p:nvGrpSpPr>
          <p:grpSpPr>
            <a:xfrm>
              <a:off x="2592" y="2422"/>
              <a:ext cx="576" cy="314"/>
              <a:chOff x="2592" y="2422"/>
              <a:chExt cx="576" cy="314"/>
            </a:xfrm>
          </p:grpSpPr>
          <p:sp>
            <p:nvSpPr>
              <p:cNvPr id="2556" name="Google Shape;2556;p211"/>
              <p:cNvSpPr/>
              <p:nvPr/>
            </p:nvSpPr>
            <p:spPr>
              <a:xfrm>
                <a:off x="2592" y="2452"/>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7" name="Google Shape;2557;p211"/>
              <p:cNvSpPr txBox="1"/>
              <p:nvPr/>
            </p:nvSpPr>
            <p:spPr>
              <a:xfrm>
                <a:off x="2733" y="2422"/>
                <a:ext cx="295" cy="232"/>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grpSp>
        <p:grpSp>
          <p:nvGrpSpPr>
            <p:cNvPr id="2558" name="Google Shape;2558;p211"/>
            <p:cNvGrpSpPr/>
            <p:nvPr/>
          </p:nvGrpSpPr>
          <p:grpSpPr>
            <a:xfrm>
              <a:off x="3168" y="2421"/>
              <a:ext cx="576" cy="315"/>
              <a:chOff x="3168" y="2421"/>
              <a:chExt cx="576" cy="315"/>
            </a:xfrm>
          </p:grpSpPr>
          <p:sp>
            <p:nvSpPr>
              <p:cNvPr id="2559" name="Google Shape;2559;p211"/>
              <p:cNvSpPr/>
              <p:nvPr/>
            </p:nvSpPr>
            <p:spPr>
              <a:xfrm>
                <a:off x="3168" y="2452"/>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0" name="Google Shape;2560;p211"/>
              <p:cNvSpPr txBox="1"/>
              <p:nvPr/>
            </p:nvSpPr>
            <p:spPr>
              <a:xfrm>
                <a:off x="3339" y="2421"/>
                <a:ext cx="234" cy="232"/>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561" name="Google Shape;2561;p211"/>
            <p:cNvGrpSpPr/>
            <p:nvPr/>
          </p:nvGrpSpPr>
          <p:grpSpPr>
            <a:xfrm>
              <a:off x="2592" y="2705"/>
              <a:ext cx="576" cy="315"/>
              <a:chOff x="2592" y="2705"/>
              <a:chExt cx="576" cy="315"/>
            </a:xfrm>
          </p:grpSpPr>
          <p:sp>
            <p:nvSpPr>
              <p:cNvPr id="2562" name="Google Shape;2562;p211"/>
              <p:cNvSpPr/>
              <p:nvPr/>
            </p:nvSpPr>
            <p:spPr>
              <a:xfrm>
                <a:off x="2592" y="2736"/>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3" name="Google Shape;2563;p211"/>
              <p:cNvSpPr txBox="1"/>
              <p:nvPr/>
            </p:nvSpPr>
            <p:spPr>
              <a:xfrm>
                <a:off x="2763" y="2705"/>
                <a:ext cx="234" cy="232"/>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564" name="Google Shape;2564;p211"/>
            <p:cNvCxnSpPr/>
            <p:nvPr/>
          </p:nvCxnSpPr>
          <p:spPr>
            <a:xfrm>
              <a:off x="2016" y="245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565" name="Google Shape;2565;p211"/>
            <p:cNvCxnSpPr/>
            <p:nvPr/>
          </p:nvCxnSpPr>
          <p:spPr>
            <a:xfrm>
              <a:off x="3744" y="24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66" name="Google Shape;2566;p211"/>
            <p:cNvCxnSpPr/>
            <p:nvPr/>
          </p:nvCxnSpPr>
          <p:spPr>
            <a:xfrm flipH="1">
              <a:off x="3166"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67" name="Google Shape;2567;p211"/>
            <p:cNvCxnSpPr/>
            <p:nvPr/>
          </p:nvCxnSpPr>
          <p:spPr>
            <a:xfrm>
              <a:off x="3168"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68" name="Google Shape;2568;p211"/>
            <p:cNvCxnSpPr/>
            <p:nvPr/>
          </p:nvCxnSpPr>
          <p:spPr>
            <a:xfrm flipH="1">
              <a:off x="2590"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69" name="Google Shape;2569;p211"/>
            <p:cNvCxnSpPr/>
            <p:nvPr/>
          </p:nvCxnSpPr>
          <p:spPr>
            <a:xfrm flipH="1" rot="10800000">
              <a:off x="2592"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570" name="Google Shape;2570;p211"/>
            <p:cNvCxnSpPr/>
            <p:nvPr/>
          </p:nvCxnSpPr>
          <p:spPr>
            <a:xfrm flipH="1">
              <a:off x="2014"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71" name="Google Shape;2571;p211"/>
            <p:cNvCxnSpPr/>
            <p:nvPr/>
          </p:nvCxnSpPr>
          <p:spPr>
            <a:xfrm flipH="1" rot="10800000">
              <a:off x="2016" y="2450"/>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572" name="Google Shape;2572;p211"/>
          <p:cNvGrpSpPr/>
          <p:nvPr/>
        </p:nvGrpSpPr>
        <p:grpSpPr>
          <a:xfrm>
            <a:off x="6550025" y="3432175"/>
            <a:ext cx="2749550" cy="908050"/>
            <a:chOff x="3166" y="2162"/>
            <a:chExt cx="1732" cy="572"/>
          </a:xfrm>
        </p:grpSpPr>
        <p:grpSp>
          <p:nvGrpSpPr>
            <p:cNvPr id="2573" name="Google Shape;2573;p211"/>
            <p:cNvGrpSpPr/>
            <p:nvPr/>
          </p:nvGrpSpPr>
          <p:grpSpPr>
            <a:xfrm>
              <a:off x="3168" y="2164"/>
              <a:ext cx="576" cy="284"/>
              <a:chOff x="3168" y="2164"/>
              <a:chExt cx="576" cy="284"/>
            </a:xfrm>
          </p:grpSpPr>
          <p:sp>
            <p:nvSpPr>
              <p:cNvPr id="2574" name="Google Shape;2574;p211"/>
              <p:cNvSpPr/>
              <p:nvPr/>
            </p:nvSpPr>
            <p:spPr>
              <a:xfrm>
                <a:off x="3168" y="2164"/>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5" name="Google Shape;2575;p211"/>
              <p:cNvSpPr txBox="1"/>
              <p:nvPr/>
            </p:nvSpPr>
            <p:spPr>
              <a:xfrm>
                <a:off x="3359" y="2189"/>
                <a:ext cx="19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576" name="Google Shape;2576;p211"/>
            <p:cNvGrpSpPr/>
            <p:nvPr/>
          </p:nvGrpSpPr>
          <p:grpSpPr>
            <a:xfrm>
              <a:off x="3739" y="2164"/>
              <a:ext cx="585" cy="284"/>
              <a:chOff x="3739" y="2164"/>
              <a:chExt cx="585" cy="284"/>
            </a:xfrm>
          </p:grpSpPr>
          <p:sp>
            <p:nvSpPr>
              <p:cNvPr id="2577" name="Google Shape;2577;p211"/>
              <p:cNvSpPr/>
              <p:nvPr/>
            </p:nvSpPr>
            <p:spPr>
              <a:xfrm>
                <a:off x="3744" y="2164"/>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8" name="Google Shape;2578;p211"/>
              <p:cNvSpPr txBox="1"/>
              <p:nvPr/>
            </p:nvSpPr>
            <p:spPr>
              <a:xfrm>
                <a:off x="3739" y="2189"/>
                <a:ext cx="58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579" name="Google Shape;2579;p211"/>
            <p:cNvGrpSpPr/>
            <p:nvPr/>
          </p:nvGrpSpPr>
          <p:grpSpPr>
            <a:xfrm>
              <a:off x="4320" y="2164"/>
              <a:ext cx="576" cy="284"/>
              <a:chOff x="4320" y="2164"/>
              <a:chExt cx="576" cy="284"/>
            </a:xfrm>
          </p:grpSpPr>
          <p:sp>
            <p:nvSpPr>
              <p:cNvPr id="2580" name="Google Shape;2580;p211"/>
              <p:cNvSpPr/>
              <p:nvPr/>
            </p:nvSpPr>
            <p:spPr>
              <a:xfrm>
                <a:off x="4320" y="2164"/>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1" name="Google Shape;2581;p211"/>
              <p:cNvSpPr txBox="1"/>
              <p:nvPr/>
            </p:nvSpPr>
            <p:spPr>
              <a:xfrm>
                <a:off x="4490" y="2189"/>
                <a:ext cx="236"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582" name="Google Shape;2582;p211"/>
            <p:cNvGrpSpPr/>
            <p:nvPr/>
          </p:nvGrpSpPr>
          <p:grpSpPr>
            <a:xfrm>
              <a:off x="3744" y="2448"/>
              <a:ext cx="576" cy="284"/>
              <a:chOff x="3744" y="2448"/>
              <a:chExt cx="576" cy="284"/>
            </a:xfrm>
          </p:grpSpPr>
          <p:sp>
            <p:nvSpPr>
              <p:cNvPr id="2583" name="Google Shape;2583;p211"/>
              <p:cNvSpPr/>
              <p:nvPr/>
            </p:nvSpPr>
            <p:spPr>
              <a:xfrm>
                <a:off x="3744" y="2448"/>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4" name="Google Shape;2584;p211"/>
              <p:cNvSpPr txBox="1"/>
              <p:nvPr/>
            </p:nvSpPr>
            <p:spPr>
              <a:xfrm>
                <a:off x="3914" y="2473"/>
                <a:ext cx="236"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585" name="Google Shape;2585;p211"/>
            <p:cNvCxnSpPr/>
            <p:nvPr/>
          </p:nvCxnSpPr>
          <p:spPr>
            <a:xfrm>
              <a:off x="3168" y="2164"/>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586" name="Google Shape;2586;p211"/>
            <p:cNvCxnSpPr/>
            <p:nvPr/>
          </p:nvCxnSpPr>
          <p:spPr>
            <a:xfrm>
              <a:off x="4896" y="216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87" name="Google Shape;2587;p211"/>
            <p:cNvCxnSpPr/>
            <p:nvPr/>
          </p:nvCxnSpPr>
          <p:spPr>
            <a:xfrm flipH="1">
              <a:off x="4318"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88" name="Google Shape;2588;p211"/>
            <p:cNvCxnSpPr/>
            <p:nvPr/>
          </p:nvCxnSpPr>
          <p:spPr>
            <a:xfrm>
              <a:off x="4320"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589" name="Google Shape;2589;p211"/>
            <p:cNvCxnSpPr/>
            <p:nvPr/>
          </p:nvCxnSpPr>
          <p:spPr>
            <a:xfrm flipH="1">
              <a:off x="3742"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90" name="Google Shape;2590;p211"/>
            <p:cNvCxnSpPr/>
            <p:nvPr/>
          </p:nvCxnSpPr>
          <p:spPr>
            <a:xfrm flipH="1" rot="10800000">
              <a:off x="3744"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591" name="Google Shape;2591;p211"/>
            <p:cNvCxnSpPr/>
            <p:nvPr/>
          </p:nvCxnSpPr>
          <p:spPr>
            <a:xfrm flipH="1">
              <a:off x="3166"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592" name="Google Shape;2592;p211"/>
            <p:cNvCxnSpPr/>
            <p:nvPr/>
          </p:nvCxnSpPr>
          <p:spPr>
            <a:xfrm flipH="1" rot="10800000">
              <a:off x="3168" y="2162"/>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593" name="Google Shape;2593;p211"/>
          <p:cNvSpPr txBox="1"/>
          <p:nvPr/>
        </p:nvSpPr>
        <p:spPr>
          <a:xfrm>
            <a:off x="1981200" y="3962400"/>
            <a:ext cx="1752600" cy="64928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 (the real thing)</a:t>
            </a:r>
            <a:endParaRPr b="0" i="0" sz="1400" u="none" cap="none" strike="noStrike">
              <a:solidFill>
                <a:srgbClr val="000000"/>
              </a:solidFill>
              <a:latin typeface="Arial"/>
              <a:ea typeface="Arial"/>
              <a:cs typeface="Arial"/>
              <a:sym typeface="Arial"/>
            </a:endParaRPr>
          </a:p>
        </p:txBody>
      </p:sp>
      <p:sp>
        <p:nvSpPr>
          <p:cNvPr id="2594" name="Google Shape;2594;p211"/>
          <p:cNvSpPr txBox="1"/>
          <p:nvPr/>
        </p:nvSpPr>
        <p:spPr>
          <a:xfrm>
            <a:off x="5156200" y="4876800"/>
            <a:ext cx="1322387" cy="3714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 (simple)</a:t>
            </a:r>
            <a:endParaRPr b="0" i="0" sz="1400" u="none" cap="none" strike="noStrike">
              <a:solidFill>
                <a:srgbClr val="000000"/>
              </a:solidFill>
              <a:latin typeface="Arial"/>
              <a:ea typeface="Arial"/>
              <a:cs typeface="Arial"/>
              <a:sym typeface="Arial"/>
            </a:endParaRPr>
          </a:p>
        </p:txBody>
      </p:sp>
      <p:sp>
        <p:nvSpPr>
          <p:cNvPr id="2595" name="Google Shape;2595;p211"/>
          <p:cNvSpPr txBox="1"/>
          <p:nvPr/>
        </p:nvSpPr>
        <p:spPr>
          <a:xfrm>
            <a:off x="8458200" y="3962400"/>
            <a:ext cx="1528762" cy="64928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 (real thing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compiled)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500"/>
                                        <p:tgtEl>
                                          <p:spTgt spid="2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500"/>
                                        <p:tgtEl>
                                          <p:spTgt spid="2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 type="body"/>
          </p:nvPr>
        </p:nvSpPr>
        <p:spPr>
          <a:xfrm>
            <a:off x="838200" y="90487"/>
            <a:ext cx="10515600" cy="6086475"/>
          </a:xfrm>
          <a:prstGeom prst="rect">
            <a:avLst/>
          </a:prstGeom>
          <a:noFill/>
          <a:ln>
            <a:noFill/>
          </a:ln>
        </p:spPr>
        <p:txBody>
          <a:bodyPr anchorCtr="0" anchor="t"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2100"/>
              <a:buFont typeface="Arial"/>
              <a:buNone/>
            </a:pPr>
            <a:r>
              <a:rPr b="1" i="0" lang="en-US" sz="2100" u="none" cap="none" strike="noStrike">
                <a:solidFill>
                  <a:schemeClr val="dk1"/>
                </a:solidFill>
                <a:latin typeface="Calibri"/>
                <a:ea typeface="Calibri"/>
                <a:cs typeface="Calibri"/>
                <a:sym typeface="Calibri"/>
              </a:rPr>
              <a:t>Contents</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Intermediate Code Generation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Intermediate Languages - prefix - postfix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Quadruple - triple - indirect triples Representation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 Syntax tree- Evaluation of expression - three-address code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Synthesized attributes – Inherited attributes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Intermediate languages – Declarations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Assignment Statements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Boolean Expressions, Case Statements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Back patching – Procedure calls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Code Generation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Issues in the design of code generator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 The target machine – Runtime Storage management</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A simple Code generator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Code Generation Algorithm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Register and Address Descriptors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Generating Code of Assignment Statements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Cross Compiler – T diagrams </a:t>
            </a:r>
            <a:endParaRPr/>
          </a:p>
          <a:p>
            <a:pPr indent="0" lvl="0" marL="0" marR="0" rtl="0" algn="l">
              <a:lnSpc>
                <a:spcPct val="70000"/>
              </a:lnSpc>
              <a:spcBef>
                <a:spcPts val="1000"/>
              </a:spcBef>
              <a:spcAft>
                <a:spcPts val="0"/>
              </a:spcAft>
              <a:buClr>
                <a:schemeClr val="dk1"/>
              </a:buClr>
              <a:buSzPts val="1600"/>
              <a:buFont typeface="Arial"/>
              <a:buChar char="•"/>
            </a:pPr>
            <a:r>
              <a:rPr b="1" i="0" lang="en-US" sz="1600" u="none" cap="none" strike="noStrike">
                <a:solidFill>
                  <a:schemeClr val="dk1"/>
                </a:solidFill>
                <a:latin typeface="Times New Roman"/>
                <a:ea typeface="Times New Roman"/>
                <a:cs typeface="Times New Roman"/>
                <a:sym typeface="Times New Roman"/>
              </a:rPr>
              <a:t>Issues in Cross compilers </a:t>
            </a:r>
            <a:endParaRPr/>
          </a:p>
          <a:p>
            <a:pPr indent="-127000" lvl="0" marL="228600" marR="0" rtl="0" algn="l">
              <a:lnSpc>
                <a:spcPct val="90000"/>
              </a:lnSpc>
              <a:spcBef>
                <a:spcPts val="1000"/>
              </a:spcBef>
              <a:spcAft>
                <a:spcPts val="0"/>
              </a:spcAft>
              <a:buClr>
                <a:schemeClr val="dk1"/>
              </a:buClr>
              <a:buSzPts val="1600"/>
              <a:buFont typeface="Arial"/>
              <a:buNone/>
            </a:pPr>
            <a:r>
              <a:t/>
            </a:r>
            <a:endParaRPr b="1" i="0" sz="1600" u="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Fields in Records and Classes</a:t>
            </a:r>
            <a:endParaRPr/>
          </a:p>
        </p:txBody>
      </p:sp>
      <p:sp>
        <p:nvSpPr>
          <p:cNvPr id="218" name="Google Shape;218;p32"/>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pic>
        <p:nvPicPr>
          <p:cNvPr id="219" name="Google Shape;219;p32"/>
          <p:cNvPicPr preferRelativeResize="0"/>
          <p:nvPr/>
        </p:nvPicPr>
        <p:blipFill rotWithShape="1">
          <a:blip r:embed="rId3">
            <a:alphaModFix/>
          </a:blip>
          <a:srcRect b="0" l="0" r="0" t="0"/>
          <a:stretch/>
        </p:blipFill>
        <p:spPr>
          <a:xfrm>
            <a:off x="2438400" y="1981200"/>
            <a:ext cx="6934200" cy="1289050"/>
          </a:xfrm>
          <a:prstGeom prst="rect">
            <a:avLst/>
          </a:prstGeom>
          <a:noFill/>
          <a:ln>
            <a:noFill/>
          </a:ln>
        </p:spPr>
      </p:pic>
      <p:pic>
        <p:nvPicPr>
          <p:cNvPr id="220" name="Google Shape;220;p32"/>
          <p:cNvPicPr preferRelativeResize="0"/>
          <p:nvPr/>
        </p:nvPicPr>
        <p:blipFill rotWithShape="1">
          <a:blip r:embed="rId4">
            <a:alphaModFix/>
          </a:blip>
          <a:srcRect b="0" l="0" r="0" t="0"/>
          <a:stretch/>
        </p:blipFill>
        <p:spPr>
          <a:xfrm>
            <a:off x="2438400" y="3429000"/>
            <a:ext cx="7620000" cy="1708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212"/>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Bootstrapping a Compiler, Stage 2</a:t>
            </a:r>
            <a:endParaRPr/>
          </a:p>
        </p:txBody>
      </p:sp>
      <p:grpSp>
        <p:nvGrpSpPr>
          <p:cNvPr id="2602" name="Google Shape;2602;p212"/>
          <p:cNvGrpSpPr/>
          <p:nvPr/>
        </p:nvGrpSpPr>
        <p:grpSpPr>
          <a:xfrm>
            <a:off x="2892425" y="3432175"/>
            <a:ext cx="2749550" cy="908050"/>
            <a:chOff x="862" y="2162"/>
            <a:chExt cx="1732" cy="572"/>
          </a:xfrm>
        </p:grpSpPr>
        <p:grpSp>
          <p:nvGrpSpPr>
            <p:cNvPr id="2603" name="Google Shape;2603;p212"/>
            <p:cNvGrpSpPr/>
            <p:nvPr/>
          </p:nvGrpSpPr>
          <p:grpSpPr>
            <a:xfrm>
              <a:off x="864" y="2164"/>
              <a:ext cx="576" cy="284"/>
              <a:chOff x="864" y="2164"/>
              <a:chExt cx="576" cy="284"/>
            </a:xfrm>
          </p:grpSpPr>
          <p:sp>
            <p:nvSpPr>
              <p:cNvPr id="2604" name="Google Shape;2604;p212"/>
              <p:cNvSpPr/>
              <p:nvPr/>
            </p:nvSpPr>
            <p:spPr>
              <a:xfrm>
                <a:off x="864" y="216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05" name="Google Shape;2605;p212"/>
              <p:cNvSpPr txBox="1"/>
              <p:nvPr/>
            </p:nvSpPr>
            <p:spPr>
              <a:xfrm>
                <a:off x="1055" y="2189"/>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606" name="Google Shape;2606;p212"/>
            <p:cNvGrpSpPr/>
            <p:nvPr/>
          </p:nvGrpSpPr>
          <p:grpSpPr>
            <a:xfrm>
              <a:off x="1435" y="2164"/>
              <a:ext cx="585" cy="284"/>
              <a:chOff x="1435" y="2164"/>
              <a:chExt cx="585" cy="284"/>
            </a:xfrm>
          </p:grpSpPr>
          <p:sp>
            <p:nvSpPr>
              <p:cNvPr id="2607" name="Google Shape;2607;p212"/>
              <p:cNvSpPr/>
              <p:nvPr/>
            </p:nvSpPr>
            <p:spPr>
              <a:xfrm>
                <a:off x="1440" y="216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08" name="Google Shape;2608;p212"/>
              <p:cNvSpPr txBox="1"/>
              <p:nvPr/>
            </p:nvSpPr>
            <p:spPr>
              <a:xfrm>
                <a:off x="1435" y="2189"/>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609" name="Google Shape;2609;p212"/>
            <p:cNvGrpSpPr/>
            <p:nvPr/>
          </p:nvGrpSpPr>
          <p:grpSpPr>
            <a:xfrm>
              <a:off x="2016" y="2164"/>
              <a:ext cx="576" cy="284"/>
              <a:chOff x="2016" y="2164"/>
              <a:chExt cx="576" cy="284"/>
            </a:xfrm>
          </p:grpSpPr>
          <p:sp>
            <p:nvSpPr>
              <p:cNvPr id="2610" name="Google Shape;2610;p212"/>
              <p:cNvSpPr/>
              <p:nvPr/>
            </p:nvSpPr>
            <p:spPr>
              <a:xfrm>
                <a:off x="2016" y="216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1" name="Google Shape;2611;p212"/>
              <p:cNvSpPr txBox="1"/>
              <p:nvPr/>
            </p:nvSpPr>
            <p:spPr>
              <a:xfrm>
                <a:off x="2186" y="2189"/>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612" name="Google Shape;2612;p212"/>
            <p:cNvGrpSpPr/>
            <p:nvPr/>
          </p:nvGrpSpPr>
          <p:grpSpPr>
            <a:xfrm>
              <a:off x="1440" y="2448"/>
              <a:ext cx="576" cy="284"/>
              <a:chOff x="1440" y="2448"/>
              <a:chExt cx="576" cy="284"/>
            </a:xfrm>
          </p:grpSpPr>
          <p:sp>
            <p:nvSpPr>
              <p:cNvPr id="2613" name="Google Shape;2613;p212"/>
              <p:cNvSpPr/>
              <p:nvPr/>
            </p:nvSpPr>
            <p:spPr>
              <a:xfrm>
                <a:off x="1440" y="244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4" name="Google Shape;2614;p212"/>
              <p:cNvSpPr txBox="1"/>
              <p:nvPr/>
            </p:nvSpPr>
            <p:spPr>
              <a:xfrm>
                <a:off x="1631" y="2473"/>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cxnSp>
          <p:nvCxnSpPr>
            <p:cNvPr id="2615" name="Google Shape;2615;p212"/>
            <p:cNvCxnSpPr/>
            <p:nvPr/>
          </p:nvCxnSpPr>
          <p:spPr>
            <a:xfrm>
              <a:off x="864" y="2164"/>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616" name="Google Shape;2616;p212"/>
            <p:cNvCxnSpPr/>
            <p:nvPr/>
          </p:nvCxnSpPr>
          <p:spPr>
            <a:xfrm>
              <a:off x="2592" y="216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17" name="Google Shape;2617;p212"/>
            <p:cNvCxnSpPr/>
            <p:nvPr/>
          </p:nvCxnSpPr>
          <p:spPr>
            <a:xfrm flipH="1">
              <a:off x="2014"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18" name="Google Shape;2618;p212"/>
            <p:cNvCxnSpPr/>
            <p:nvPr/>
          </p:nvCxnSpPr>
          <p:spPr>
            <a:xfrm>
              <a:off x="2016"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19" name="Google Shape;2619;p212"/>
            <p:cNvCxnSpPr/>
            <p:nvPr/>
          </p:nvCxnSpPr>
          <p:spPr>
            <a:xfrm flipH="1">
              <a:off x="1438"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20" name="Google Shape;2620;p212"/>
            <p:cNvCxnSpPr/>
            <p:nvPr/>
          </p:nvCxnSpPr>
          <p:spPr>
            <a:xfrm flipH="1" rot="10800000">
              <a:off x="1440"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621" name="Google Shape;2621;p212"/>
            <p:cNvCxnSpPr/>
            <p:nvPr/>
          </p:nvCxnSpPr>
          <p:spPr>
            <a:xfrm flipH="1">
              <a:off x="862"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22" name="Google Shape;2622;p212"/>
            <p:cNvCxnSpPr/>
            <p:nvPr/>
          </p:nvCxnSpPr>
          <p:spPr>
            <a:xfrm flipH="1" rot="10800000">
              <a:off x="864" y="2162"/>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623" name="Google Shape;2623;p212"/>
          <p:cNvGrpSpPr/>
          <p:nvPr/>
        </p:nvGrpSpPr>
        <p:grpSpPr>
          <a:xfrm>
            <a:off x="4721225" y="3889375"/>
            <a:ext cx="2749550" cy="908050"/>
            <a:chOff x="2014" y="2450"/>
            <a:chExt cx="1732" cy="572"/>
          </a:xfrm>
        </p:grpSpPr>
        <p:grpSp>
          <p:nvGrpSpPr>
            <p:cNvPr id="2624" name="Google Shape;2624;p212"/>
            <p:cNvGrpSpPr/>
            <p:nvPr/>
          </p:nvGrpSpPr>
          <p:grpSpPr>
            <a:xfrm>
              <a:off x="2016" y="2452"/>
              <a:ext cx="576" cy="284"/>
              <a:chOff x="2016" y="2452"/>
              <a:chExt cx="576" cy="284"/>
            </a:xfrm>
          </p:grpSpPr>
          <p:sp>
            <p:nvSpPr>
              <p:cNvPr id="2625" name="Google Shape;2625;p212"/>
              <p:cNvSpPr/>
              <p:nvPr/>
            </p:nvSpPr>
            <p:spPr>
              <a:xfrm>
                <a:off x="2016" y="2452"/>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26" name="Google Shape;2626;p212"/>
              <p:cNvSpPr txBox="1"/>
              <p:nvPr/>
            </p:nvSpPr>
            <p:spPr>
              <a:xfrm>
                <a:off x="2207" y="2477"/>
                <a:ext cx="19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627" name="Google Shape;2627;p212"/>
            <p:cNvGrpSpPr/>
            <p:nvPr/>
          </p:nvGrpSpPr>
          <p:grpSpPr>
            <a:xfrm>
              <a:off x="2587" y="2452"/>
              <a:ext cx="585" cy="284"/>
              <a:chOff x="2587" y="2452"/>
              <a:chExt cx="585" cy="284"/>
            </a:xfrm>
          </p:grpSpPr>
          <p:sp>
            <p:nvSpPr>
              <p:cNvPr id="2628" name="Google Shape;2628;p212"/>
              <p:cNvSpPr/>
              <p:nvPr/>
            </p:nvSpPr>
            <p:spPr>
              <a:xfrm>
                <a:off x="2592" y="2452"/>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29" name="Google Shape;2629;p212"/>
              <p:cNvSpPr txBox="1"/>
              <p:nvPr/>
            </p:nvSpPr>
            <p:spPr>
              <a:xfrm>
                <a:off x="2587" y="2477"/>
                <a:ext cx="58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630" name="Google Shape;2630;p212"/>
            <p:cNvGrpSpPr/>
            <p:nvPr/>
          </p:nvGrpSpPr>
          <p:grpSpPr>
            <a:xfrm>
              <a:off x="3168" y="2452"/>
              <a:ext cx="576" cy="284"/>
              <a:chOff x="3168" y="2452"/>
              <a:chExt cx="576" cy="284"/>
            </a:xfrm>
          </p:grpSpPr>
          <p:sp>
            <p:nvSpPr>
              <p:cNvPr id="2631" name="Google Shape;2631;p212"/>
              <p:cNvSpPr/>
              <p:nvPr/>
            </p:nvSpPr>
            <p:spPr>
              <a:xfrm>
                <a:off x="3168" y="2452"/>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2" name="Google Shape;2632;p212"/>
              <p:cNvSpPr txBox="1"/>
              <p:nvPr/>
            </p:nvSpPr>
            <p:spPr>
              <a:xfrm>
                <a:off x="3338" y="2477"/>
                <a:ext cx="236"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633" name="Google Shape;2633;p212"/>
            <p:cNvGrpSpPr/>
            <p:nvPr/>
          </p:nvGrpSpPr>
          <p:grpSpPr>
            <a:xfrm>
              <a:off x="2592" y="2736"/>
              <a:ext cx="576" cy="284"/>
              <a:chOff x="2592" y="2736"/>
              <a:chExt cx="576" cy="284"/>
            </a:xfrm>
          </p:grpSpPr>
          <p:sp>
            <p:nvSpPr>
              <p:cNvPr id="2634" name="Google Shape;2634;p212"/>
              <p:cNvSpPr/>
              <p:nvPr/>
            </p:nvSpPr>
            <p:spPr>
              <a:xfrm>
                <a:off x="2592" y="2736"/>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5" name="Google Shape;2635;p212"/>
              <p:cNvSpPr txBox="1"/>
              <p:nvPr/>
            </p:nvSpPr>
            <p:spPr>
              <a:xfrm>
                <a:off x="2762" y="2761"/>
                <a:ext cx="236"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636" name="Google Shape;2636;p212"/>
            <p:cNvCxnSpPr/>
            <p:nvPr/>
          </p:nvCxnSpPr>
          <p:spPr>
            <a:xfrm>
              <a:off x="2016" y="245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637" name="Google Shape;2637;p212"/>
            <p:cNvCxnSpPr/>
            <p:nvPr/>
          </p:nvCxnSpPr>
          <p:spPr>
            <a:xfrm>
              <a:off x="3744" y="245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38" name="Google Shape;2638;p212"/>
            <p:cNvCxnSpPr/>
            <p:nvPr/>
          </p:nvCxnSpPr>
          <p:spPr>
            <a:xfrm flipH="1">
              <a:off x="3166"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39" name="Google Shape;2639;p212"/>
            <p:cNvCxnSpPr/>
            <p:nvPr/>
          </p:nvCxnSpPr>
          <p:spPr>
            <a:xfrm>
              <a:off x="3168" y="273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40" name="Google Shape;2640;p212"/>
            <p:cNvCxnSpPr/>
            <p:nvPr/>
          </p:nvCxnSpPr>
          <p:spPr>
            <a:xfrm flipH="1">
              <a:off x="2590" y="302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41" name="Google Shape;2641;p212"/>
            <p:cNvCxnSpPr/>
            <p:nvPr/>
          </p:nvCxnSpPr>
          <p:spPr>
            <a:xfrm flipH="1" rot="10800000">
              <a:off x="2592" y="273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642" name="Google Shape;2642;p212"/>
            <p:cNvCxnSpPr/>
            <p:nvPr/>
          </p:nvCxnSpPr>
          <p:spPr>
            <a:xfrm flipH="1">
              <a:off x="2014" y="273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43" name="Google Shape;2643;p212"/>
            <p:cNvCxnSpPr/>
            <p:nvPr/>
          </p:nvCxnSpPr>
          <p:spPr>
            <a:xfrm flipH="1" rot="10800000">
              <a:off x="2016" y="2450"/>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644" name="Google Shape;2644;p212"/>
          <p:cNvGrpSpPr/>
          <p:nvPr/>
        </p:nvGrpSpPr>
        <p:grpSpPr>
          <a:xfrm>
            <a:off x="6550025" y="3432175"/>
            <a:ext cx="2749550" cy="908050"/>
            <a:chOff x="3166" y="2162"/>
            <a:chExt cx="1732" cy="572"/>
          </a:xfrm>
        </p:grpSpPr>
        <p:grpSp>
          <p:nvGrpSpPr>
            <p:cNvPr id="2645" name="Google Shape;2645;p212"/>
            <p:cNvGrpSpPr/>
            <p:nvPr/>
          </p:nvGrpSpPr>
          <p:grpSpPr>
            <a:xfrm>
              <a:off x="3168" y="2164"/>
              <a:ext cx="576" cy="284"/>
              <a:chOff x="3168" y="2164"/>
              <a:chExt cx="576" cy="284"/>
            </a:xfrm>
          </p:grpSpPr>
          <p:sp>
            <p:nvSpPr>
              <p:cNvPr id="2646" name="Google Shape;2646;p212"/>
              <p:cNvSpPr/>
              <p:nvPr/>
            </p:nvSpPr>
            <p:spPr>
              <a:xfrm>
                <a:off x="3168" y="2164"/>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47" name="Google Shape;2647;p212"/>
              <p:cNvSpPr txBox="1"/>
              <p:nvPr/>
            </p:nvSpPr>
            <p:spPr>
              <a:xfrm>
                <a:off x="3359" y="2189"/>
                <a:ext cx="195"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648" name="Google Shape;2648;p212"/>
            <p:cNvGrpSpPr/>
            <p:nvPr/>
          </p:nvGrpSpPr>
          <p:grpSpPr>
            <a:xfrm>
              <a:off x="3739" y="2164"/>
              <a:ext cx="585" cy="284"/>
              <a:chOff x="3739" y="2164"/>
              <a:chExt cx="585" cy="284"/>
            </a:xfrm>
          </p:grpSpPr>
          <p:sp>
            <p:nvSpPr>
              <p:cNvPr id="2649" name="Google Shape;2649;p212"/>
              <p:cNvSpPr/>
              <p:nvPr/>
            </p:nvSpPr>
            <p:spPr>
              <a:xfrm>
                <a:off x="3744" y="2164"/>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0" name="Google Shape;2650;p212"/>
              <p:cNvSpPr txBox="1"/>
              <p:nvPr/>
            </p:nvSpPr>
            <p:spPr>
              <a:xfrm>
                <a:off x="3739" y="2189"/>
                <a:ext cx="585"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651" name="Google Shape;2651;p212"/>
            <p:cNvGrpSpPr/>
            <p:nvPr/>
          </p:nvGrpSpPr>
          <p:grpSpPr>
            <a:xfrm>
              <a:off x="4320" y="2164"/>
              <a:ext cx="576" cy="284"/>
              <a:chOff x="4320" y="2164"/>
              <a:chExt cx="576" cy="284"/>
            </a:xfrm>
          </p:grpSpPr>
          <p:sp>
            <p:nvSpPr>
              <p:cNvPr id="2652" name="Google Shape;2652;p212"/>
              <p:cNvSpPr/>
              <p:nvPr/>
            </p:nvSpPr>
            <p:spPr>
              <a:xfrm>
                <a:off x="4320" y="2164"/>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3" name="Google Shape;2653;p212"/>
              <p:cNvSpPr txBox="1"/>
              <p:nvPr/>
            </p:nvSpPr>
            <p:spPr>
              <a:xfrm>
                <a:off x="4490" y="2189"/>
                <a:ext cx="236"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654" name="Google Shape;2654;p212"/>
            <p:cNvGrpSpPr/>
            <p:nvPr/>
          </p:nvGrpSpPr>
          <p:grpSpPr>
            <a:xfrm>
              <a:off x="3744" y="2448"/>
              <a:ext cx="576" cy="284"/>
              <a:chOff x="3744" y="2448"/>
              <a:chExt cx="576" cy="284"/>
            </a:xfrm>
          </p:grpSpPr>
          <p:sp>
            <p:nvSpPr>
              <p:cNvPr id="2655" name="Google Shape;2655;p212"/>
              <p:cNvSpPr/>
              <p:nvPr/>
            </p:nvSpPr>
            <p:spPr>
              <a:xfrm>
                <a:off x="3744" y="2448"/>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6" name="Google Shape;2656;p212"/>
              <p:cNvSpPr txBox="1"/>
              <p:nvPr/>
            </p:nvSpPr>
            <p:spPr>
              <a:xfrm>
                <a:off x="3914" y="2473"/>
                <a:ext cx="236"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657" name="Google Shape;2657;p212"/>
            <p:cNvCxnSpPr/>
            <p:nvPr/>
          </p:nvCxnSpPr>
          <p:spPr>
            <a:xfrm>
              <a:off x="3168" y="2164"/>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658" name="Google Shape;2658;p212"/>
            <p:cNvCxnSpPr/>
            <p:nvPr/>
          </p:nvCxnSpPr>
          <p:spPr>
            <a:xfrm>
              <a:off x="4896" y="216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59" name="Google Shape;2659;p212"/>
            <p:cNvCxnSpPr/>
            <p:nvPr/>
          </p:nvCxnSpPr>
          <p:spPr>
            <a:xfrm flipH="1">
              <a:off x="4318"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60" name="Google Shape;2660;p212"/>
            <p:cNvCxnSpPr/>
            <p:nvPr/>
          </p:nvCxnSpPr>
          <p:spPr>
            <a:xfrm>
              <a:off x="4320" y="244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61" name="Google Shape;2661;p212"/>
            <p:cNvCxnSpPr/>
            <p:nvPr/>
          </p:nvCxnSpPr>
          <p:spPr>
            <a:xfrm flipH="1">
              <a:off x="3742" y="273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62" name="Google Shape;2662;p212"/>
            <p:cNvCxnSpPr/>
            <p:nvPr/>
          </p:nvCxnSpPr>
          <p:spPr>
            <a:xfrm flipH="1" rot="10800000">
              <a:off x="3744" y="244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663" name="Google Shape;2663;p212"/>
            <p:cNvCxnSpPr/>
            <p:nvPr/>
          </p:nvCxnSpPr>
          <p:spPr>
            <a:xfrm flipH="1">
              <a:off x="3166" y="244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64" name="Google Shape;2664;p212"/>
            <p:cNvCxnSpPr/>
            <p:nvPr/>
          </p:nvCxnSpPr>
          <p:spPr>
            <a:xfrm flipH="1" rot="10800000">
              <a:off x="3168" y="2162"/>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665" name="Google Shape;2665;p212"/>
          <p:cNvSpPr txBox="1"/>
          <p:nvPr/>
        </p:nvSpPr>
        <p:spPr>
          <a:xfrm>
            <a:off x="1981200" y="3962400"/>
            <a:ext cx="1752600" cy="64928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 (the real thing)</a:t>
            </a:r>
            <a:endParaRPr b="0" i="0" sz="1400" u="none" cap="none" strike="noStrike">
              <a:solidFill>
                <a:srgbClr val="000000"/>
              </a:solidFill>
              <a:latin typeface="Arial"/>
              <a:ea typeface="Arial"/>
              <a:cs typeface="Arial"/>
              <a:sym typeface="Arial"/>
            </a:endParaRPr>
          </a:p>
        </p:txBody>
      </p:sp>
      <p:sp>
        <p:nvSpPr>
          <p:cNvPr id="2666" name="Google Shape;2666;p212"/>
          <p:cNvSpPr txBox="1"/>
          <p:nvPr/>
        </p:nvSpPr>
        <p:spPr>
          <a:xfrm>
            <a:off x="4556125" y="4865687"/>
            <a:ext cx="2978150" cy="3714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 (the real thing compiled)</a:t>
            </a:r>
            <a:endParaRPr b="0" i="0" sz="1400" u="none" cap="none" strike="noStrike">
              <a:solidFill>
                <a:srgbClr val="000000"/>
              </a:solidFill>
              <a:latin typeface="Arial"/>
              <a:ea typeface="Arial"/>
              <a:cs typeface="Arial"/>
              <a:sym typeface="Arial"/>
            </a:endParaRPr>
          </a:p>
        </p:txBody>
      </p:sp>
      <p:sp>
        <p:nvSpPr>
          <p:cNvPr id="2667" name="Google Shape;2667;p212"/>
          <p:cNvSpPr txBox="1"/>
          <p:nvPr/>
        </p:nvSpPr>
        <p:spPr>
          <a:xfrm>
            <a:off x="8458200" y="3962400"/>
            <a:ext cx="1976437" cy="64928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 (compiled with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real thing)</a:t>
            </a:r>
            <a:endParaRPr b="0" i="0" sz="1400" u="none" cap="none" strike="noStrike">
              <a:solidFill>
                <a:srgbClr val="000000"/>
              </a:solidFill>
              <a:latin typeface="Arial"/>
              <a:ea typeface="Arial"/>
              <a:cs typeface="Arial"/>
              <a:sym typeface="Arial"/>
            </a:endParaRPr>
          </a:p>
        </p:txBody>
      </p:sp>
      <p:sp>
        <p:nvSpPr>
          <p:cNvPr id="2668" name="Google Shape;2668;p212"/>
          <p:cNvSpPr txBox="1"/>
          <p:nvPr/>
        </p:nvSpPr>
        <p:spPr>
          <a:xfrm>
            <a:off x="2217737" y="5973762"/>
            <a:ext cx="7632700" cy="3365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55E00"/>
              </a:buClr>
              <a:buSzPts val="2200"/>
              <a:buFont typeface="Arial"/>
              <a:buNone/>
            </a:pPr>
            <a:r>
              <a:rPr b="0" i="0" lang="en-US" sz="2200" u="none" cap="none" strike="noStrike">
                <a:solidFill>
                  <a:srgbClr val="355E00"/>
                </a:solidFill>
                <a:latin typeface="Arial"/>
                <a:ea typeface="Arial"/>
                <a:cs typeface="Arial"/>
                <a:sym typeface="Arial"/>
              </a:rPr>
              <a:t>Consistency test: #2 = #3 literally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5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500"/>
                                        <p:tgtEl>
                                          <p:spTgt spid="2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213"/>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Porting a Compiler</a:t>
            </a:r>
            <a:endParaRPr/>
          </a:p>
        </p:txBody>
      </p:sp>
      <p:sp>
        <p:nvSpPr>
          <p:cNvPr id="2675" name="Google Shape;2675;p213"/>
          <p:cNvSpPr txBox="1"/>
          <p:nvPr>
            <p:ph idx="1" type="body"/>
          </p:nvPr>
        </p:nvSpPr>
        <p:spPr>
          <a:xfrm>
            <a:off x="1981200" y="1981200"/>
            <a:ext cx="8229600" cy="2200275"/>
          </a:xfrm>
          <a:prstGeom prst="rect">
            <a:avLst/>
          </a:prstGeom>
          <a:noFill/>
          <a:ln>
            <a:noFill/>
          </a:ln>
        </p:spPr>
        <p:txBody>
          <a:bodyPr anchorCtr="0" anchor="t" bIns="45700" lIns="91425" spcFirstLastPara="1" rIns="91425" wrap="square" tIns="45700">
            <a:spAutoFit/>
          </a:bodyPr>
          <a:lstStyle/>
          <a:p>
            <a:pPr indent="-606425" lvl="0" marL="606425" rtl="0" algn="l">
              <a:lnSpc>
                <a:spcPct val="100000"/>
              </a:lnSpc>
              <a:spcBef>
                <a:spcPts val="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Rewrite back end to target new machine</a:t>
            </a:r>
            <a:endParaRPr/>
          </a:p>
          <a:p>
            <a:pPr indent="-606425" lvl="0" marL="606425" rtl="0" algn="l">
              <a:lnSpc>
                <a:spcPct val="10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a:p>
            <a:pPr indent="-606425" lvl="0" marL="606425" rtl="0" algn="l">
              <a:lnSpc>
                <a:spcPct val="10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a:p>
            <a:pPr indent="-606425" lvl="0" marL="606425" rtl="0" algn="l">
              <a:lnSpc>
                <a:spcPct val="100000"/>
              </a:lnSpc>
              <a:spcBef>
                <a:spcPts val="1000"/>
              </a:spcBef>
              <a:spcAft>
                <a:spcPts val="0"/>
              </a:spcAft>
              <a:buClr>
                <a:schemeClr val="dk1"/>
              </a:buClr>
              <a:buSzPts val="2800"/>
              <a:buFont typeface="Noto Sans Symbols"/>
              <a:buAutoNum type="arabicPeriod"/>
            </a:pPr>
            <a:r>
              <a:rPr b="0" i="0" lang="en-US" sz="2800" u="none">
                <a:solidFill>
                  <a:schemeClr val="dk1"/>
                </a:solidFill>
                <a:latin typeface="Calibri"/>
                <a:ea typeface="Calibri"/>
                <a:cs typeface="Calibri"/>
                <a:sym typeface="Calibri"/>
              </a:rPr>
              <a:t>Compile on new machine</a:t>
            </a:r>
            <a:endParaRPr/>
          </a:p>
        </p:txBody>
      </p:sp>
      <p:grpSp>
        <p:nvGrpSpPr>
          <p:cNvPr id="2676" name="Google Shape;2676;p213"/>
          <p:cNvGrpSpPr/>
          <p:nvPr/>
        </p:nvGrpSpPr>
        <p:grpSpPr>
          <a:xfrm>
            <a:off x="2740025" y="2746375"/>
            <a:ext cx="2749550" cy="908050"/>
            <a:chOff x="766" y="1730"/>
            <a:chExt cx="1732" cy="572"/>
          </a:xfrm>
        </p:grpSpPr>
        <p:grpSp>
          <p:nvGrpSpPr>
            <p:cNvPr id="2677" name="Google Shape;2677;p213"/>
            <p:cNvGrpSpPr/>
            <p:nvPr/>
          </p:nvGrpSpPr>
          <p:grpSpPr>
            <a:xfrm>
              <a:off x="768" y="1732"/>
              <a:ext cx="576" cy="284"/>
              <a:chOff x="768" y="1732"/>
              <a:chExt cx="576" cy="284"/>
            </a:xfrm>
          </p:grpSpPr>
          <p:sp>
            <p:nvSpPr>
              <p:cNvPr id="2678" name="Google Shape;2678;p213"/>
              <p:cNvSpPr/>
              <p:nvPr/>
            </p:nvSpPr>
            <p:spPr>
              <a:xfrm>
                <a:off x="768" y="173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79" name="Google Shape;2679;p213"/>
              <p:cNvSpPr txBox="1"/>
              <p:nvPr/>
            </p:nvSpPr>
            <p:spPr>
              <a:xfrm>
                <a:off x="959" y="1757"/>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680" name="Google Shape;2680;p213"/>
            <p:cNvGrpSpPr/>
            <p:nvPr/>
          </p:nvGrpSpPr>
          <p:grpSpPr>
            <a:xfrm>
              <a:off x="1339" y="1732"/>
              <a:ext cx="585" cy="284"/>
              <a:chOff x="1339" y="1732"/>
              <a:chExt cx="585" cy="284"/>
            </a:xfrm>
          </p:grpSpPr>
          <p:sp>
            <p:nvSpPr>
              <p:cNvPr id="2681" name="Google Shape;2681;p213"/>
              <p:cNvSpPr/>
              <p:nvPr/>
            </p:nvSpPr>
            <p:spPr>
              <a:xfrm>
                <a:off x="1344" y="173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2" name="Google Shape;2682;p213"/>
              <p:cNvSpPr txBox="1"/>
              <p:nvPr/>
            </p:nvSpPr>
            <p:spPr>
              <a:xfrm>
                <a:off x="1339" y="175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683" name="Google Shape;2683;p213"/>
            <p:cNvGrpSpPr/>
            <p:nvPr/>
          </p:nvGrpSpPr>
          <p:grpSpPr>
            <a:xfrm>
              <a:off x="1920" y="1732"/>
              <a:ext cx="576" cy="284"/>
              <a:chOff x="1920" y="1732"/>
              <a:chExt cx="576" cy="284"/>
            </a:xfrm>
          </p:grpSpPr>
          <p:sp>
            <p:nvSpPr>
              <p:cNvPr id="2684" name="Google Shape;2684;p213"/>
              <p:cNvSpPr/>
              <p:nvPr/>
            </p:nvSpPr>
            <p:spPr>
              <a:xfrm>
                <a:off x="1920" y="173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5" name="Google Shape;2685;p213"/>
              <p:cNvSpPr txBox="1"/>
              <p:nvPr/>
            </p:nvSpPr>
            <p:spPr>
              <a:xfrm>
                <a:off x="2090" y="1757"/>
                <a:ext cx="236"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686" name="Google Shape;2686;p213"/>
            <p:cNvGrpSpPr/>
            <p:nvPr/>
          </p:nvGrpSpPr>
          <p:grpSpPr>
            <a:xfrm>
              <a:off x="1344" y="2016"/>
              <a:ext cx="576" cy="284"/>
              <a:chOff x="1344" y="2016"/>
              <a:chExt cx="576" cy="284"/>
            </a:xfrm>
          </p:grpSpPr>
          <p:sp>
            <p:nvSpPr>
              <p:cNvPr id="2687" name="Google Shape;2687;p213"/>
              <p:cNvSpPr/>
              <p:nvPr/>
            </p:nvSpPr>
            <p:spPr>
              <a:xfrm>
                <a:off x="1344" y="201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8" name="Google Shape;2688;p213"/>
              <p:cNvSpPr txBox="1"/>
              <p:nvPr/>
            </p:nvSpPr>
            <p:spPr>
              <a:xfrm>
                <a:off x="1522" y="2041"/>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cxnSp>
          <p:nvCxnSpPr>
            <p:cNvPr id="2689" name="Google Shape;2689;p213"/>
            <p:cNvCxnSpPr/>
            <p:nvPr/>
          </p:nvCxnSpPr>
          <p:spPr>
            <a:xfrm>
              <a:off x="768" y="173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690" name="Google Shape;2690;p213"/>
            <p:cNvCxnSpPr/>
            <p:nvPr/>
          </p:nvCxnSpPr>
          <p:spPr>
            <a:xfrm>
              <a:off x="2496" y="173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91" name="Google Shape;2691;p213"/>
            <p:cNvCxnSpPr/>
            <p:nvPr/>
          </p:nvCxnSpPr>
          <p:spPr>
            <a:xfrm flipH="1">
              <a:off x="1918" y="201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92" name="Google Shape;2692;p213"/>
            <p:cNvCxnSpPr/>
            <p:nvPr/>
          </p:nvCxnSpPr>
          <p:spPr>
            <a:xfrm>
              <a:off x="1920" y="201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693" name="Google Shape;2693;p213"/>
            <p:cNvCxnSpPr/>
            <p:nvPr/>
          </p:nvCxnSpPr>
          <p:spPr>
            <a:xfrm flipH="1">
              <a:off x="1342" y="230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94" name="Google Shape;2694;p213"/>
            <p:cNvCxnSpPr/>
            <p:nvPr/>
          </p:nvCxnSpPr>
          <p:spPr>
            <a:xfrm flipH="1" rot="10800000">
              <a:off x="1344" y="201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695" name="Google Shape;2695;p213"/>
            <p:cNvCxnSpPr/>
            <p:nvPr/>
          </p:nvCxnSpPr>
          <p:spPr>
            <a:xfrm flipH="1">
              <a:off x="766" y="201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696" name="Google Shape;2696;p213"/>
            <p:cNvCxnSpPr/>
            <p:nvPr/>
          </p:nvCxnSpPr>
          <p:spPr>
            <a:xfrm flipH="1" rot="10800000">
              <a:off x="768" y="1730"/>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697" name="Google Shape;2697;p213"/>
          <p:cNvGrpSpPr/>
          <p:nvPr/>
        </p:nvGrpSpPr>
        <p:grpSpPr>
          <a:xfrm>
            <a:off x="6397625" y="2746375"/>
            <a:ext cx="2749550" cy="908050"/>
            <a:chOff x="3070" y="1730"/>
            <a:chExt cx="1732" cy="572"/>
          </a:xfrm>
        </p:grpSpPr>
        <p:grpSp>
          <p:nvGrpSpPr>
            <p:cNvPr id="2698" name="Google Shape;2698;p213"/>
            <p:cNvGrpSpPr/>
            <p:nvPr/>
          </p:nvGrpSpPr>
          <p:grpSpPr>
            <a:xfrm>
              <a:off x="3072" y="1732"/>
              <a:ext cx="576" cy="284"/>
              <a:chOff x="3072" y="1732"/>
              <a:chExt cx="576" cy="284"/>
            </a:xfrm>
          </p:grpSpPr>
          <p:sp>
            <p:nvSpPr>
              <p:cNvPr id="2699" name="Google Shape;2699;p213"/>
              <p:cNvSpPr/>
              <p:nvPr/>
            </p:nvSpPr>
            <p:spPr>
              <a:xfrm>
                <a:off x="3072" y="173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0" name="Google Shape;2700;p213"/>
              <p:cNvSpPr txBox="1"/>
              <p:nvPr/>
            </p:nvSpPr>
            <p:spPr>
              <a:xfrm>
                <a:off x="3263" y="1757"/>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701" name="Google Shape;2701;p213"/>
            <p:cNvGrpSpPr/>
            <p:nvPr/>
          </p:nvGrpSpPr>
          <p:grpSpPr>
            <a:xfrm>
              <a:off x="3643" y="1732"/>
              <a:ext cx="585" cy="284"/>
              <a:chOff x="3643" y="1732"/>
              <a:chExt cx="585" cy="284"/>
            </a:xfrm>
          </p:grpSpPr>
          <p:sp>
            <p:nvSpPr>
              <p:cNvPr id="2702" name="Google Shape;2702;p213"/>
              <p:cNvSpPr/>
              <p:nvPr/>
            </p:nvSpPr>
            <p:spPr>
              <a:xfrm>
                <a:off x="3648" y="173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3" name="Google Shape;2703;p213"/>
              <p:cNvSpPr txBox="1"/>
              <p:nvPr/>
            </p:nvSpPr>
            <p:spPr>
              <a:xfrm>
                <a:off x="3643" y="175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704" name="Google Shape;2704;p213"/>
            <p:cNvGrpSpPr/>
            <p:nvPr/>
          </p:nvGrpSpPr>
          <p:grpSpPr>
            <a:xfrm>
              <a:off x="4224" y="1732"/>
              <a:ext cx="576" cy="284"/>
              <a:chOff x="4224" y="1732"/>
              <a:chExt cx="576" cy="284"/>
            </a:xfrm>
          </p:grpSpPr>
          <p:sp>
            <p:nvSpPr>
              <p:cNvPr id="2705" name="Google Shape;2705;p213"/>
              <p:cNvSpPr/>
              <p:nvPr/>
            </p:nvSpPr>
            <p:spPr>
              <a:xfrm>
                <a:off x="4224" y="173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6" name="Google Shape;2706;p213"/>
              <p:cNvSpPr txBox="1"/>
              <p:nvPr/>
            </p:nvSpPr>
            <p:spPr>
              <a:xfrm>
                <a:off x="4402" y="1757"/>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707" name="Google Shape;2707;p213"/>
            <p:cNvGrpSpPr/>
            <p:nvPr/>
          </p:nvGrpSpPr>
          <p:grpSpPr>
            <a:xfrm>
              <a:off x="3648" y="2016"/>
              <a:ext cx="576" cy="284"/>
              <a:chOff x="3648" y="2016"/>
              <a:chExt cx="576" cy="284"/>
            </a:xfrm>
          </p:grpSpPr>
          <p:sp>
            <p:nvSpPr>
              <p:cNvPr id="2708" name="Google Shape;2708;p213"/>
              <p:cNvSpPr/>
              <p:nvPr/>
            </p:nvSpPr>
            <p:spPr>
              <a:xfrm>
                <a:off x="3648" y="201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9" name="Google Shape;2709;p213"/>
              <p:cNvSpPr txBox="1"/>
              <p:nvPr/>
            </p:nvSpPr>
            <p:spPr>
              <a:xfrm>
                <a:off x="3826" y="2041"/>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cxnSp>
          <p:nvCxnSpPr>
            <p:cNvPr id="2710" name="Google Shape;2710;p213"/>
            <p:cNvCxnSpPr/>
            <p:nvPr/>
          </p:nvCxnSpPr>
          <p:spPr>
            <a:xfrm>
              <a:off x="3072" y="173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711" name="Google Shape;2711;p213"/>
            <p:cNvCxnSpPr/>
            <p:nvPr/>
          </p:nvCxnSpPr>
          <p:spPr>
            <a:xfrm>
              <a:off x="4800" y="173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12" name="Google Shape;2712;p213"/>
            <p:cNvCxnSpPr/>
            <p:nvPr/>
          </p:nvCxnSpPr>
          <p:spPr>
            <a:xfrm flipH="1">
              <a:off x="4222" y="201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13" name="Google Shape;2713;p213"/>
            <p:cNvCxnSpPr/>
            <p:nvPr/>
          </p:nvCxnSpPr>
          <p:spPr>
            <a:xfrm>
              <a:off x="4224" y="201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14" name="Google Shape;2714;p213"/>
            <p:cNvCxnSpPr/>
            <p:nvPr/>
          </p:nvCxnSpPr>
          <p:spPr>
            <a:xfrm flipH="1">
              <a:off x="3646" y="230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15" name="Google Shape;2715;p213"/>
            <p:cNvCxnSpPr/>
            <p:nvPr/>
          </p:nvCxnSpPr>
          <p:spPr>
            <a:xfrm flipH="1" rot="10800000">
              <a:off x="3648" y="201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716" name="Google Shape;2716;p213"/>
            <p:cNvCxnSpPr/>
            <p:nvPr/>
          </p:nvCxnSpPr>
          <p:spPr>
            <a:xfrm flipH="1">
              <a:off x="3070" y="201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17" name="Google Shape;2717;p213"/>
            <p:cNvCxnSpPr/>
            <p:nvPr/>
          </p:nvCxnSpPr>
          <p:spPr>
            <a:xfrm flipH="1" rot="10800000">
              <a:off x="3072" y="1730"/>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718" name="Google Shape;2718;p213"/>
          <p:cNvSpPr/>
          <p:nvPr/>
        </p:nvSpPr>
        <p:spPr>
          <a:xfrm>
            <a:off x="5500687" y="3200400"/>
            <a:ext cx="976312" cy="485775"/>
          </a:xfrm>
          <a:prstGeom prst="notchedRightArrow">
            <a:avLst>
              <a:gd fmla="val 50000" name="adj1"/>
              <a:gd fmla="val 50000" name="adj2"/>
            </a:avLst>
          </a:prstGeom>
          <a:solidFill>
            <a:srgbClr val="00007D"/>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500"/>
                                        <p:tgtEl>
                                          <p:spTgt spid="2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214"/>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Porting a Compiler</a:t>
            </a:r>
            <a:endParaRPr/>
          </a:p>
        </p:txBody>
      </p:sp>
      <p:sp>
        <p:nvSpPr>
          <p:cNvPr id="2725" name="Google Shape;2725;p214"/>
          <p:cNvSpPr txBox="1"/>
          <p:nvPr>
            <p:ph idx="1" type="body"/>
          </p:nvPr>
        </p:nvSpPr>
        <p:spPr>
          <a:xfrm>
            <a:off x="1981200" y="1981200"/>
            <a:ext cx="8229600" cy="2200275"/>
          </a:xfrm>
          <a:prstGeom prst="rect">
            <a:avLst/>
          </a:prstGeom>
          <a:noFill/>
          <a:ln>
            <a:noFill/>
          </a:ln>
        </p:spPr>
        <p:txBody>
          <a:bodyPr anchorCtr="0" anchor="t" bIns="45700" lIns="91425" spcFirstLastPara="1" rIns="91425" wrap="square" tIns="45700">
            <a:spAutoFit/>
          </a:bodyPr>
          <a:lstStyle/>
          <a:p>
            <a:pPr indent="-606425" lvl="0" marL="606425"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1. Rewrite back end to target new machine</a:t>
            </a:r>
            <a:endParaRPr/>
          </a:p>
          <a:p>
            <a:pPr indent="-606425" lvl="0" marL="606425" rtl="0" algn="l">
              <a:lnSpc>
                <a:spcPct val="10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a:p>
            <a:pPr indent="-606425" lvl="0" marL="606425" rtl="0" algn="l">
              <a:lnSpc>
                <a:spcPct val="100000"/>
              </a:lnSpc>
              <a:spcBef>
                <a:spcPts val="1000"/>
              </a:spcBef>
              <a:spcAft>
                <a:spcPts val="0"/>
              </a:spcAft>
              <a:buClr>
                <a:schemeClr val="dk1"/>
              </a:buClr>
              <a:buSzPts val="2800"/>
              <a:buNone/>
            </a:pPr>
            <a:r>
              <a:t/>
            </a:r>
            <a:endParaRPr b="0" i="0" sz="2800" u="none">
              <a:solidFill>
                <a:schemeClr val="dk1"/>
              </a:solidFill>
              <a:latin typeface="Calibri"/>
              <a:ea typeface="Calibri"/>
              <a:cs typeface="Calibri"/>
              <a:sym typeface="Calibri"/>
            </a:endParaRPr>
          </a:p>
          <a:p>
            <a:pPr indent="-606425" lvl="0" marL="606425"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2. Compile on new machine</a:t>
            </a:r>
            <a:endParaRPr/>
          </a:p>
        </p:txBody>
      </p:sp>
      <p:grpSp>
        <p:nvGrpSpPr>
          <p:cNvPr id="2726" name="Google Shape;2726;p214"/>
          <p:cNvGrpSpPr/>
          <p:nvPr/>
        </p:nvGrpSpPr>
        <p:grpSpPr>
          <a:xfrm>
            <a:off x="2740025" y="4575175"/>
            <a:ext cx="2749550" cy="908050"/>
            <a:chOff x="766" y="2882"/>
            <a:chExt cx="1732" cy="572"/>
          </a:xfrm>
        </p:grpSpPr>
        <p:grpSp>
          <p:nvGrpSpPr>
            <p:cNvPr id="2727" name="Google Shape;2727;p214"/>
            <p:cNvGrpSpPr/>
            <p:nvPr/>
          </p:nvGrpSpPr>
          <p:grpSpPr>
            <a:xfrm>
              <a:off x="768" y="2884"/>
              <a:ext cx="576" cy="284"/>
              <a:chOff x="768" y="2884"/>
              <a:chExt cx="576" cy="284"/>
            </a:xfrm>
          </p:grpSpPr>
          <p:sp>
            <p:nvSpPr>
              <p:cNvPr id="2728" name="Google Shape;2728;p214"/>
              <p:cNvSpPr/>
              <p:nvPr/>
            </p:nvSpPr>
            <p:spPr>
              <a:xfrm>
                <a:off x="768" y="288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9" name="Google Shape;2729;p214"/>
              <p:cNvSpPr txBox="1"/>
              <p:nvPr/>
            </p:nvSpPr>
            <p:spPr>
              <a:xfrm>
                <a:off x="959" y="2909"/>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730" name="Google Shape;2730;p214"/>
            <p:cNvGrpSpPr/>
            <p:nvPr/>
          </p:nvGrpSpPr>
          <p:grpSpPr>
            <a:xfrm>
              <a:off x="1339" y="2884"/>
              <a:ext cx="585" cy="284"/>
              <a:chOff x="1339" y="2884"/>
              <a:chExt cx="585" cy="284"/>
            </a:xfrm>
          </p:grpSpPr>
          <p:sp>
            <p:nvSpPr>
              <p:cNvPr id="2731" name="Google Shape;2731;p214"/>
              <p:cNvSpPr/>
              <p:nvPr/>
            </p:nvSpPr>
            <p:spPr>
              <a:xfrm>
                <a:off x="1344" y="288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2" name="Google Shape;2732;p214"/>
              <p:cNvSpPr txBox="1"/>
              <p:nvPr/>
            </p:nvSpPr>
            <p:spPr>
              <a:xfrm>
                <a:off x="1339" y="2909"/>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733" name="Google Shape;2733;p214"/>
            <p:cNvGrpSpPr/>
            <p:nvPr/>
          </p:nvGrpSpPr>
          <p:grpSpPr>
            <a:xfrm>
              <a:off x="1920" y="2884"/>
              <a:ext cx="576" cy="284"/>
              <a:chOff x="1920" y="2884"/>
              <a:chExt cx="576" cy="284"/>
            </a:xfrm>
          </p:grpSpPr>
          <p:sp>
            <p:nvSpPr>
              <p:cNvPr id="2734" name="Google Shape;2734;p214"/>
              <p:cNvSpPr/>
              <p:nvPr/>
            </p:nvSpPr>
            <p:spPr>
              <a:xfrm>
                <a:off x="1920" y="288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5" name="Google Shape;2735;p214"/>
              <p:cNvSpPr txBox="1"/>
              <p:nvPr/>
            </p:nvSpPr>
            <p:spPr>
              <a:xfrm>
                <a:off x="2098" y="2909"/>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736" name="Google Shape;2736;p214"/>
            <p:cNvGrpSpPr/>
            <p:nvPr/>
          </p:nvGrpSpPr>
          <p:grpSpPr>
            <a:xfrm>
              <a:off x="1344" y="3168"/>
              <a:ext cx="576" cy="284"/>
              <a:chOff x="1344" y="3168"/>
              <a:chExt cx="576" cy="284"/>
            </a:xfrm>
          </p:grpSpPr>
          <p:sp>
            <p:nvSpPr>
              <p:cNvPr id="2737" name="Google Shape;2737;p214"/>
              <p:cNvSpPr/>
              <p:nvPr/>
            </p:nvSpPr>
            <p:spPr>
              <a:xfrm>
                <a:off x="1344" y="316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8" name="Google Shape;2738;p214"/>
              <p:cNvSpPr txBox="1"/>
              <p:nvPr/>
            </p:nvSpPr>
            <p:spPr>
              <a:xfrm>
                <a:off x="1522" y="3193"/>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cxnSp>
          <p:nvCxnSpPr>
            <p:cNvPr id="2739" name="Google Shape;2739;p214"/>
            <p:cNvCxnSpPr/>
            <p:nvPr/>
          </p:nvCxnSpPr>
          <p:spPr>
            <a:xfrm>
              <a:off x="768" y="2884"/>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740" name="Google Shape;2740;p214"/>
            <p:cNvCxnSpPr/>
            <p:nvPr/>
          </p:nvCxnSpPr>
          <p:spPr>
            <a:xfrm>
              <a:off x="2496" y="288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41" name="Google Shape;2741;p214"/>
            <p:cNvCxnSpPr/>
            <p:nvPr/>
          </p:nvCxnSpPr>
          <p:spPr>
            <a:xfrm flipH="1">
              <a:off x="1918" y="316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42" name="Google Shape;2742;p214"/>
            <p:cNvCxnSpPr/>
            <p:nvPr/>
          </p:nvCxnSpPr>
          <p:spPr>
            <a:xfrm>
              <a:off x="1920" y="316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43" name="Google Shape;2743;p214"/>
            <p:cNvCxnSpPr/>
            <p:nvPr/>
          </p:nvCxnSpPr>
          <p:spPr>
            <a:xfrm flipH="1">
              <a:off x="1342" y="345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44" name="Google Shape;2744;p214"/>
            <p:cNvCxnSpPr/>
            <p:nvPr/>
          </p:nvCxnSpPr>
          <p:spPr>
            <a:xfrm flipH="1" rot="10800000">
              <a:off x="1344" y="316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745" name="Google Shape;2745;p214"/>
            <p:cNvCxnSpPr/>
            <p:nvPr/>
          </p:nvCxnSpPr>
          <p:spPr>
            <a:xfrm flipH="1">
              <a:off x="766" y="316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46" name="Google Shape;2746;p214"/>
            <p:cNvCxnSpPr/>
            <p:nvPr/>
          </p:nvCxnSpPr>
          <p:spPr>
            <a:xfrm flipH="1" rot="10800000">
              <a:off x="768" y="2882"/>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747" name="Google Shape;2747;p214"/>
          <p:cNvGrpSpPr/>
          <p:nvPr/>
        </p:nvGrpSpPr>
        <p:grpSpPr>
          <a:xfrm>
            <a:off x="4568825" y="5032375"/>
            <a:ext cx="2749550" cy="908050"/>
            <a:chOff x="1918" y="3170"/>
            <a:chExt cx="1732" cy="572"/>
          </a:xfrm>
        </p:grpSpPr>
        <p:grpSp>
          <p:nvGrpSpPr>
            <p:cNvPr id="2748" name="Google Shape;2748;p214"/>
            <p:cNvGrpSpPr/>
            <p:nvPr/>
          </p:nvGrpSpPr>
          <p:grpSpPr>
            <a:xfrm>
              <a:off x="1920" y="3172"/>
              <a:ext cx="576" cy="284"/>
              <a:chOff x="1920" y="3172"/>
              <a:chExt cx="576" cy="284"/>
            </a:xfrm>
          </p:grpSpPr>
          <p:sp>
            <p:nvSpPr>
              <p:cNvPr id="2749" name="Google Shape;2749;p214"/>
              <p:cNvSpPr/>
              <p:nvPr/>
            </p:nvSpPr>
            <p:spPr>
              <a:xfrm>
                <a:off x="1920" y="317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0" name="Google Shape;2750;p214"/>
              <p:cNvSpPr txBox="1"/>
              <p:nvPr/>
            </p:nvSpPr>
            <p:spPr>
              <a:xfrm>
                <a:off x="2098" y="3197"/>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nvGrpSpPr>
            <p:cNvPr id="2751" name="Google Shape;2751;p214"/>
            <p:cNvGrpSpPr/>
            <p:nvPr/>
          </p:nvGrpSpPr>
          <p:grpSpPr>
            <a:xfrm>
              <a:off x="2491" y="3172"/>
              <a:ext cx="585" cy="284"/>
              <a:chOff x="2491" y="3172"/>
              <a:chExt cx="585" cy="284"/>
            </a:xfrm>
          </p:grpSpPr>
          <p:sp>
            <p:nvSpPr>
              <p:cNvPr id="2752" name="Google Shape;2752;p214"/>
              <p:cNvSpPr/>
              <p:nvPr/>
            </p:nvSpPr>
            <p:spPr>
              <a:xfrm>
                <a:off x="2496" y="317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3" name="Google Shape;2753;p214"/>
              <p:cNvSpPr txBox="1"/>
              <p:nvPr/>
            </p:nvSpPr>
            <p:spPr>
              <a:xfrm>
                <a:off x="2491" y="3197"/>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754" name="Google Shape;2754;p214"/>
            <p:cNvGrpSpPr/>
            <p:nvPr/>
          </p:nvGrpSpPr>
          <p:grpSpPr>
            <a:xfrm>
              <a:off x="3072" y="3172"/>
              <a:ext cx="576" cy="284"/>
              <a:chOff x="3072" y="3172"/>
              <a:chExt cx="576" cy="284"/>
            </a:xfrm>
          </p:grpSpPr>
          <p:sp>
            <p:nvSpPr>
              <p:cNvPr id="2755" name="Google Shape;2755;p214"/>
              <p:cNvSpPr/>
              <p:nvPr/>
            </p:nvSpPr>
            <p:spPr>
              <a:xfrm>
                <a:off x="3072" y="3172"/>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6" name="Google Shape;2756;p214"/>
              <p:cNvSpPr txBox="1"/>
              <p:nvPr/>
            </p:nvSpPr>
            <p:spPr>
              <a:xfrm>
                <a:off x="3250" y="3197"/>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757" name="Google Shape;2757;p214"/>
            <p:cNvGrpSpPr/>
            <p:nvPr/>
          </p:nvGrpSpPr>
          <p:grpSpPr>
            <a:xfrm>
              <a:off x="2496" y="3456"/>
              <a:ext cx="576" cy="284"/>
              <a:chOff x="2496" y="3456"/>
              <a:chExt cx="576" cy="284"/>
            </a:xfrm>
          </p:grpSpPr>
          <p:sp>
            <p:nvSpPr>
              <p:cNvPr id="2758" name="Google Shape;2758;p214"/>
              <p:cNvSpPr/>
              <p:nvPr/>
            </p:nvSpPr>
            <p:spPr>
              <a:xfrm>
                <a:off x="2496" y="3456"/>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9" name="Google Shape;2759;p214"/>
              <p:cNvSpPr txBox="1"/>
              <p:nvPr/>
            </p:nvSpPr>
            <p:spPr>
              <a:xfrm>
                <a:off x="2674" y="3481"/>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cxnSp>
          <p:nvCxnSpPr>
            <p:cNvPr id="2760" name="Google Shape;2760;p214"/>
            <p:cNvCxnSpPr/>
            <p:nvPr/>
          </p:nvCxnSpPr>
          <p:spPr>
            <a:xfrm>
              <a:off x="1920" y="3172"/>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761" name="Google Shape;2761;p214"/>
            <p:cNvCxnSpPr/>
            <p:nvPr/>
          </p:nvCxnSpPr>
          <p:spPr>
            <a:xfrm>
              <a:off x="3648" y="317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62" name="Google Shape;2762;p214"/>
            <p:cNvCxnSpPr/>
            <p:nvPr/>
          </p:nvCxnSpPr>
          <p:spPr>
            <a:xfrm flipH="1">
              <a:off x="3070" y="345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63" name="Google Shape;2763;p214"/>
            <p:cNvCxnSpPr/>
            <p:nvPr/>
          </p:nvCxnSpPr>
          <p:spPr>
            <a:xfrm>
              <a:off x="3072" y="3456"/>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64" name="Google Shape;2764;p214"/>
            <p:cNvCxnSpPr/>
            <p:nvPr/>
          </p:nvCxnSpPr>
          <p:spPr>
            <a:xfrm flipH="1">
              <a:off x="2494" y="3740"/>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65" name="Google Shape;2765;p214"/>
            <p:cNvCxnSpPr/>
            <p:nvPr/>
          </p:nvCxnSpPr>
          <p:spPr>
            <a:xfrm flipH="1" rot="10800000">
              <a:off x="2496" y="3454"/>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766" name="Google Shape;2766;p214"/>
            <p:cNvCxnSpPr/>
            <p:nvPr/>
          </p:nvCxnSpPr>
          <p:spPr>
            <a:xfrm flipH="1">
              <a:off x="1918" y="345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67" name="Google Shape;2767;p214"/>
            <p:cNvCxnSpPr/>
            <p:nvPr/>
          </p:nvCxnSpPr>
          <p:spPr>
            <a:xfrm flipH="1" rot="10800000">
              <a:off x="1920" y="3170"/>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768" name="Google Shape;2768;p214"/>
          <p:cNvGrpSpPr/>
          <p:nvPr/>
        </p:nvGrpSpPr>
        <p:grpSpPr>
          <a:xfrm>
            <a:off x="6397625" y="4575175"/>
            <a:ext cx="2749550" cy="908050"/>
            <a:chOff x="3070" y="2882"/>
            <a:chExt cx="1732" cy="572"/>
          </a:xfrm>
        </p:grpSpPr>
        <p:grpSp>
          <p:nvGrpSpPr>
            <p:cNvPr id="2769" name="Google Shape;2769;p214"/>
            <p:cNvGrpSpPr/>
            <p:nvPr/>
          </p:nvGrpSpPr>
          <p:grpSpPr>
            <a:xfrm>
              <a:off x="3072" y="2884"/>
              <a:ext cx="576" cy="284"/>
              <a:chOff x="3072" y="2884"/>
              <a:chExt cx="576" cy="284"/>
            </a:xfrm>
          </p:grpSpPr>
          <p:sp>
            <p:nvSpPr>
              <p:cNvPr id="2770" name="Google Shape;2770;p214"/>
              <p:cNvSpPr/>
              <p:nvPr/>
            </p:nvSpPr>
            <p:spPr>
              <a:xfrm>
                <a:off x="3072" y="288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1" name="Google Shape;2771;p214"/>
              <p:cNvSpPr txBox="1"/>
              <p:nvPr/>
            </p:nvSpPr>
            <p:spPr>
              <a:xfrm>
                <a:off x="3263" y="2909"/>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772" name="Google Shape;2772;p214"/>
            <p:cNvGrpSpPr/>
            <p:nvPr/>
          </p:nvGrpSpPr>
          <p:grpSpPr>
            <a:xfrm>
              <a:off x="3643" y="2884"/>
              <a:ext cx="585" cy="284"/>
              <a:chOff x="3643" y="2884"/>
              <a:chExt cx="585" cy="284"/>
            </a:xfrm>
          </p:grpSpPr>
          <p:sp>
            <p:nvSpPr>
              <p:cNvPr id="2773" name="Google Shape;2773;p214"/>
              <p:cNvSpPr/>
              <p:nvPr/>
            </p:nvSpPr>
            <p:spPr>
              <a:xfrm>
                <a:off x="3648" y="288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4" name="Google Shape;2774;p214"/>
              <p:cNvSpPr txBox="1"/>
              <p:nvPr/>
            </p:nvSpPr>
            <p:spPr>
              <a:xfrm>
                <a:off x="3643" y="2909"/>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775" name="Google Shape;2775;p214"/>
            <p:cNvGrpSpPr/>
            <p:nvPr/>
          </p:nvGrpSpPr>
          <p:grpSpPr>
            <a:xfrm>
              <a:off x="4224" y="2884"/>
              <a:ext cx="576" cy="284"/>
              <a:chOff x="4224" y="2884"/>
              <a:chExt cx="576" cy="284"/>
            </a:xfrm>
          </p:grpSpPr>
          <p:sp>
            <p:nvSpPr>
              <p:cNvPr id="2776" name="Google Shape;2776;p214"/>
              <p:cNvSpPr/>
              <p:nvPr/>
            </p:nvSpPr>
            <p:spPr>
              <a:xfrm>
                <a:off x="4224" y="288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7" name="Google Shape;2777;p214"/>
              <p:cNvSpPr txBox="1"/>
              <p:nvPr/>
            </p:nvSpPr>
            <p:spPr>
              <a:xfrm>
                <a:off x="4402" y="2909"/>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778" name="Google Shape;2778;p214"/>
            <p:cNvGrpSpPr/>
            <p:nvPr/>
          </p:nvGrpSpPr>
          <p:grpSpPr>
            <a:xfrm>
              <a:off x="3648" y="3168"/>
              <a:ext cx="576" cy="284"/>
              <a:chOff x="3648" y="3168"/>
              <a:chExt cx="576" cy="284"/>
            </a:xfrm>
          </p:grpSpPr>
          <p:sp>
            <p:nvSpPr>
              <p:cNvPr id="2779" name="Google Shape;2779;p214"/>
              <p:cNvSpPr/>
              <p:nvPr/>
            </p:nvSpPr>
            <p:spPr>
              <a:xfrm>
                <a:off x="3648" y="3168"/>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80" name="Google Shape;2780;p214"/>
              <p:cNvSpPr txBox="1"/>
              <p:nvPr/>
            </p:nvSpPr>
            <p:spPr>
              <a:xfrm>
                <a:off x="3826" y="3193"/>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cxnSp>
          <p:nvCxnSpPr>
            <p:cNvPr id="2781" name="Google Shape;2781;p214"/>
            <p:cNvCxnSpPr/>
            <p:nvPr/>
          </p:nvCxnSpPr>
          <p:spPr>
            <a:xfrm>
              <a:off x="3072" y="2884"/>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782" name="Google Shape;2782;p214"/>
            <p:cNvCxnSpPr/>
            <p:nvPr/>
          </p:nvCxnSpPr>
          <p:spPr>
            <a:xfrm>
              <a:off x="4800" y="288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83" name="Google Shape;2783;p214"/>
            <p:cNvCxnSpPr/>
            <p:nvPr/>
          </p:nvCxnSpPr>
          <p:spPr>
            <a:xfrm flipH="1">
              <a:off x="4222" y="316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84" name="Google Shape;2784;p214"/>
            <p:cNvCxnSpPr/>
            <p:nvPr/>
          </p:nvCxnSpPr>
          <p:spPr>
            <a:xfrm>
              <a:off x="4224" y="316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785" name="Google Shape;2785;p214"/>
            <p:cNvCxnSpPr/>
            <p:nvPr/>
          </p:nvCxnSpPr>
          <p:spPr>
            <a:xfrm flipH="1">
              <a:off x="3646" y="345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86" name="Google Shape;2786;p214"/>
            <p:cNvCxnSpPr/>
            <p:nvPr/>
          </p:nvCxnSpPr>
          <p:spPr>
            <a:xfrm flipH="1" rot="10800000">
              <a:off x="3648" y="3166"/>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787" name="Google Shape;2787;p214"/>
            <p:cNvCxnSpPr/>
            <p:nvPr/>
          </p:nvCxnSpPr>
          <p:spPr>
            <a:xfrm flipH="1">
              <a:off x="3070" y="316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788" name="Google Shape;2788;p214"/>
            <p:cNvCxnSpPr/>
            <p:nvPr/>
          </p:nvCxnSpPr>
          <p:spPr>
            <a:xfrm flipH="1" rot="10800000">
              <a:off x="3072" y="2882"/>
              <a:ext cx="1" cy="288"/>
            </a:xfrm>
            <a:prstGeom prst="straightConnector1">
              <a:avLst/>
            </a:prstGeom>
            <a:noFill/>
            <a:ln cap="flat" cmpd="sng" w="9525">
              <a:solidFill>
                <a:srgbClr val="000000"/>
              </a:solidFill>
              <a:prstDash val="solid"/>
              <a:miter lim="800000"/>
              <a:headEnd len="sm" w="sm" type="none"/>
              <a:tailEnd len="sm" w="sm" type="none"/>
            </a:ln>
          </p:spPr>
        </p:cxnSp>
      </p:gr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215"/>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Porting a Compiler II</a:t>
            </a:r>
            <a:endParaRPr/>
          </a:p>
        </p:txBody>
      </p:sp>
      <p:sp>
        <p:nvSpPr>
          <p:cNvPr id="2795" name="Google Shape;2795;p215"/>
          <p:cNvSpPr txBox="1"/>
          <p:nvPr>
            <p:ph idx="1" type="body"/>
          </p:nvPr>
        </p:nvSpPr>
        <p:spPr>
          <a:xfrm>
            <a:off x="1981200" y="1981200"/>
            <a:ext cx="8229600" cy="1082675"/>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Rewrite back end to target new machine</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Compile using native compiler</a:t>
            </a:r>
            <a:endParaRPr/>
          </a:p>
        </p:txBody>
      </p:sp>
      <p:grpSp>
        <p:nvGrpSpPr>
          <p:cNvPr id="2796" name="Google Shape;2796;p215"/>
          <p:cNvGrpSpPr/>
          <p:nvPr/>
        </p:nvGrpSpPr>
        <p:grpSpPr>
          <a:xfrm>
            <a:off x="2892425" y="4346575"/>
            <a:ext cx="2749550" cy="908050"/>
            <a:chOff x="862" y="2738"/>
            <a:chExt cx="1732" cy="572"/>
          </a:xfrm>
        </p:grpSpPr>
        <p:grpSp>
          <p:nvGrpSpPr>
            <p:cNvPr id="2797" name="Google Shape;2797;p215"/>
            <p:cNvGrpSpPr/>
            <p:nvPr/>
          </p:nvGrpSpPr>
          <p:grpSpPr>
            <a:xfrm>
              <a:off x="864" y="2740"/>
              <a:ext cx="576" cy="284"/>
              <a:chOff x="864" y="2740"/>
              <a:chExt cx="576" cy="284"/>
            </a:xfrm>
          </p:grpSpPr>
          <p:sp>
            <p:nvSpPr>
              <p:cNvPr id="2798" name="Google Shape;2798;p215"/>
              <p:cNvSpPr/>
              <p:nvPr/>
            </p:nvSpPr>
            <p:spPr>
              <a:xfrm>
                <a:off x="864"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99" name="Google Shape;2799;p215"/>
              <p:cNvSpPr txBox="1"/>
              <p:nvPr/>
            </p:nvSpPr>
            <p:spPr>
              <a:xfrm>
                <a:off x="1055" y="2765"/>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800" name="Google Shape;2800;p215"/>
            <p:cNvGrpSpPr/>
            <p:nvPr/>
          </p:nvGrpSpPr>
          <p:grpSpPr>
            <a:xfrm>
              <a:off x="1435" y="2740"/>
              <a:ext cx="585" cy="284"/>
              <a:chOff x="1435" y="2740"/>
              <a:chExt cx="585" cy="284"/>
            </a:xfrm>
          </p:grpSpPr>
          <p:sp>
            <p:nvSpPr>
              <p:cNvPr id="2801" name="Google Shape;2801;p215"/>
              <p:cNvSpPr/>
              <p:nvPr/>
            </p:nvSpPr>
            <p:spPr>
              <a:xfrm>
                <a:off x="1440"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2" name="Google Shape;2802;p215"/>
              <p:cNvSpPr txBox="1"/>
              <p:nvPr/>
            </p:nvSpPr>
            <p:spPr>
              <a:xfrm>
                <a:off x="1435" y="2765"/>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803" name="Google Shape;2803;p215"/>
            <p:cNvGrpSpPr/>
            <p:nvPr/>
          </p:nvGrpSpPr>
          <p:grpSpPr>
            <a:xfrm>
              <a:off x="2016" y="2740"/>
              <a:ext cx="576" cy="284"/>
              <a:chOff x="2016" y="2740"/>
              <a:chExt cx="576" cy="284"/>
            </a:xfrm>
          </p:grpSpPr>
          <p:sp>
            <p:nvSpPr>
              <p:cNvPr id="2804" name="Google Shape;2804;p215"/>
              <p:cNvSpPr/>
              <p:nvPr/>
            </p:nvSpPr>
            <p:spPr>
              <a:xfrm>
                <a:off x="2016"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5" name="Google Shape;2805;p215"/>
              <p:cNvSpPr txBox="1"/>
              <p:nvPr/>
            </p:nvSpPr>
            <p:spPr>
              <a:xfrm>
                <a:off x="2194" y="2765"/>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806" name="Google Shape;2806;p215"/>
            <p:cNvGrpSpPr/>
            <p:nvPr/>
          </p:nvGrpSpPr>
          <p:grpSpPr>
            <a:xfrm>
              <a:off x="1440" y="3024"/>
              <a:ext cx="576" cy="284"/>
              <a:chOff x="1440" y="3024"/>
              <a:chExt cx="576" cy="284"/>
            </a:xfrm>
          </p:grpSpPr>
          <p:sp>
            <p:nvSpPr>
              <p:cNvPr id="2807" name="Google Shape;2807;p215"/>
              <p:cNvSpPr/>
              <p:nvPr/>
            </p:nvSpPr>
            <p:spPr>
              <a:xfrm>
                <a:off x="1440" y="302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8" name="Google Shape;2808;p215"/>
              <p:cNvSpPr txBox="1"/>
              <p:nvPr/>
            </p:nvSpPr>
            <p:spPr>
              <a:xfrm>
                <a:off x="1631" y="3049"/>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cxnSp>
          <p:nvCxnSpPr>
            <p:cNvPr id="2809" name="Google Shape;2809;p215"/>
            <p:cNvCxnSpPr/>
            <p:nvPr/>
          </p:nvCxnSpPr>
          <p:spPr>
            <a:xfrm>
              <a:off x="864" y="2740"/>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810" name="Google Shape;2810;p215"/>
            <p:cNvCxnSpPr/>
            <p:nvPr/>
          </p:nvCxnSpPr>
          <p:spPr>
            <a:xfrm>
              <a:off x="2592" y="2740"/>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11" name="Google Shape;2811;p215"/>
            <p:cNvCxnSpPr/>
            <p:nvPr/>
          </p:nvCxnSpPr>
          <p:spPr>
            <a:xfrm flipH="1">
              <a:off x="2014"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12" name="Google Shape;2812;p215"/>
            <p:cNvCxnSpPr/>
            <p:nvPr/>
          </p:nvCxnSpPr>
          <p:spPr>
            <a:xfrm>
              <a:off x="2016" y="302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13" name="Google Shape;2813;p215"/>
            <p:cNvCxnSpPr/>
            <p:nvPr/>
          </p:nvCxnSpPr>
          <p:spPr>
            <a:xfrm flipH="1">
              <a:off x="1438" y="330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14" name="Google Shape;2814;p215"/>
            <p:cNvCxnSpPr/>
            <p:nvPr/>
          </p:nvCxnSpPr>
          <p:spPr>
            <a:xfrm flipH="1" rot="10800000">
              <a:off x="1440" y="3022"/>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815" name="Google Shape;2815;p215"/>
            <p:cNvCxnSpPr/>
            <p:nvPr/>
          </p:nvCxnSpPr>
          <p:spPr>
            <a:xfrm flipH="1">
              <a:off x="862"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16" name="Google Shape;2816;p215"/>
            <p:cNvCxnSpPr/>
            <p:nvPr/>
          </p:nvCxnSpPr>
          <p:spPr>
            <a:xfrm flipH="1" rot="10800000">
              <a:off x="864" y="2738"/>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817" name="Google Shape;2817;p215"/>
          <p:cNvGrpSpPr/>
          <p:nvPr/>
        </p:nvGrpSpPr>
        <p:grpSpPr>
          <a:xfrm>
            <a:off x="4721225" y="4803775"/>
            <a:ext cx="2749550" cy="908050"/>
            <a:chOff x="2014" y="3026"/>
            <a:chExt cx="1732" cy="572"/>
          </a:xfrm>
        </p:grpSpPr>
        <p:grpSp>
          <p:nvGrpSpPr>
            <p:cNvPr id="2818" name="Google Shape;2818;p215"/>
            <p:cNvGrpSpPr/>
            <p:nvPr/>
          </p:nvGrpSpPr>
          <p:grpSpPr>
            <a:xfrm>
              <a:off x="2016" y="3028"/>
              <a:ext cx="576" cy="284"/>
              <a:chOff x="2016" y="3028"/>
              <a:chExt cx="576" cy="284"/>
            </a:xfrm>
          </p:grpSpPr>
          <p:sp>
            <p:nvSpPr>
              <p:cNvPr id="2819" name="Google Shape;2819;p215"/>
              <p:cNvSpPr/>
              <p:nvPr/>
            </p:nvSpPr>
            <p:spPr>
              <a:xfrm>
                <a:off x="2016" y="3028"/>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0" name="Google Shape;2820;p215"/>
              <p:cNvSpPr txBox="1"/>
              <p:nvPr/>
            </p:nvSpPr>
            <p:spPr>
              <a:xfrm>
                <a:off x="2207" y="3053"/>
                <a:ext cx="195" cy="234"/>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821" name="Google Shape;2821;p215"/>
            <p:cNvGrpSpPr/>
            <p:nvPr/>
          </p:nvGrpSpPr>
          <p:grpSpPr>
            <a:xfrm>
              <a:off x="2587" y="3028"/>
              <a:ext cx="585" cy="284"/>
              <a:chOff x="2587" y="3028"/>
              <a:chExt cx="585" cy="284"/>
            </a:xfrm>
          </p:grpSpPr>
          <p:sp>
            <p:nvSpPr>
              <p:cNvPr id="2822" name="Google Shape;2822;p215"/>
              <p:cNvSpPr/>
              <p:nvPr/>
            </p:nvSpPr>
            <p:spPr>
              <a:xfrm>
                <a:off x="2592" y="3028"/>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3" name="Google Shape;2823;p215"/>
              <p:cNvSpPr txBox="1"/>
              <p:nvPr/>
            </p:nvSpPr>
            <p:spPr>
              <a:xfrm>
                <a:off x="2587" y="3053"/>
                <a:ext cx="585" cy="234"/>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824" name="Google Shape;2824;p215"/>
            <p:cNvGrpSpPr/>
            <p:nvPr/>
          </p:nvGrpSpPr>
          <p:grpSpPr>
            <a:xfrm>
              <a:off x="3168" y="3028"/>
              <a:ext cx="576" cy="284"/>
              <a:chOff x="3168" y="3028"/>
              <a:chExt cx="576" cy="284"/>
            </a:xfrm>
          </p:grpSpPr>
          <p:sp>
            <p:nvSpPr>
              <p:cNvPr id="2825" name="Google Shape;2825;p215"/>
              <p:cNvSpPr/>
              <p:nvPr/>
            </p:nvSpPr>
            <p:spPr>
              <a:xfrm>
                <a:off x="3168" y="3028"/>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6" name="Google Shape;2826;p215"/>
              <p:cNvSpPr txBox="1"/>
              <p:nvPr/>
            </p:nvSpPr>
            <p:spPr>
              <a:xfrm>
                <a:off x="3338" y="3053"/>
                <a:ext cx="236" cy="234"/>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2827" name="Google Shape;2827;p215"/>
            <p:cNvGrpSpPr/>
            <p:nvPr/>
          </p:nvGrpSpPr>
          <p:grpSpPr>
            <a:xfrm>
              <a:off x="2592" y="3312"/>
              <a:ext cx="576" cy="284"/>
              <a:chOff x="2592" y="3312"/>
              <a:chExt cx="576" cy="284"/>
            </a:xfrm>
          </p:grpSpPr>
          <p:sp>
            <p:nvSpPr>
              <p:cNvPr id="2828" name="Google Shape;2828;p215"/>
              <p:cNvSpPr/>
              <p:nvPr/>
            </p:nvSpPr>
            <p:spPr>
              <a:xfrm>
                <a:off x="2592" y="3312"/>
                <a:ext cx="576" cy="284"/>
              </a:xfrm>
              <a:prstGeom prst="roundRect">
                <a:avLst>
                  <a:gd fmla="val 76" name="adj"/>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9" name="Google Shape;2829;p215"/>
              <p:cNvSpPr txBox="1"/>
              <p:nvPr/>
            </p:nvSpPr>
            <p:spPr>
              <a:xfrm>
                <a:off x="2762" y="3337"/>
                <a:ext cx="236" cy="234"/>
              </a:xfrm>
              <a:prstGeom prst="rect">
                <a:avLst/>
              </a:prstGeom>
              <a:solidFill>
                <a:srgbClr val="008000"/>
              </a:soli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830" name="Google Shape;2830;p215"/>
            <p:cNvCxnSpPr/>
            <p:nvPr/>
          </p:nvCxnSpPr>
          <p:spPr>
            <a:xfrm>
              <a:off x="2016" y="3028"/>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831" name="Google Shape;2831;p215"/>
            <p:cNvCxnSpPr/>
            <p:nvPr/>
          </p:nvCxnSpPr>
          <p:spPr>
            <a:xfrm>
              <a:off x="3744" y="302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32" name="Google Shape;2832;p215"/>
            <p:cNvCxnSpPr/>
            <p:nvPr/>
          </p:nvCxnSpPr>
          <p:spPr>
            <a:xfrm flipH="1">
              <a:off x="3166" y="331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33" name="Google Shape;2833;p215"/>
            <p:cNvCxnSpPr/>
            <p:nvPr/>
          </p:nvCxnSpPr>
          <p:spPr>
            <a:xfrm>
              <a:off x="3168" y="331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34" name="Google Shape;2834;p215"/>
            <p:cNvCxnSpPr/>
            <p:nvPr/>
          </p:nvCxnSpPr>
          <p:spPr>
            <a:xfrm flipH="1">
              <a:off x="2590" y="359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35" name="Google Shape;2835;p215"/>
            <p:cNvCxnSpPr/>
            <p:nvPr/>
          </p:nvCxnSpPr>
          <p:spPr>
            <a:xfrm flipH="1" rot="10800000">
              <a:off x="2592" y="3310"/>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836" name="Google Shape;2836;p215"/>
            <p:cNvCxnSpPr/>
            <p:nvPr/>
          </p:nvCxnSpPr>
          <p:spPr>
            <a:xfrm flipH="1">
              <a:off x="2014" y="331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37" name="Google Shape;2837;p215"/>
            <p:cNvCxnSpPr/>
            <p:nvPr/>
          </p:nvCxnSpPr>
          <p:spPr>
            <a:xfrm flipH="1" rot="10800000">
              <a:off x="2016" y="3026"/>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838" name="Google Shape;2838;p215"/>
          <p:cNvGrpSpPr/>
          <p:nvPr/>
        </p:nvGrpSpPr>
        <p:grpSpPr>
          <a:xfrm>
            <a:off x="6550025" y="4346575"/>
            <a:ext cx="2749550" cy="908050"/>
            <a:chOff x="3166" y="2738"/>
            <a:chExt cx="1732" cy="572"/>
          </a:xfrm>
        </p:grpSpPr>
        <p:grpSp>
          <p:nvGrpSpPr>
            <p:cNvPr id="2839" name="Google Shape;2839;p215"/>
            <p:cNvGrpSpPr/>
            <p:nvPr/>
          </p:nvGrpSpPr>
          <p:grpSpPr>
            <a:xfrm>
              <a:off x="3168" y="2740"/>
              <a:ext cx="576" cy="284"/>
              <a:chOff x="3168" y="2740"/>
              <a:chExt cx="576" cy="284"/>
            </a:xfrm>
          </p:grpSpPr>
          <p:sp>
            <p:nvSpPr>
              <p:cNvPr id="2840" name="Google Shape;2840;p215"/>
              <p:cNvSpPr/>
              <p:nvPr/>
            </p:nvSpPr>
            <p:spPr>
              <a:xfrm>
                <a:off x="3168" y="2740"/>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1" name="Google Shape;2841;p215"/>
              <p:cNvSpPr txBox="1"/>
              <p:nvPr/>
            </p:nvSpPr>
            <p:spPr>
              <a:xfrm>
                <a:off x="3359" y="2765"/>
                <a:ext cx="19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842" name="Google Shape;2842;p215"/>
            <p:cNvGrpSpPr/>
            <p:nvPr/>
          </p:nvGrpSpPr>
          <p:grpSpPr>
            <a:xfrm>
              <a:off x="3739" y="2740"/>
              <a:ext cx="585" cy="284"/>
              <a:chOff x="3739" y="2740"/>
              <a:chExt cx="585" cy="284"/>
            </a:xfrm>
          </p:grpSpPr>
          <p:sp>
            <p:nvSpPr>
              <p:cNvPr id="2843" name="Google Shape;2843;p215"/>
              <p:cNvSpPr/>
              <p:nvPr/>
            </p:nvSpPr>
            <p:spPr>
              <a:xfrm>
                <a:off x="3744" y="2740"/>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4" name="Google Shape;2844;p215"/>
              <p:cNvSpPr txBox="1"/>
              <p:nvPr/>
            </p:nvSpPr>
            <p:spPr>
              <a:xfrm>
                <a:off x="3739" y="2765"/>
                <a:ext cx="58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845" name="Google Shape;2845;p215"/>
            <p:cNvGrpSpPr/>
            <p:nvPr/>
          </p:nvGrpSpPr>
          <p:grpSpPr>
            <a:xfrm>
              <a:off x="4320" y="2740"/>
              <a:ext cx="576" cy="284"/>
              <a:chOff x="4320" y="2740"/>
              <a:chExt cx="576" cy="284"/>
            </a:xfrm>
          </p:grpSpPr>
          <p:sp>
            <p:nvSpPr>
              <p:cNvPr id="2846" name="Google Shape;2846;p215"/>
              <p:cNvSpPr/>
              <p:nvPr/>
            </p:nvSpPr>
            <p:spPr>
              <a:xfrm>
                <a:off x="4320" y="2740"/>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7" name="Google Shape;2847;p215"/>
              <p:cNvSpPr txBox="1"/>
              <p:nvPr/>
            </p:nvSpPr>
            <p:spPr>
              <a:xfrm>
                <a:off x="4498" y="2765"/>
                <a:ext cx="220"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848" name="Google Shape;2848;p215"/>
            <p:cNvGrpSpPr/>
            <p:nvPr/>
          </p:nvGrpSpPr>
          <p:grpSpPr>
            <a:xfrm>
              <a:off x="3744" y="3024"/>
              <a:ext cx="576" cy="284"/>
              <a:chOff x="3744" y="3024"/>
              <a:chExt cx="576" cy="284"/>
            </a:xfrm>
          </p:grpSpPr>
          <p:sp>
            <p:nvSpPr>
              <p:cNvPr id="2849" name="Google Shape;2849;p215"/>
              <p:cNvSpPr/>
              <p:nvPr/>
            </p:nvSpPr>
            <p:spPr>
              <a:xfrm>
                <a:off x="3744" y="3024"/>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0" name="Google Shape;2850;p215"/>
              <p:cNvSpPr txBox="1"/>
              <p:nvPr/>
            </p:nvSpPr>
            <p:spPr>
              <a:xfrm>
                <a:off x="3914" y="3049"/>
                <a:ext cx="236"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851" name="Google Shape;2851;p215"/>
            <p:cNvCxnSpPr/>
            <p:nvPr/>
          </p:nvCxnSpPr>
          <p:spPr>
            <a:xfrm>
              <a:off x="3168" y="2740"/>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852" name="Google Shape;2852;p215"/>
            <p:cNvCxnSpPr/>
            <p:nvPr/>
          </p:nvCxnSpPr>
          <p:spPr>
            <a:xfrm>
              <a:off x="4896" y="2740"/>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53" name="Google Shape;2853;p215"/>
            <p:cNvCxnSpPr/>
            <p:nvPr/>
          </p:nvCxnSpPr>
          <p:spPr>
            <a:xfrm flipH="1">
              <a:off x="4318"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54" name="Google Shape;2854;p215"/>
            <p:cNvCxnSpPr/>
            <p:nvPr/>
          </p:nvCxnSpPr>
          <p:spPr>
            <a:xfrm>
              <a:off x="4320" y="302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55" name="Google Shape;2855;p215"/>
            <p:cNvCxnSpPr/>
            <p:nvPr/>
          </p:nvCxnSpPr>
          <p:spPr>
            <a:xfrm flipH="1">
              <a:off x="3742" y="330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56" name="Google Shape;2856;p215"/>
            <p:cNvCxnSpPr/>
            <p:nvPr/>
          </p:nvCxnSpPr>
          <p:spPr>
            <a:xfrm flipH="1" rot="10800000">
              <a:off x="3744" y="3022"/>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857" name="Google Shape;2857;p215"/>
            <p:cNvCxnSpPr/>
            <p:nvPr/>
          </p:nvCxnSpPr>
          <p:spPr>
            <a:xfrm flipH="1">
              <a:off x="3166"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58" name="Google Shape;2858;p215"/>
            <p:cNvCxnSpPr/>
            <p:nvPr/>
          </p:nvCxnSpPr>
          <p:spPr>
            <a:xfrm flipH="1" rot="10800000">
              <a:off x="3168" y="2738"/>
              <a:ext cx="1" cy="288"/>
            </a:xfrm>
            <a:prstGeom prst="straightConnector1">
              <a:avLst/>
            </a:prstGeom>
            <a:noFill/>
            <a:ln cap="flat" cmpd="sng" w="9525">
              <a:solidFill>
                <a:srgbClr val="000000"/>
              </a:solidFill>
              <a:prstDash val="solid"/>
              <a:miter lim="800000"/>
              <a:headEnd len="sm" w="sm" type="none"/>
              <a:tailEnd len="sm" w="sm" type="none"/>
            </a:ln>
          </p:spPr>
        </p:cxnSp>
      </p:grpSp>
      <p:sp>
        <p:nvSpPr>
          <p:cNvPr id="2859" name="Google Shape;2859;p215"/>
          <p:cNvSpPr txBox="1"/>
          <p:nvPr/>
        </p:nvSpPr>
        <p:spPr>
          <a:xfrm>
            <a:off x="8466137" y="4876800"/>
            <a:ext cx="1516062" cy="64928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“cross compiler”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9"/>
                                        </p:tgtEl>
                                        <p:attrNameLst>
                                          <p:attrName>style.visibility</p:attrName>
                                        </p:attrNameLst>
                                      </p:cBhvr>
                                      <p:to>
                                        <p:strVal val="visible"/>
                                      </p:to>
                                    </p:set>
                                    <p:animEffect filter="fade" transition="in">
                                      <p:cBhvr>
                                        <p:cTn dur="500"/>
                                        <p:tgtEl>
                                          <p:spTgt spid="2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216"/>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Cross Compilers</a:t>
            </a:r>
            <a:endParaRPr/>
          </a:p>
        </p:txBody>
      </p:sp>
      <p:sp>
        <p:nvSpPr>
          <p:cNvPr id="2866" name="Google Shape;2866;p216"/>
          <p:cNvSpPr txBox="1"/>
          <p:nvPr>
            <p:ph idx="1" type="body"/>
          </p:nvPr>
        </p:nvSpPr>
        <p:spPr>
          <a:xfrm>
            <a:off x="1993900" y="1992312"/>
            <a:ext cx="8334375" cy="954087"/>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 cross compiler compiles to a target language different from the language of the machine it runs on</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217"/>
          <p:cNvSpPr txBox="1"/>
          <p:nvPr>
            <p:ph type="title"/>
          </p:nvPr>
        </p:nvSpPr>
        <p:spPr>
          <a:xfrm>
            <a:off x="1981200" y="758825"/>
            <a:ext cx="8229600" cy="76835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Porting a Compiler II</a:t>
            </a:r>
            <a:endParaRPr/>
          </a:p>
        </p:txBody>
      </p:sp>
      <p:sp>
        <p:nvSpPr>
          <p:cNvPr id="2873" name="Google Shape;2873;p217"/>
          <p:cNvSpPr txBox="1"/>
          <p:nvPr>
            <p:ph idx="1" type="body"/>
          </p:nvPr>
        </p:nvSpPr>
        <p:spPr>
          <a:xfrm>
            <a:off x="1981200" y="1981200"/>
            <a:ext cx="8229600" cy="1641475"/>
          </a:xfrm>
          <a:prstGeom prst="rect">
            <a:avLst/>
          </a:prstGeom>
          <a:noFill/>
          <a:ln>
            <a:noFill/>
          </a:ln>
        </p:spPr>
        <p:txBody>
          <a:bodyPr anchorCtr="0" anchor="t" bIns="45700" lIns="91425" spcFirstLastPara="1" rIns="91425" wrap="square" tIns="45700">
            <a:spAutoFit/>
          </a:bodyPr>
          <a:lstStyle/>
          <a:p>
            <a:pPr indent="-228600" lvl="0" marL="2286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Rewrite back end to target new machine</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Compile using native compiler</a:t>
            </a:r>
            <a:endParaRPr/>
          </a:p>
          <a:p>
            <a:pPr indent="-228600" lvl="0" marL="228600" rtl="0" algn="l">
              <a:lnSpc>
                <a:spcPct val="10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Recompile using cross compiler</a:t>
            </a:r>
            <a:endParaRPr/>
          </a:p>
        </p:txBody>
      </p:sp>
      <p:grpSp>
        <p:nvGrpSpPr>
          <p:cNvPr id="2874" name="Google Shape;2874;p217"/>
          <p:cNvGrpSpPr/>
          <p:nvPr/>
        </p:nvGrpSpPr>
        <p:grpSpPr>
          <a:xfrm>
            <a:off x="2892425" y="4346575"/>
            <a:ext cx="2749550" cy="908050"/>
            <a:chOff x="862" y="2738"/>
            <a:chExt cx="1732" cy="572"/>
          </a:xfrm>
        </p:grpSpPr>
        <p:grpSp>
          <p:nvGrpSpPr>
            <p:cNvPr id="2875" name="Google Shape;2875;p217"/>
            <p:cNvGrpSpPr/>
            <p:nvPr/>
          </p:nvGrpSpPr>
          <p:grpSpPr>
            <a:xfrm>
              <a:off x="864" y="2740"/>
              <a:ext cx="576" cy="284"/>
              <a:chOff x="864" y="2740"/>
              <a:chExt cx="576" cy="284"/>
            </a:xfrm>
          </p:grpSpPr>
          <p:sp>
            <p:nvSpPr>
              <p:cNvPr id="2876" name="Google Shape;2876;p217"/>
              <p:cNvSpPr/>
              <p:nvPr/>
            </p:nvSpPr>
            <p:spPr>
              <a:xfrm>
                <a:off x="864"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7" name="Google Shape;2877;p217"/>
              <p:cNvSpPr txBox="1"/>
              <p:nvPr/>
            </p:nvSpPr>
            <p:spPr>
              <a:xfrm>
                <a:off x="1055" y="2765"/>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878" name="Google Shape;2878;p217"/>
            <p:cNvGrpSpPr/>
            <p:nvPr/>
          </p:nvGrpSpPr>
          <p:grpSpPr>
            <a:xfrm>
              <a:off x="1435" y="2740"/>
              <a:ext cx="585" cy="284"/>
              <a:chOff x="1435" y="2740"/>
              <a:chExt cx="585" cy="284"/>
            </a:xfrm>
          </p:grpSpPr>
          <p:sp>
            <p:nvSpPr>
              <p:cNvPr id="2879" name="Google Shape;2879;p217"/>
              <p:cNvSpPr/>
              <p:nvPr/>
            </p:nvSpPr>
            <p:spPr>
              <a:xfrm>
                <a:off x="1440"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0" name="Google Shape;2880;p217"/>
              <p:cNvSpPr txBox="1"/>
              <p:nvPr/>
            </p:nvSpPr>
            <p:spPr>
              <a:xfrm>
                <a:off x="1435" y="2765"/>
                <a:ext cx="58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881" name="Google Shape;2881;p217"/>
            <p:cNvGrpSpPr/>
            <p:nvPr/>
          </p:nvGrpSpPr>
          <p:grpSpPr>
            <a:xfrm>
              <a:off x="2016" y="2740"/>
              <a:ext cx="576" cy="284"/>
              <a:chOff x="2016" y="2740"/>
              <a:chExt cx="576" cy="284"/>
            </a:xfrm>
          </p:grpSpPr>
          <p:sp>
            <p:nvSpPr>
              <p:cNvPr id="2882" name="Google Shape;2882;p217"/>
              <p:cNvSpPr/>
              <p:nvPr/>
            </p:nvSpPr>
            <p:spPr>
              <a:xfrm>
                <a:off x="2016" y="2740"/>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3" name="Google Shape;2883;p217"/>
              <p:cNvSpPr txBox="1"/>
              <p:nvPr/>
            </p:nvSpPr>
            <p:spPr>
              <a:xfrm>
                <a:off x="2194" y="2765"/>
                <a:ext cx="220"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884" name="Google Shape;2884;p217"/>
            <p:cNvGrpSpPr/>
            <p:nvPr/>
          </p:nvGrpSpPr>
          <p:grpSpPr>
            <a:xfrm>
              <a:off x="1440" y="3024"/>
              <a:ext cx="576" cy="284"/>
              <a:chOff x="1440" y="3024"/>
              <a:chExt cx="576" cy="284"/>
            </a:xfrm>
          </p:grpSpPr>
          <p:sp>
            <p:nvSpPr>
              <p:cNvPr id="2885" name="Google Shape;2885;p217"/>
              <p:cNvSpPr/>
              <p:nvPr/>
            </p:nvSpPr>
            <p:spPr>
              <a:xfrm>
                <a:off x="1440" y="3024"/>
                <a:ext cx="576" cy="284"/>
              </a:xfrm>
              <a:prstGeom prst="roundRect">
                <a:avLst>
                  <a:gd fmla="val 76" name="adj"/>
                </a:avLst>
              </a:prstGeom>
              <a:solidFill>
                <a:srgbClr val="9999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6" name="Google Shape;2886;p217"/>
              <p:cNvSpPr txBox="1"/>
              <p:nvPr/>
            </p:nvSpPr>
            <p:spPr>
              <a:xfrm>
                <a:off x="1631" y="3049"/>
                <a:ext cx="195" cy="234"/>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cxnSp>
          <p:nvCxnSpPr>
            <p:cNvPr id="2887" name="Google Shape;2887;p217"/>
            <p:cNvCxnSpPr/>
            <p:nvPr/>
          </p:nvCxnSpPr>
          <p:spPr>
            <a:xfrm>
              <a:off x="864" y="2740"/>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888" name="Google Shape;2888;p217"/>
            <p:cNvCxnSpPr/>
            <p:nvPr/>
          </p:nvCxnSpPr>
          <p:spPr>
            <a:xfrm>
              <a:off x="2592" y="2740"/>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89" name="Google Shape;2889;p217"/>
            <p:cNvCxnSpPr/>
            <p:nvPr/>
          </p:nvCxnSpPr>
          <p:spPr>
            <a:xfrm flipH="1">
              <a:off x="2014"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90" name="Google Shape;2890;p217"/>
            <p:cNvCxnSpPr/>
            <p:nvPr/>
          </p:nvCxnSpPr>
          <p:spPr>
            <a:xfrm>
              <a:off x="2016" y="302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891" name="Google Shape;2891;p217"/>
            <p:cNvCxnSpPr/>
            <p:nvPr/>
          </p:nvCxnSpPr>
          <p:spPr>
            <a:xfrm flipH="1">
              <a:off x="1438" y="330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92" name="Google Shape;2892;p217"/>
            <p:cNvCxnSpPr/>
            <p:nvPr/>
          </p:nvCxnSpPr>
          <p:spPr>
            <a:xfrm flipH="1" rot="10800000">
              <a:off x="1440" y="3022"/>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893" name="Google Shape;2893;p217"/>
            <p:cNvCxnSpPr/>
            <p:nvPr/>
          </p:nvCxnSpPr>
          <p:spPr>
            <a:xfrm flipH="1">
              <a:off x="862"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894" name="Google Shape;2894;p217"/>
            <p:cNvCxnSpPr/>
            <p:nvPr/>
          </p:nvCxnSpPr>
          <p:spPr>
            <a:xfrm flipH="1" rot="10800000">
              <a:off x="864" y="2738"/>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895" name="Google Shape;2895;p217"/>
          <p:cNvGrpSpPr/>
          <p:nvPr/>
        </p:nvGrpSpPr>
        <p:grpSpPr>
          <a:xfrm>
            <a:off x="4721225" y="4803775"/>
            <a:ext cx="2749550" cy="908050"/>
            <a:chOff x="2014" y="3026"/>
            <a:chExt cx="1732" cy="572"/>
          </a:xfrm>
        </p:grpSpPr>
        <p:grpSp>
          <p:nvGrpSpPr>
            <p:cNvPr id="2896" name="Google Shape;2896;p217"/>
            <p:cNvGrpSpPr/>
            <p:nvPr/>
          </p:nvGrpSpPr>
          <p:grpSpPr>
            <a:xfrm>
              <a:off x="2016" y="3028"/>
              <a:ext cx="576" cy="284"/>
              <a:chOff x="2016" y="3028"/>
              <a:chExt cx="576" cy="284"/>
            </a:xfrm>
          </p:grpSpPr>
          <p:sp>
            <p:nvSpPr>
              <p:cNvPr id="2897" name="Google Shape;2897;p217"/>
              <p:cNvSpPr/>
              <p:nvPr/>
            </p:nvSpPr>
            <p:spPr>
              <a:xfrm>
                <a:off x="2016" y="3028"/>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8" name="Google Shape;2898;p217"/>
              <p:cNvSpPr txBox="1"/>
              <p:nvPr/>
            </p:nvSpPr>
            <p:spPr>
              <a:xfrm>
                <a:off x="2207" y="3053"/>
                <a:ext cx="19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899" name="Google Shape;2899;p217"/>
            <p:cNvGrpSpPr/>
            <p:nvPr/>
          </p:nvGrpSpPr>
          <p:grpSpPr>
            <a:xfrm>
              <a:off x="2587" y="3028"/>
              <a:ext cx="585" cy="284"/>
              <a:chOff x="2587" y="3028"/>
              <a:chExt cx="585" cy="284"/>
            </a:xfrm>
          </p:grpSpPr>
          <p:sp>
            <p:nvSpPr>
              <p:cNvPr id="2900" name="Google Shape;2900;p217"/>
              <p:cNvSpPr/>
              <p:nvPr/>
            </p:nvSpPr>
            <p:spPr>
              <a:xfrm>
                <a:off x="2592" y="3028"/>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1" name="Google Shape;2901;p217"/>
              <p:cNvSpPr txBox="1"/>
              <p:nvPr/>
            </p:nvSpPr>
            <p:spPr>
              <a:xfrm>
                <a:off x="2587" y="3053"/>
                <a:ext cx="585"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902" name="Google Shape;2902;p217"/>
            <p:cNvGrpSpPr/>
            <p:nvPr/>
          </p:nvGrpSpPr>
          <p:grpSpPr>
            <a:xfrm>
              <a:off x="3168" y="3028"/>
              <a:ext cx="576" cy="284"/>
              <a:chOff x="3168" y="3028"/>
              <a:chExt cx="576" cy="284"/>
            </a:xfrm>
          </p:grpSpPr>
          <p:sp>
            <p:nvSpPr>
              <p:cNvPr id="2903" name="Google Shape;2903;p217"/>
              <p:cNvSpPr/>
              <p:nvPr/>
            </p:nvSpPr>
            <p:spPr>
              <a:xfrm>
                <a:off x="3168" y="3028"/>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4" name="Google Shape;2904;p217"/>
              <p:cNvSpPr txBox="1"/>
              <p:nvPr/>
            </p:nvSpPr>
            <p:spPr>
              <a:xfrm>
                <a:off x="3346" y="3053"/>
                <a:ext cx="220"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905" name="Google Shape;2905;p217"/>
            <p:cNvGrpSpPr/>
            <p:nvPr/>
          </p:nvGrpSpPr>
          <p:grpSpPr>
            <a:xfrm>
              <a:off x="2592" y="3312"/>
              <a:ext cx="576" cy="284"/>
              <a:chOff x="2592" y="3312"/>
              <a:chExt cx="576" cy="284"/>
            </a:xfrm>
          </p:grpSpPr>
          <p:sp>
            <p:nvSpPr>
              <p:cNvPr id="2906" name="Google Shape;2906;p217"/>
              <p:cNvSpPr/>
              <p:nvPr/>
            </p:nvSpPr>
            <p:spPr>
              <a:xfrm>
                <a:off x="2592" y="3312"/>
                <a:ext cx="576" cy="284"/>
              </a:xfrm>
              <a:prstGeom prst="roundRect">
                <a:avLst>
                  <a:gd fmla="val 76" name="adj"/>
                </a:avLst>
              </a:prstGeom>
              <a:gradFill>
                <a:gsLst>
                  <a:gs pos="0">
                    <a:srgbClr val="000080"/>
                  </a:gs>
                  <a:gs pos="100000">
                    <a:srgbClr val="FFFFFF"/>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7" name="Google Shape;2907;p217"/>
              <p:cNvSpPr txBox="1"/>
              <p:nvPr/>
            </p:nvSpPr>
            <p:spPr>
              <a:xfrm>
                <a:off x="2762" y="3337"/>
                <a:ext cx="236" cy="234"/>
              </a:xfrm>
              <a:prstGeom prst="rect">
                <a:avLst/>
              </a:prstGeom>
              <a:gradFill>
                <a:gsLst>
                  <a:gs pos="0">
                    <a:srgbClr val="000080"/>
                  </a:gs>
                  <a:gs pos="100000">
                    <a:srgbClr val="FFFFFF"/>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cxnSp>
          <p:nvCxnSpPr>
            <p:cNvPr id="2908" name="Google Shape;2908;p217"/>
            <p:cNvCxnSpPr/>
            <p:nvPr/>
          </p:nvCxnSpPr>
          <p:spPr>
            <a:xfrm>
              <a:off x="2016" y="3028"/>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909" name="Google Shape;2909;p217"/>
            <p:cNvCxnSpPr/>
            <p:nvPr/>
          </p:nvCxnSpPr>
          <p:spPr>
            <a:xfrm>
              <a:off x="3744" y="3028"/>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910" name="Google Shape;2910;p217"/>
            <p:cNvCxnSpPr/>
            <p:nvPr/>
          </p:nvCxnSpPr>
          <p:spPr>
            <a:xfrm flipH="1">
              <a:off x="3166" y="331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911" name="Google Shape;2911;p217"/>
            <p:cNvCxnSpPr/>
            <p:nvPr/>
          </p:nvCxnSpPr>
          <p:spPr>
            <a:xfrm>
              <a:off x="3168" y="3312"/>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912" name="Google Shape;2912;p217"/>
            <p:cNvCxnSpPr/>
            <p:nvPr/>
          </p:nvCxnSpPr>
          <p:spPr>
            <a:xfrm flipH="1">
              <a:off x="2590" y="3596"/>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913" name="Google Shape;2913;p217"/>
            <p:cNvCxnSpPr/>
            <p:nvPr/>
          </p:nvCxnSpPr>
          <p:spPr>
            <a:xfrm flipH="1" rot="10800000">
              <a:off x="2592" y="3310"/>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914" name="Google Shape;2914;p217"/>
            <p:cNvCxnSpPr/>
            <p:nvPr/>
          </p:nvCxnSpPr>
          <p:spPr>
            <a:xfrm flipH="1">
              <a:off x="2014" y="3312"/>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915" name="Google Shape;2915;p217"/>
            <p:cNvCxnSpPr/>
            <p:nvPr/>
          </p:nvCxnSpPr>
          <p:spPr>
            <a:xfrm flipH="1" rot="10800000">
              <a:off x="2016" y="3026"/>
              <a:ext cx="1" cy="288"/>
            </a:xfrm>
            <a:prstGeom prst="straightConnector1">
              <a:avLst/>
            </a:prstGeom>
            <a:noFill/>
            <a:ln cap="flat" cmpd="sng" w="9525">
              <a:solidFill>
                <a:srgbClr val="000000"/>
              </a:solidFill>
              <a:prstDash val="solid"/>
              <a:miter lim="800000"/>
              <a:headEnd len="sm" w="sm" type="none"/>
              <a:tailEnd len="sm" w="sm" type="none"/>
            </a:ln>
          </p:spPr>
        </p:cxnSp>
      </p:grpSp>
      <p:grpSp>
        <p:nvGrpSpPr>
          <p:cNvPr id="2916" name="Google Shape;2916;p217"/>
          <p:cNvGrpSpPr/>
          <p:nvPr/>
        </p:nvGrpSpPr>
        <p:grpSpPr>
          <a:xfrm>
            <a:off x="6550025" y="4346575"/>
            <a:ext cx="2749550" cy="908050"/>
            <a:chOff x="3166" y="2738"/>
            <a:chExt cx="1732" cy="572"/>
          </a:xfrm>
        </p:grpSpPr>
        <p:grpSp>
          <p:nvGrpSpPr>
            <p:cNvPr id="2917" name="Google Shape;2917;p217"/>
            <p:cNvGrpSpPr/>
            <p:nvPr/>
          </p:nvGrpSpPr>
          <p:grpSpPr>
            <a:xfrm>
              <a:off x="3168" y="2740"/>
              <a:ext cx="576" cy="284"/>
              <a:chOff x="3168" y="2740"/>
              <a:chExt cx="576" cy="284"/>
            </a:xfrm>
          </p:grpSpPr>
          <p:sp>
            <p:nvSpPr>
              <p:cNvPr id="2918" name="Google Shape;2918;p217"/>
              <p:cNvSpPr/>
              <p:nvPr/>
            </p:nvSpPr>
            <p:spPr>
              <a:xfrm>
                <a:off x="3168" y="2740"/>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9" name="Google Shape;2919;p217"/>
              <p:cNvSpPr txBox="1"/>
              <p:nvPr/>
            </p:nvSpPr>
            <p:spPr>
              <a:xfrm>
                <a:off x="3359" y="2765"/>
                <a:ext cx="195"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grpSp>
        <p:grpSp>
          <p:nvGrpSpPr>
            <p:cNvPr id="2920" name="Google Shape;2920;p217"/>
            <p:cNvGrpSpPr/>
            <p:nvPr/>
          </p:nvGrpSpPr>
          <p:grpSpPr>
            <a:xfrm>
              <a:off x="3739" y="2740"/>
              <a:ext cx="585" cy="284"/>
              <a:chOff x="3739" y="2740"/>
              <a:chExt cx="585" cy="284"/>
            </a:xfrm>
          </p:grpSpPr>
          <p:sp>
            <p:nvSpPr>
              <p:cNvPr id="2921" name="Google Shape;2921;p217"/>
              <p:cNvSpPr/>
              <p:nvPr/>
            </p:nvSpPr>
            <p:spPr>
              <a:xfrm>
                <a:off x="3744" y="2740"/>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2" name="Google Shape;2922;p217"/>
              <p:cNvSpPr txBox="1"/>
              <p:nvPr/>
            </p:nvSpPr>
            <p:spPr>
              <a:xfrm>
                <a:off x="3739" y="2765"/>
                <a:ext cx="585"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p:txBody>
          </p:sp>
        </p:grpSp>
        <p:grpSp>
          <p:nvGrpSpPr>
            <p:cNvPr id="2923" name="Google Shape;2923;p217"/>
            <p:cNvGrpSpPr/>
            <p:nvPr/>
          </p:nvGrpSpPr>
          <p:grpSpPr>
            <a:xfrm>
              <a:off x="4320" y="2740"/>
              <a:ext cx="576" cy="284"/>
              <a:chOff x="4320" y="2740"/>
              <a:chExt cx="576" cy="284"/>
            </a:xfrm>
          </p:grpSpPr>
          <p:sp>
            <p:nvSpPr>
              <p:cNvPr id="2924" name="Google Shape;2924;p217"/>
              <p:cNvSpPr/>
              <p:nvPr/>
            </p:nvSpPr>
            <p:spPr>
              <a:xfrm>
                <a:off x="4320" y="2740"/>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5" name="Google Shape;2925;p217"/>
              <p:cNvSpPr txBox="1"/>
              <p:nvPr/>
            </p:nvSpPr>
            <p:spPr>
              <a:xfrm>
                <a:off x="4498" y="2765"/>
                <a:ext cx="220"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grpSp>
          <p:nvGrpSpPr>
            <p:cNvPr id="2926" name="Google Shape;2926;p217"/>
            <p:cNvGrpSpPr/>
            <p:nvPr/>
          </p:nvGrpSpPr>
          <p:grpSpPr>
            <a:xfrm>
              <a:off x="3744" y="3024"/>
              <a:ext cx="576" cy="284"/>
              <a:chOff x="3744" y="3024"/>
              <a:chExt cx="576" cy="284"/>
            </a:xfrm>
          </p:grpSpPr>
          <p:sp>
            <p:nvSpPr>
              <p:cNvPr id="2927" name="Google Shape;2927;p217"/>
              <p:cNvSpPr/>
              <p:nvPr/>
            </p:nvSpPr>
            <p:spPr>
              <a:xfrm>
                <a:off x="3744" y="3024"/>
                <a:ext cx="576" cy="284"/>
              </a:xfrm>
              <a:prstGeom prst="roundRect">
                <a:avLst>
                  <a:gd fmla="val 76" name="adj"/>
                </a:avLst>
              </a:prstGeom>
              <a:gradFill>
                <a:gsLst>
                  <a:gs pos="0">
                    <a:srgbClr val="000080"/>
                  </a:gs>
                  <a:gs pos="100000">
                    <a:srgbClr val="FFFF66"/>
                  </a:gs>
                </a:gsLst>
                <a:lin ang="27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8" name="Google Shape;2928;p217"/>
              <p:cNvSpPr txBox="1"/>
              <p:nvPr/>
            </p:nvSpPr>
            <p:spPr>
              <a:xfrm>
                <a:off x="3922" y="3049"/>
                <a:ext cx="220" cy="234"/>
              </a:xfrm>
              <a:prstGeom prst="rect">
                <a:avLst/>
              </a:prstGeom>
              <a:gradFill>
                <a:gsLst>
                  <a:gs pos="0">
                    <a:srgbClr val="000080"/>
                  </a:gs>
                  <a:gs pos="100000">
                    <a:srgbClr val="FFFF66"/>
                  </a:gs>
                </a:gsLst>
                <a:lin ang="2700000" scaled="0"/>
              </a:grad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cxnSp>
          <p:nvCxnSpPr>
            <p:cNvPr id="2929" name="Google Shape;2929;p217"/>
            <p:cNvCxnSpPr/>
            <p:nvPr/>
          </p:nvCxnSpPr>
          <p:spPr>
            <a:xfrm>
              <a:off x="3168" y="2740"/>
              <a:ext cx="1728" cy="1"/>
            </a:xfrm>
            <a:prstGeom prst="straightConnector1">
              <a:avLst/>
            </a:prstGeom>
            <a:noFill/>
            <a:ln cap="flat" cmpd="sng" w="9525">
              <a:solidFill>
                <a:srgbClr val="000000"/>
              </a:solidFill>
              <a:prstDash val="solid"/>
              <a:miter lim="800000"/>
              <a:headEnd len="sm" w="sm" type="none"/>
              <a:tailEnd len="sm" w="sm" type="none"/>
            </a:ln>
          </p:spPr>
        </p:cxnSp>
        <p:cxnSp>
          <p:nvCxnSpPr>
            <p:cNvPr id="2930" name="Google Shape;2930;p217"/>
            <p:cNvCxnSpPr/>
            <p:nvPr/>
          </p:nvCxnSpPr>
          <p:spPr>
            <a:xfrm>
              <a:off x="4896" y="2740"/>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931" name="Google Shape;2931;p217"/>
            <p:cNvCxnSpPr/>
            <p:nvPr/>
          </p:nvCxnSpPr>
          <p:spPr>
            <a:xfrm flipH="1">
              <a:off x="4318"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932" name="Google Shape;2932;p217"/>
            <p:cNvCxnSpPr/>
            <p:nvPr/>
          </p:nvCxnSpPr>
          <p:spPr>
            <a:xfrm>
              <a:off x="4320" y="3024"/>
              <a:ext cx="1" cy="284"/>
            </a:xfrm>
            <a:prstGeom prst="straightConnector1">
              <a:avLst/>
            </a:prstGeom>
            <a:noFill/>
            <a:ln cap="flat" cmpd="sng" w="9525">
              <a:solidFill>
                <a:srgbClr val="000000"/>
              </a:solidFill>
              <a:prstDash val="solid"/>
              <a:miter lim="800000"/>
              <a:headEnd len="sm" w="sm" type="none"/>
              <a:tailEnd len="sm" w="sm" type="none"/>
            </a:ln>
          </p:spPr>
        </p:cxnSp>
        <p:cxnSp>
          <p:nvCxnSpPr>
            <p:cNvPr id="2933" name="Google Shape;2933;p217"/>
            <p:cNvCxnSpPr/>
            <p:nvPr/>
          </p:nvCxnSpPr>
          <p:spPr>
            <a:xfrm flipH="1">
              <a:off x="3742" y="3308"/>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934" name="Google Shape;2934;p217"/>
            <p:cNvCxnSpPr/>
            <p:nvPr/>
          </p:nvCxnSpPr>
          <p:spPr>
            <a:xfrm flipH="1" rot="10800000">
              <a:off x="3744" y="3022"/>
              <a:ext cx="1" cy="288"/>
            </a:xfrm>
            <a:prstGeom prst="straightConnector1">
              <a:avLst/>
            </a:prstGeom>
            <a:noFill/>
            <a:ln cap="flat" cmpd="sng" w="9525">
              <a:solidFill>
                <a:srgbClr val="000000"/>
              </a:solidFill>
              <a:prstDash val="solid"/>
              <a:miter lim="800000"/>
              <a:headEnd len="sm" w="sm" type="none"/>
              <a:tailEnd len="sm" w="sm" type="none"/>
            </a:ln>
          </p:spPr>
        </p:cxnSp>
        <p:cxnSp>
          <p:nvCxnSpPr>
            <p:cNvPr id="2935" name="Google Shape;2935;p217"/>
            <p:cNvCxnSpPr/>
            <p:nvPr/>
          </p:nvCxnSpPr>
          <p:spPr>
            <a:xfrm flipH="1">
              <a:off x="3166" y="3024"/>
              <a:ext cx="580" cy="1"/>
            </a:xfrm>
            <a:prstGeom prst="straightConnector1">
              <a:avLst/>
            </a:prstGeom>
            <a:noFill/>
            <a:ln cap="flat" cmpd="sng" w="9525">
              <a:solidFill>
                <a:srgbClr val="000000"/>
              </a:solidFill>
              <a:prstDash val="solid"/>
              <a:miter lim="800000"/>
              <a:headEnd len="sm" w="sm" type="none"/>
              <a:tailEnd len="sm" w="sm" type="none"/>
            </a:ln>
          </p:spPr>
        </p:cxnSp>
        <p:cxnSp>
          <p:nvCxnSpPr>
            <p:cNvPr id="2936" name="Google Shape;2936;p217"/>
            <p:cNvCxnSpPr/>
            <p:nvPr/>
          </p:nvCxnSpPr>
          <p:spPr>
            <a:xfrm flipH="1" rot="10800000">
              <a:off x="3168" y="2738"/>
              <a:ext cx="1" cy="288"/>
            </a:xfrm>
            <a:prstGeom prst="straightConnector1">
              <a:avLst/>
            </a:prstGeom>
            <a:noFill/>
            <a:ln cap="flat" cmpd="sng" w="9525">
              <a:solidFill>
                <a:srgbClr val="000000"/>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600"/>
              <a:buFont typeface="Calibri"/>
              <a:buNone/>
            </a:pPr>
            <a:r>
              <a:rPr b="0" i="0" lang="en-US" sz="4600" u="none">
                <a:solidFill>
                  <a:schemeClr val="dk1"/>
                </a:solidFill>
                <a:latin typeface="Calibri"/>
                <a:ea typeface="Calibri"/>
                <a:cs typeface="Calibri"/>
                <a:sym typeface="Calibri"/>
              </a:rPr>
              <a:t>Translation of Expressions and Statements</a:t>
            </a:r>
            <a:endParaRPr/>
          </a:p>
        </p:txBody>
      </p:sp>
      <p:sp>
        <p:nvSpPr>
          <p:cNvPr id="226" name="Google Shape;226;p3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We discussed how to find the types and offset of variables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We have therefore necessary preparations to discuss about translation to intermediate code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We also discuss the type checking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1981200" y="5334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Three-address code for expressions</a:t>
            </a:r>
            <a:endParaRPr/>
          </a:p>
        </p:txBody>
      </p:sp>
      <p:pic>
        <p:nvPicPr>
          <p:cNvPr id="232" name="Google Shape;232;p34"/>
          <p:cNvPicPr preferRelativeResize="0"/>
          <p:nvPr/>
        </p:nvPicPr>
        <p:blipFill rotWithShape="1">
          <a:blip r:embed="rId3">
            <a:alphaModFix/>
          </a:blip>
          <a:srcRect b="0" l="0" r="0" t="0"/>
          <a:stretch/>
        </p:blipFill>
        <p:spPr>
          <a:xfrm>
            <a:off x="2286000" y="1820862"/>
            <a:ext cx="7620000" cy="50371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Incremental Translation</a:t>
            </a:r>
            <a:endParaRPr/>
          </a:p>
        </p:txBody>
      </p:sp>
      <p:pic>
        <p:nvPicPr>
          <p:cNvPr id="238" name="Google Shape;238;p35"/>
          <p:cNvPicPr preferRelativeResize="0"/>
          <p:nvPr>
            <p:ph idx="1" type="body"/>
          </p:nvPr>
        </p:nvPicPr>
        <p:blipFill rotWithShape="1">
          <a:blip r:embed="rId3">
            <a:alphaModFix/>
          </a:blip>
          <a:srcRect b="0" l="0" r="0" t="0"/>
          <a:stretch/>
        </p:blipFill>
        <p:spPr>
          <a:xfrm>
            <a:off x="2362200" y="2133600"/>
            <a:ext cx="7315200" cy="39131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600"/>
              <a:buFont typeface="Calibri"/>
              <a:buNone/>
            </a:pPr>
            <a:r>
              <a:rPr b="1" i="0" lang="en-US" sz="4600" u="none">
                <a:solidFill>
                  <a:schemeClr val="dk1"/>
                </a:solidFill>
                <a:latin typeface="Calibri"/>
                <a:ea typeface="Calibri"/>
                <a:cs typeface="Calibri"/>
                <a:sym typeface="Calibri"/>
              </a:rPr>
              <a:t>Addressing Array Elements</a:t>
            </a:r>
            <a:endParaRPr/>
          </a:p>
        </p:txBody>
      </p:sp>
      <p:sp>
        <p:nvSpPr>
          <p:cNvPr id="244" name="Google Shape;244;p36"/>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Layouts for a two-dimensional array:</a:t>
            </a:r>
            <a:endParaRPr/>
          </a:p>
        </p:txBody>
      </p:sp>
      <p:pic>
        <p:nvPicPr>
          <p:cNvPr id="245" name="Google Shape;245;p36"/>
          <p:cNvPicPr preferRelativeResize="0"/>
          <p:nvPr/>
        </p:nvPicPr>
        <p:blipFill rotWithShape="1">
          <a:blip r:embed="rId3">
            <a:alphaModFix/>
          </a:blip>
          <a:srcRect b="0" l="0" r="0" t="0"/>
          <a:stretch/>
        </p:blipFill>
        <p:spPr>
          <a:xfrm>
            <a:off x="1981200" y="2438400"/>
            <a:ext cx="8223250" cy="324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1981200" y="3048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Semantic actions for array reference</a:t>
            </a:r>
            <a:endParaRPr/>
          </a:p>
        </p:txBody>
      </p:sp>
      <p:pic>
        <p:nvPicPr>
          <p:cNvPr id="251" name="Google Shape;251;p37"/>
          <p:cNvPicPr preferRelativeResize="0"/>
          <p:nvPr>
            <p:ph idx="1" type="body"/>
          </p:nvPr>
        </p:nvPicPr>
        <p:blipFill rotWithShape="1">
          <a:blip r:embed="rId3">
            <a:alphaModFix/>
          </a:blip>
          <a:srcRect b="0" l="0" r="0" t="0"/>
          <a:stretch/>
        </p:blipFill>
        <p:spPr>
          <a:xfrm>
            <a:off x="2514600" y="1495425"/>
            <a:ext cx="5418137" cy="536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Translation of Array References</a:t>
            </a:r>
            <a:endParaRPr/>
          </a:p>
        </p:txBody>
      </p:sp>
      <p:sp>
        <p:nvSpPr>
          <p:cNvPr id="257" name="Google Shape;257;p38"/>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Nonterminal </a:t>
            </a:r>
            <a:r>
              <a:rPr b="0" i="1" lang="en-US" sz="3200" u="none">
                <a:solidFill>
                  <a:schemeClr val="dk1"/>
                </a:solidFill>
                <a:latin typeface="Calibri"/>
                <a:ea typeface="Calibri"/>
                <a:cs typeface="Calibri"/>
                <a:sym typeface="Calibri"/>
              </a:rPr>
              <a:t>L </a:t>
            </a:r>
            <a:r>
              <a:rPr b="0" i="0" lang="en-US" sz="3200" u="none">
                <a:solidFill>
                  <a:schemeClr val="dk1"/>
                </a:solidFill>
                <a:latin typeface="Calibri"/>
                <a:ea typeface="Calibri"/>
                <a:cs typeface="Calibri"/>
                <a:sym typeface="Calibri"/>
              </a:rPr>
              <a:t>has three synthesized attributes:</a:t>
            </a:r>
            <a:endParaRPr/>
          </a:p>
          <a:p>
            <a:pPr indent="-228600" lvl="0" marL="228600" marR="0" rtl="0" algn="l">
              <a:lnSpc>
                <a:spcPct val="90000"/>
              </a:lnSpc>
              <a:spcBef>
                <a:spcPts val="1000"/>
              </a:spcBef>
              <a:spcAft>
                <a:spcPts val="0"/>
              </a:spcAft>
              <a:buClr>
                <a:schemeClr val="dk1"/>
              </a:buClr>
              <a:buSzPts val="3200"/>
              <a:buFont typeface="Arial"/>
              <a:buChar char="•"/>
            </a:pPr>
            <a:r>
              <a:rPr b="0" i="1" lang="en-US" sz="3200" u="none">
                <a:solidFill>
                  <a:schemeClr val="dk1"/>
                </a:solidFill>
                <a:latin typeface="Calibri"/>
                <a:ea typeface="Calibri"/>
                <a:cs typeface="Calibri"/>
                <a:sym typeface="Calibri"/>
              </a:rPr>
              <a:t>L.addr</a:t>
            </a:r>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L.array</a:t>
            </a:r>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L.type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982662" y="227012"/>
            <a:ext cx="10074275"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100"/>
              <a:buFont typeface="Calibri"/>
              <a:buNone/>
            </a:pPr>
            <a:r>
              <a:rPr b="0" i="0" lang="en-US" sz="4100" u="none">
                <a:solidFill>
                  <a:schemeClr val="dk1"/>
                </a:solidFill>
                <a:latin typeface="Calibri"/>
                <a:ea typeface="Calibri"/>
                <a:cs typeface="Calibri"/>
                <a:sym typeface="Calibri"/>
              </a:rPr>
              <a:t>Conversions between primitive types in Java</a:t>
            </a:r>
            <a:endParaRPr/>
          </a:p>
        </p:txBody>
      </p:sp>
      <p:pic>
        <p:nvPicPr>
          <p:cNvPr id="263" name="Google Shape;263;p39"/>
          <p:cNvPicPr preferRelativeResize="0"/>
          <p:nvPr/>
        </p:nvPicPr>
        <p:blipFill rotWithShape="1">
          <a:blip r:embed="rId3">
            <a:alphaModFix/>
          </a:blip>
          <a:srcRect b="0" l="0" r="0" t="0"/>
          <a:stretch/>
        </p:blipFill>
        <p:spPr>
          <a:xfrm>
            <a:off x="2438400" y="2057400"/>
            <a:ext cx="7162800" cy="42878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1981200" y="99060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100"/>
              <a:buFont typeface="Calibri"/>
              <a:buNone/>
            </a:pPr>
            <a:r>
              <a:rPr b="0" i="0" lang="en-US" sz="4100" u="none">
                <a:solidFill>
                  <a:schemeClr val="dk1"/>
                </a:solidFill>
                <a:latin typeface="Calibri"/>
                <a:ea typeface="Calibri"/>
                <a:cs typeface="Calibri"/>
                <a:sym typeface="Calibri"/>
              </a:rPr>
              <a:t>Introducing type conversions into expression evaluation</a:t>
            </a:r>
            <a:endParaRPr/>
          </a:p>
        </p:txBody>
      </p:sp>
      <p:pic>
        <p:nvPicPr>
          <p:cNvPr id="269" name="Google Shape;269;p40"/>
          <p:cNvPicPr preferRelativeResize="0"/>
          <p:nvPr>
            <p:ph idx="1" type="body"/>
          </p:nvPr>
        </p:nvPicPr>
        <p:blipFill rotWithShape="1">
          <a:blip r:embed="rId3">
            <a:alphaModFix/>
          </a:blip>
          <a:srcRect b="0" l="0" r="0" t="0"/>
          <a:stretch/>
        </p:blipFill>
        <p:spPr>
          <a:xfrm>
            <a:off x="1905000" y="2514600"/>
            <a:ext cx="8763000" cy="23129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 name="Google Shape;275;p41"/>
          <p:cNvSpPr txBox="1"/>
          <p:nvPr/>
        </p:nvSpPr>
        <p:spPr>
          <a:xfrm>
            <a:off x="1693862" y="2055812"/>
            <a:ext cx="3559175"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276" name="Google Shape;276;p41"/>
          <p:cNvSpPr txBox="1"/>
          <p:nvPr/>
        </p:nvSpPr>
        <p:spPr>
          <a:xfrm>
            <a:off x="1693862" y="2593975"/>
            <a:ext cx="3233737"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277" name="Google Shape;277;p41"/>
          <p:cNvSpPr txBox="1"/>
          <p:nvPr/>
        </p:nvSpPr>
        <p:spPr>
          <a:xfrm>
            <a:off x="1693862" y="3127375"/>
            <a:ext cx="4760912" cy="16605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278" name="Google Shape;278;p41"/>
          <p:cNvSpPr txBox="1"/>
          <p:nvPr/>
        </p:nvSpPr>
        <p:spPr>
          <a:xfrm>
            <a:off x="1693862" y="5038725"/>
            <a:ext cx="249555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838200" y="365125"/>
            <a:ext cx="10515600" cy="690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What is intermediate code?</a:t>
            </a:r>
            <a:endParaRPr/>
          </a:p>
        </p:txBody>
      </p:sp>
      <p:sp>
        <p:nvSpPr>
          <p:cNvPr id="102" name="Google Shape;102;p15"/>
          <p:cNvSpPr txBox="1"/>
          <p:nvPr/>
        </p:nvSpPr>
        <p:spPr>
          <a:xfrm>
            <a:off x="838200" y="1419225"/>
            <a:ext cx="10515600" cy="1189037"/>
          </a:xfrm>
          <a:prstGeom prst="rect">
            <a:avLst/>
          </a:prstGeom>
          <a:noFill/>
          <a:ln>
            <a:noFill/>
          </a:ln>
        </p:spPr>
        <p:txBody>
          <a:bodyPr anchorCtr="0" anchor="t" bIns="45700" lIns="91425" spcFirstLastPara="1" rIns="91425" wrap="square" tIns="45700">
            <a:spAutoFit/>
          </a:bodyPr>
          <a:lstStyle/>
          <a:p>
            <a:pPr indent="0" lvl="0" marL="12700" marR="0" rtl="0" algn="just">
              <a:lnSpc>
                <a:spcPct val="101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During the translation of a source program into the object  code for a target machine, a compiler may generate a  middle-level language code, which is known  as </a:t>
            </a:r>
            <a:r>
              <a:rPr b="1" i="0" lang="en-US" sz="2400" u="none" cap="none" strike="noStrike">
                <a:solidFill>
                  <a:schemeClr val="dk1"/>
                </a:solidFill>
                <a:latin typeface="Arial"/>
                <a:ea typeface="Arial"/>
                <a:cs typeface="Arial"/>
                <a:sym typeface="Arial"/>
              </a:rPr>
              <a:t>intermediate code</a:t>
            </a:r>
            <a:endParaRPr b="0" i="0" sz="1400" u="none" cap="none" strike="noStrike">
              <a:solidFill>
                <a:srgbClr val="000000"/>
              </a:solidFill>
              <a:latin typeface="Arial"/>
              <a:ea typeface="Arial"/>
              <a:cs typeface="Arial"/>
              <a:sym typeface="Arial"/>
            </a:endParaRPr>
          </a:p>
        </p:txBody>
      </p:sp>
      <p:sp>
        <p:nvSpPr>
          <p:cNvPr id="103" name="Google Shape;103;p15"/>
          <p:cNvSpPr txBox="1"/>
          <p:nvPr/>
        </p:nvSpPr>
        <p:spPr>
          <a:xfrm>
            <a:off x="3036887" y="2952750"/>
            <a:ext cx="6127750" cy="15986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284" name="Google Shape;284;p42"/>
          <p:cNvSpPr txBox="1"/>
          <p:nvPr/>
        </p:nvSpPr>
        <p:spPr>
          <a:xfrm>
            <a:off x="4457700" y="873125"/>
            <a:ext cx="2586037"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Semantic Analysis</a:t>
            </a:r>
            <a:endParaRPr b="0" i="0" sz="1400" u="none" cap="none" strike="noStrike">
              <a:solidFill>
                <a:srgbClr val="000000"/>
              </a:solidFill>
              <a:latin typeface="Arial"/>
              <a:ea typeface="Arial"/>
              <a:cs typeface="Arial"/>
              <a:sym typeface="Arial"/>
            </a:endParaRPr>
          </a:p>
        </p:txBody>
      </p:sp>
      <p:sp>
        <p:nvSpPr>
          <p:cNvPr id="285" name="Google Shape;285;p42"/>
          <p:cNvSpPr txBox="1"/>
          <p:nvPr/>
        </p:nvSpPr>
        <p:spPr>
          <a:xfrm>
            <a:off x="1955800" y="1520825"/>
            <a:ext cx="7026275" cy="668337"/>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0000FF"/>
              </a:buClr>
              <a:buSzPts val="2000"/>
              <a:buFont typeface="Times New Roman"/>
              <a:buNone/>
            </a:pPr>
            <a:r>
              <a:rPr b="1" i="0" lang="en-US" sz="2000" u="none" cap="none" strike="noStrike">
                <a:solidFill>
                  <a:srgbClr val="0000FF"/>
                </a:solidFill>
                <a:latin typeface="Times New Roman"/>
                <a:ea typeface="Times New Roman"/>
                <a:cs typeface="Times New Roman"/>
                <a:sym typeface="Times New Roman"/>
              </a:rPr>
              <a:t>Semantic Analysis </a:t>
            </a:r>
            <a:r>
              <a:rPr b="0" i="0" lang="en-US" sz="2000" u="none" cap="none" strike="noStrike">
                <a:solidFill>
                  <a:srgbClr val="363435"/>
                </a:solidFill>
                <a:latin typeface="Times New Roman"/>
                <a:ea typeface="Times New Roman"/>
                <a:cs typeface="Times New Roman"/>
                <a:sym typeface="Times New Roman"/>
              </a:rPr>
              <a:t>computes additional information related to the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of the program once the syntactic structure is known.</a:t>
            </a:r>
            <a:endParaRPr b="0" i="0" sz="1400" u="none" cap="none" strike="noStrike">
              <a:solidFill>
                <a:srgbClr val="000000"/>
              </a:solidFill>
              <a:latin typeface="Arial"/>
              <a:ea typeface="Arial"/>
              <a:cs typeface="Arial"/>
              <a:sym typeface="Arial"/>
            </a:endParaRPr>
          </a:p>
        </p:txBody>
      </p:sp>
      <p:sp>
        <p:nvSpPr>
          <p:cNvPr id="286" name="Google Shape;286;p42"/>
          <p:cNvSpPr txBox="1"/>
          <p:nvPr/>
        </p:nvSpPr>
        <p:spPr>
          <a:xfrm>
            <a:off x="8990012" y="1524000"/>
            <a:ext cx="960437"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meaning</a:t>
            </a:r>
            <a:endParaRPr b="0" i="0" sz="1400" u="none" cap="none" strike="noStrike">
              <a:solidFill>
                <a:srgbClr val="000000"/>
              </a:solidFill>
              <a:latin typeface="Arial"/>
              <a:ea typeface="Arial"/>
              <a:cs typeface="Arial"/>
              <a:sym typeface="Arial"/>
            </a:endParaRPr>
          </a:p>
        </p:txBody>
      </p:sp>
      <p:sp>
        <p:nvSpPr>
          <p:cNvPr id="287" name="Google Shape;287;p42"/>
          <p:cNvSpPr txBox="1"/>
          <p:nvPr/>
        </p:nvSpPr>
        <p:spPr>
          <a:xfrm>
            <a:off x="1693862" y="1525587"/>
            <a:ext cx="1920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288" name="Google Shape;288;p42"/>
          <p:cNvSpPr txBox="1"/>
          <p:nvPr/>
        </p:nvSpPr>
        <p:spPr>
          <a:xfrm>
            <a:off x="1693862" y="2443162"/>
            <a:ext cx="1920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289" name="Google Shape;289;p42"/>
          <p:cNvSpPr txBox="1"/>
          <p:nvPr/>
        </p:nvSpPr>
        <p:spPr>
          <a:xfrm>
            <a:off x="1955800" y="2439987"/>
            <a:ext cx="7900987" cy="666750"/>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In typed languages as C, semantic analysis involves adding information to</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the symbol table and performing type checking.</a:t>
            </a:r>
            <a:endParaRPr b="0" i="0" sz="1400" u="none" cap="none" strike="noStrike">
              <a:solidFill>
                <a:srgbClr val="000000"/>
              </a:solidFill>
              <a:latin typeface="Arial"/>
              <a:ea typeface="Arial"/>
              <a:cs typeface="Arial"/>
              <a:sym typeface="Arial"/>
            </a:endParaRPr>
          </a:p>
        </p:txBody>
      </p:sp>
      <p:sp>
        <p:nvSpPr>
          <p:cNvPr id="290" name="Google Shape;290;p42"/>
          <p:cNvSpPr txBox="1"/>
          <p:nvPr/>
        </p:nvSpPr>
        <p:spPr>
          <a:xfrm>
            <a:off x="1693862" y="3360737"/>
            <a:ext cx="192087"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291" name="Google Shape;291;p42"/>
          <p:cNvSpPr txBox="1"/>
          <p:nvPr/>
        </p:nvSpPr>
        <p:spPr>
          <a:xfrm>
            <a:off x="1955800" y="3357562"/>
            <a:ext cx="7664450" cy="665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The information to be computed is beyond the capabilities of standard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parsing techniques, therefore it is not regarded as syntax.</a:t>
            </a:r>
            <a:endParaRPr b="0" i="0" sz="1400" u="none" cap="none" strike="noStrike">
              <a:solidFill>
                <a:srgbClr val="000000"/>
              </a:solidFill>
              <a:latin typeface="Arial"/>
              <a:ea typeface="Arial"/>
              <a:cs typeface="Arial"/>
              <a:sym typeface="Arial"/>
            </a:endParaRPr>
          </a:p>
        </p:txBody>
      </p:sp>
      <p:sp>
        <p:nvSpPr>
          <p:cNvPr id="292" name="Google Shape;292;p42"/>
          <p:cNvSpPr txBox="1"/>
          <p:nvPr/>
        </p:nvSpPr>
        <p:spPr>
          <a:xfrm>
            <a:off x="1693862" y="4276725"/>
            <a:ext cx="1920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293" name="Google Shape;293;p42"/>
          <p:cNvSpPr txBox="1"/>
          <p:nvPr/>
        </p:nvSpPr>
        <p:spPr>
          <a:xfrm>
            <a:off x="1955800" y="4275137"/>
            <a:ext cx="8054975" cy="665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As for Lexical and Syntax analysis, also for Semantic Analysis we need both</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 </a:t>
            </a:r>
            <a:r>
              <a:rPr b="0" i="1" lang="en-US" sz="2000" u="none" cap="none" strike="noStrike">
                <a:solidFill>
                  <a:srgbClr val="363435"/>
                </a:solidFill>
                <a:latin typeface="Times New Roman"/>
                <a:ea typeface="Times New Roman"/>
                <a:cs typeface="Times New Roman"/>
                <a:sym typeface="Times New Roman"/>
              </a:rPr>
              <a:t>Representation Formalism </a:t>
            </a:r>
            <a:r>
              <a:rPr b="0" i="0" lang="en-US" sz="2000" u="none" cap="none" strike="noStrike">
                <a:solidFill>
                  <a:srgbClr val="363435"/>
                </a:solidFill>
                <a:latin typeface="Times New Roman"/>
                <a:ea typeface="Times New Roman"/>
                <a:cs typeface="Times New Roman"/>
                <a:sym typeface="Times New Roman"/>
              </a:rPr>
              <a:t>and an </a:t>
            </a:r>
            <a:r>
              <a:rPr b="0" i="1" lang="en-US" sz="2000" u="none" cap="none" strike="noStrike">
                <a:solidFill>
                  <a:srgbClr val="363435"/>
                </a:solidFill>
                <a:latin typeface="Times New Roman"/>
                <a:ea typeface="Times New Roman"/>
                <a:cs typeface="Times New Roman"/>
                <a:sym typeface="Times New Roman"/>
              </a:rPr>
              <a:t>Implementation Mechanism</a:t>
            </a: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94" name="Google Shape;294;p42"/>
          <p:cNvSpPr txBox="1"/>
          <p:nvPr/>
        </p:nvSpPr>
        <p:spPr>
          <a:xfrm>
            <a:off x="1955800" y="5189537"/>
            <a:ext cx="7861300" cy="668337"/>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As representation formalism this lecture illustrates what are called </a:t>
            </a:r>
            <a:r>
              <a:rPr b="0" i="1" lang="en-US" sz="2000" u="none" cap="none" strike="noStrike">
                <a:solidFill>
                  <a:srgbClr val="218C21"/>
                </a:solidFill>
                <a:latin typeface="Times New Roman"/>
                <a:ea typeface="Times New Roman"/>
                <a:cs typeface="Times New Roman"/>
                <a:sym typeface="Times New Roman"/>
              </a:rPr>
              <a:t>Syntax</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218C21"/>
              </a:buClr>
              <a:buSzPts val="2000"/>
              <a:buFont typeface="Times New Roman"/>
              <a:buNone/>
            </a:pPr>
            <a:r>
              <a:rPr b="0" i="1" lang="en-US" sz="2000" u="none" cap="none" strike="noStrike">
                <a:solidFill>
                  <a:srgbClr val="218C21"/>
                </a:solidFill>
                <a:latin typeface="Times New Roman"/>
                <a:ea typeface="Times New Roman"/>
                <a:cs typeface="Times New Roman"/>
                <a:sym typeface="Times New Roman"/>
              </a:rPr>
              <a:t>Directed Translations</a:t>
            </a: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95" name="Google Shape;295;p42"/>
          <p:cNvSpPr txBox="1"/>
          <p:nvPr/>
        </p:nvSpPr>
        <p:spPr>
          <a:xfrm>
            <a:off x="1693862" y="5194300"/>
            <a:ext cx="1920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(4)</a:t>
            </a:r>
            <a:endParaRPr b="0" i="0" sz="1400" u="none" cap="none" strike="noStrike">
              <a:solidFill>
                <a:srgbClr val="000000"/>
              </a:solidFill>
              <a:latin typeface="Arial"/>
              <a:ea typeface="Arial"/>
              <a:cs typeface="Arial"/>
              <a:sym typeface="Arial"/>
            </a:endParaRPr>
          </a:p>
        </p:txBody>
      </p:sp>
      <p:sp>
        <p:nvSpPr>
          <p:cNvPr id="301" name="Google Shape;301;p43"/>
          <p:cNvSpPr txBox="1"/>
          <p:nvPr/>
        </p:nvSpPr>
        <p:spPr>
          <a:xfrm>
            <a:off x="3427412" y="1189037"/>
            <a:ext cx="4645025"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Syntax Directed Translation: Intro</a:t>
            </a:r>
            <a:endParaRPr b="0" i="0" sz="1400" u="none" cap="none" strike="noStrike">
              <a:solidFill>
                <a:srgbClr val="000000"/>
              </a:solidFill>
              <a:latin typeface="Arial"/>
              <a:ea typeface="Arial"/>
              <a:cs typeface="Arial"/>
              <a:sym typeface="Arial"/>
            </a:endParaRPr>
          </a:p>
        </p:txBody>
      </p:sp>
      <p:sp>
        <p:nvSpPr>
          <p:cNvPr id="302" name="Google Shape;302;p43"/>
          <p:cNvSpPr txBox="1"/>
          <p:nvPr/>
        </p:nvSpPr>
        <p:spPr>
          <a:xfrm>
            <a:off x="1693862" y="1836737"/>
            <a:ext cx="7727950" cy="669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a:t>
            </a:r>
            <a:r>
              <a:rPr b="1" baseline="30000" i="0" lang="en-US" sz="3000" u="none" cap="none" strike="noStrike">
                <a:solidFill>
                  <a:srgbClr val="0000FF"/>
                </a:solidFill>
                <a:latin typeface="Times New Roman"/>
                <a:ea typeface="Times New Roman"/>
                <a:cs typeface="Times New Roman"/>
                <a:sym typeface="Times New Roman"/>
              </a:rPr>
              <a:t>Principle of Syntax Directed Translation </a:t>
            </a:r>
            <a:r>
              <a:rPr b="0" baseline="30000" i="0" lang="en-US" sz="3000" u="none" cap="none" strike="noStrike">
                <a:solidFill>
                  <a:srgbClr val="363435"/>
                </a:solidFill>
                <a:latin typeface="Times New Roman"/>
                <a:ea typeface="Times New Roman"/>
                <a:cs typeface="Times New Roman"/>
                <a:sym typeface="Times New Roman"/>
              </a:rPr>
              <a:t>states that </a:t>
            </a:r>
            <a:r>
              <a:rPr b="0" baseline="30000" i="0" lang="en-US" sz="3000" u="none" cap="none" strike="noStrike">
                <a:solidFill>
                  <a:srgbClr val="6532FF"/>
                </a:solidFill>
                <a:latin typeface="Times New Roman"/>
                <a:ea typeface="Times New Roman"/>
                <a:cs typeface="Times New Roman"/>
                <a:sym typeface="Times New Roman"/>
              </a:rPr>
              <a:t>the meaning</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input sentence is related to its syntactic structure, i.e., to its Parse-Tree.</a:t>
            </a:r>
            <a:endParaRPr b="0" i="0" sz="1400" u="none" cap="none" strike="noStrike">
              <a:solidFill>
                <a:srgbClr val="000000"/>
              </a:solidFill>
              <a:latin typeface="Arial"/>
              <a:ea typeface="Arial"/>
              <a:cs typeface="Arial"/>
              <a:sym typeface="Arial"/>
            </a:endParaRPr>
          </a:p>
        </p:txBody>
      </p:sp>
      <p:sp>
        <p:nvSpPr>
          <p:cNvPr id="303" name="Google Shape;303;p43"/>
          <p:cNvSpPr txBox="1"/>
          <p:nvPr/>
        </p:nvSpPr>
        <p:spPr>
          <a:xfrm>
            <a:off x="9423400" y="1839912"/>
            <a:ext cx="588962"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6532FF"/>
              </a:buClr>
              <a:buSzPts val="3000"/>
              <a:buFont typeface="Times New Roman"/>
              <a:buNone/>
            </a:pPr>
            <a:r>
              <a:rPr b="0" baseline="30000" i="0" lang="en-US" sz="3000" u="none" cap="none" strike="noStrike">
                <a:solidFill>
                  <a:srgbClr val="6532FF"/>
                </a:solidFill>
                <a:latin typeface="Times New Roman"/>
                <a:ea typeface="Times New Roman"/>
                <a:cs typeface="Times New Roman"/>
                <a:sym typeface="Times New Roman"/>
              </a:rPr>
              <a:t>of an</a:t>
            </a:r>
            <a:endParaRPr b="0" i="0" sz="1400" u="none" cap="none" strike="noStrike">
              <a:solidFill>
                <a:srgbClr val="000000"/>
              </a:solidFill>
              <a:latin typeface="Arial"/>
              <a:ea typeface="Arial"/>
              <a:cs typeface="Arial"/>
              <a:sym typeface="Arial"/>
            </a:endParaRPr>
          </a:p>
        </p:txBody>
      </p:sp>
      <p:sp>
        <p:nvSpPr>
          <p:cNvPr id="304" name="Google Shape;304;p43"/>
          <p:cNvSpPr txBox="1"/>
          <p:nvPr/>
        </p:nvSpPr>
        <p:spPr>
          <a:xfrm>
            <a:off x="1693862" y="2754312"/>
            <a:ext cx="8318500" cy="273367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By </a:t>
            </a:r>
            <a:r>
              <a:rPr b="1" baseline="30000" i="0" lang="en-US" sz="3000" u="none" cap="none" strike="noStrike">
                <a:solidFill>
                  <a:srgbClr val="0000FF"/>
                </a:solidFill>
                <a:latin typeface="Times New Roman"/>
                <a:ea typeface="Times New Roman"/>
                <a:cs typeface="Times New Roman"/>
                <a:sym typeface="Times New Roman"/>
              </a:rPr>
              <a:t>Syntax Directed Translations </a:t>
            </a:r>
            <a:r>
              <a:rPr b="0" baseline="30000" i="0" lang="en-US" sz="3000" u="none" cap="none" strike="noStrike">
                <a:solidFill>
                  <a:srgbClr val="363435"/>
                </a:solidFill>
                <a:latin typeface="Times New Roman"/>
                <a:ea typeface="Times New Roman"/>
                <a:cs typeface="Times New Roman"/>
                <a:sym typeface="Times New Roman"/>
              </a:rPr>
              <a:t>we indicate those formalisms for specify-</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ing translations for programming language constructs guided by context-free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grammars.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We associate </a:t>
            </a:r>
            <a:r>
              <a:rPr b="1" i="0" lang="en-US" sz="2000" u="none" cap="none" strike="noStrike">
                <a:solidFill>
                  <a:srgbClr val="FF0000"/>
                </a:solidFill>
                <a:latin typeface="Times New Roman"/>
                <a:ea typeface="Times New Roman"/>
                <a:cs typeface="Times New Roman"/>
                <a:sym typeface="Times New Roman"/>
              </a:rPr>
              <a:t>Attributes </a:t>
            </a:r>
            <a:r>
              <a:rPr b="0" i="0" lang="en-US" sz="2000" u="none" cap="none" strike="noStrike">
                <a:solidFill>
                  <a:srgbClr val="363435"/>
                </a:solidFill>
                <a:latin typeface="Times New Roman"/>
                <a:ea typeface="Times New Roman"/>
                <a:cs typeface="Times New Roman"/>
                <a:sym typeface="Times New Roman"/>
              </a:rPr>
              <a:t>to the grammar symbols representing the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language constructs.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9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Values for attributes are computed by </a:t>
            </a:r>
            <a:r>
              <a:rPr b="1" i="0" lang="en-US" sz="2000" u="none" cap="none" strike="noStrike">
                <a:solidFill>
                  <a:srgbClr val="FF0000"/>
                </a:solidFill>
                <a:latin typeface="Times New Roman"/>
                <a:ea typeface="Times New Roman"/>
                <a:cs typeface="Times New Roman"/>
                <a:sym typeface="Times New Roman"/>
              </a:rPr>
              <a:t>Semantic Rules </a:t>
            </a:r>
            <a:r>
              <a:rPr b="0" i="0" lang="en-US" sz="2000" u="none" cap="none" strike="noStrike">
                <a:solidFill>
                  <a:srgbClr val="363435"/>
                </a:solidFill>
                <a:latin typeface="Times New Roman"/>
                <a:ea typeface="Times New Roman"/>
                <a:cs typeface="Times New Roman"/>
                <a:sym typeface="Times New Roman"/>
              </a:rPr>
              <a:t>associated with grammar productions.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(5)</a:t>
            </a:r>
            <a:endParaRPr b="0" i="0" sz="1400" u="none" cap="none" strike="noStrike">
              <a:solidFill>
                <a:srgbClr val="000000"/>
              </a:solidFill>
              <a:latin typeface="Arial"/>
              <a:ea typeface="Arial"/>
              <a:cs typeface="Arial"/>
              <a:sym typeface="Arial"/>
            </a:endParaRPr>
          </a:p>
        </p:txBody>
      </p:sp>
      <p:sp>
        <p:nvSpPr>
          <p:cNvPr id="310" name="Google Shape;310;p44"/>
          <p:cNvSpPr txBox="1"/>
          <p:nvPr/>
        </p:nvSpPr>
        <p:spPr>
          <a:xfrm>
            <a:off x="2927350" y="642937"/>
            <a:ext cx="3916362"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Syntax Directed Translation:</a:t>
            </a:r>
            <a:endParaRPr b="0" i="0" sz="1400" u="none" cap="none" strike="noStrike">
              <a:solidFill>
                <a:srgbClr val="000000"/>
              </a:solidFill>
              <a:latin typeface="Arial"/>
              <a:ea typeface="Arial"/>
              <a:cs typeface="Arial"/>
              <a:sym typeface="Arial"/>
            </a:endParaRPr>
          </a:p>
        </p:txBody>
      </p:sp>
      <p:sp>
        <p:nvSpPr>
          <p:cNvPr id="311" name="Google Shape;311;p44"/>
          <p:cNvSpPr txBox="1"/>
          <p:nvPr/>
        </p:nvSpPr>
        <p:spPr>
          <a:xfrm>
            <a:off x="6878637" y="642937"/>
            <a:ext cx="695325"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Intro</a:t>
            </a:r>
            <a:endParaRPr b="0" i="0" sz="1400" u="none" cap="none" strike="noStrike">
              <a:solidFill>
                <a:srgbClr val="000000"/>
              </a:solidFill>
              <a:latin typeface="Arial"/>
              <a:ea typeface="Arial"/>
              <a:cs typeface="Arial"/>
              <a:sym typeface="Arial"/>
            </a:endParaRPr>
          </a:p>
        </p:txBody>
      </p:sp>
      <p:sp>
        <p:nvSpPr>
          <p:cNvPr id="312" name="Google Shape;312;p44"/>
          <p:cNvSpPr txBox="1"/>
          <p:nvPr/>
        </p:nvSpPr>
        <p:spPr>
          <a:xfrm>
            <a:off x="7586662" y="642937"/>
            <a:ext cx="985837"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(Cont.)</a:t>
            </a:r>
            <a:endParaRPr b="0" i="0" sz="1400" u="none" cap="none" strike="noStrike">
              <a:solidFill>
                <a:srgbClr val="000000"/>
              </a:solidFill>
              <a:latin typeface="Arial"/>
              <a:ea typeface="Arial"/>
              <a:cs typeface="Arial"/>
              <a:sym typeface="Arial"/>
            </a:endParaRPr>
          </a:p>
        </p:txBody>
      </p:sp>
      <p:sp>
        <p:nvSpPr>
          <p:cNvPr id="313" name="Google Shape;313;p44"/>
          <p:cNvSpPr txBox="1"/>
          <p:nvPr/>
        </p:nvSpPr>
        <p:spPr>
          <a:xfrm>
            <a:off x="1693862" y="1293812"/>
            <a:ext cx="5021262" cy="2576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Evaluation of Semantic Rules may:</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Generate Code;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Insert information into the Symbol Table;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Perform Semantic Check;</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Issue error messages;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etc.</a:t>
            </a:r>
            <a:endParaRPr b="0" i="0" sz="1400" u="none" cap="none" strike="noStrike">
              <a:solidFill>
                <a:srgbClr val="000000"/>
              </a:solidFill>
              <a:latin typeface="Arial"/>
              <a:ea typeface="Arial"/>
              <a:cs typeface="Arial"/>
              <a:sym typeface="Arial"/>
            </a:endParaRPr>
          </a:p>
        </p:txBody>
      </p:sp>
      <p:sp>
        <p:nvSpPr>
          <p:cNvPr id="314" name="Google Shape;314;p44"/>
          <p:cNvSpPr txBox="1"/>
          <p:nvPr/>
        </p:nvSpPr>
        <p:spPr>
          <a:xfrm>
            <a:off x="1693862" y="4121150"/>
            <a:ext cx="5172075" cy="7429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There are two notations for attaching semantic</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a:t>
            </a:r>
            <a:r>
              <a:rPr b="1" i="0" lang="en-US" sz="2000" u="none" cap="none" strike="noStrike">
                <a:solidFill>
                  <a:srgbClr val="0000FF"/>
                </a:solidFill>
                <a:latin typeface="Times New Roman"/>
                <a:ea typeface="Times New Roman"/>
                <a:cs typeface="Times New Roman"/>
                <a:sym typeface="Times New Roman"/>
              </a:rPr>
              <a:t>Syntax Directed Definitions.  </a:t>
            </a:r>
            <a:r>
              <a:rPr b="0" i="0" lang="en-US" sz="2000" u="none" cap="none" strike="noStrike">
                <a:solidFill>
                  <a:srgbClr val="363435"/>
                </a:solidFill>
                <a:latin typeface="Times New Roman"/>
                <a:ea typeface="Times New Roman"/>
                <a:cs typeface="Times New Roman"/>
                <a:sym typeface="Times New Roman"/>
              </a:rPr>
              <a:t>High-level</a:t>
            </a:r>
            <a:endParaRPr b="0" i="0" sz="1400" u="none" cap="none" strike="noStrike">
              <a:solidFill>
                <a:srgbClr val="000000"/>
              </a:solidFill>
              <a:latin typeface="Arial"/>
              <a:ea typeface="Arial"/>
              <a:cs typeface="Arial"/>
              <a:sym typeface="Arial"/>
            </a:endParaRPr>
          </a:p>
        </p:txBody>
      </p:sp>
      <p:sp>
        <p:nvSpPr>
          <p:cNvPr id="315" name="Google Shape;315;p44"/>
          <p:cNvSpPr txBox="1"/>
          <p:nvPr/>
        </p:nvSpPr>
        <p:spPr>
          <a:xfrm>
            <a:off x="6848475" y="4121150"/>
            <a:ext cx="2136775" cy="742950"/>
          </a:xfrm>
          <a:prstGeom prst="rect">
            <a:avLst/>
          </a:prstGeom>
          <a:noFill/>
          <a:ln>
            <a:noFill/>
          </a:ln>
        </p:spPr>
        <p:txBody>
          <a:bodyPr anchorCtr="0" anchor="t" bIns="0" lIns="0" spcFirstLastPara="1" rIns="0" wrap="square" tIns="0">
            <a:noAutofit/>
          </a:bodyPr>
          <a:lstStyle/>
          <a:p>
            <a:pPr indent="0" lvl="0" marL="31750"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rules:</a:t>
            </a:r>
            <a:endParaRPr b="0" i="0" sz="2000" u="none" cap="none" strike="noStrike">
              <a:solidFill>
                <a:schemeClr val="dk1"/>
              </a:solidFill>
              <a:latin typeface="Times New Roman"/>
              <a:ea typeface="Times New Roman"/>
              <a:cs typeface="Times New Roman"/>
              <a:sym typeface="Times New Roman"/>
            </a:endParaRPr>
          </a:p>
          <a:p>
            <a:pPr indent="0" lvl="0" marL="31750" marR="0" rtl="0" algn="l">
              <a:lnSpc>
                <a:spcPct val="96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specification hiding</a:t>
            </a:r>
            <a:endParaRPr b="0" i="0" sz="1400" u="none" cap="none" strike="noStrike">
              <a:solidFill>
                <a:srgbClr val="000000"/>
              </a:solidFill>
              <a:latin typeface="Arial"/>
              <a:ea typeface="Arial"/>
              <a:cs typeface="Arial"/>
              <a:sym typeface="Arial"/>
            </a:endParaRPr>
          </a:p>
        </p:txBody>
      </p:sp>
      <p:sp>
        <p:nvSpPr>
          <p:cNvPr id="316" name="Google Shape;316;p44"/>
          <p:cNvSpPr txBox="1"/>
          <p:nvPr/>
        </p:nvSpPr>
        <p:spPr>
          <a:xfrm>
            <a:off x="9017000" y="4579937"/>
            <a:ext cx="63817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many</a:t>
            </a:r>
            <a:endParaRPr b="0" i="0" sz="1400" u="none" cap="none" strike="noStrike">
              <a:solidFill>
                <a:srgbClr val="000000"/>
              </a:solidFill>
              <a:latin typeface="Arial"/>
              <a:ea typeface="Arial"/>
              <a:cs typeface="Arial"/>
              <a:sym typeface="Arial"/>
            </a:endParaRPr>
          </a:p>
        </p:txBody>
      </p:sp>
      <p:sp>
        <p:nvSpPr>
          <p:cNvPr id="317" name="Google Shape;317;p44"/>
          <p:cNvSpPr txBox="1"/>
          <p:nvPr/>
        </p:nvSpPr>
        <p:spPr>
          <a:xfrm>
            <a:off x="1993900" y="4959350"/>
            <a:ext cx="7013575" cy="1127125"/>
          </a:xfrm>
          <a:prstGeom prst="rect">
            <a:avLst/>
          </a:prstGeom>
          <a:noFill/>
          <a:ln>
            <a:noFill/>
          </a:ln>
        </p:spPr>
        <p:txBody>
          <a:bodyPr anchorCtr="0" anchor="t" bIns="0" lIns="0" spcFirstLastPara="1" rIns="0" wrap="square" tIns="0">
            <a:noAutofit/>
          </a:bodyPr>
          <a:lstStyle/>
          <a:p>
            <a:pPr indent="0" lvl="0" marL="336550"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implementation details (also called </a:t>
            </a:r>
            <a:r>
              <a:rPr b="1" i="0" lang="en-US" sz="2000" u="none" cap="none" strike="noStrike">
                <a:solidFill>
                  <a:srgbClr val="363435"/>
                </a:solidFill>
                <a:latin typeface="Times New Roman"/>
                <a:ea typeface="Times New Roman"/>
                <a:cs typeface="Times New Roman"/>
                <a:sym typeface="Times New Roman"/>
              </a:rPr>
              <a:t>Attribute Grammars</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336550" marR="0" rtl="0" algn="l">
              <a:lnSpc>
                <a:spcPct val="122000"/>
              </a:lnSpc>
              <a:spcBef>
                <a:spcPts val="10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a:t>
            </a:r>
            <a:r>
              <a:rPr b="1" i="0" lang="en-US" sz="2000" u="none" cap="none" strike="noStrike">
                <a:solidFill>
                  <a:srgbClr val="0000FF"/>
                </a:solidFill>
                <a:latin typeface="Times New Roman"/>
                <a:ea typeface="Times New Roman"/>
                <a:cs typeface="Times New Roman"/>
                <a:sym typeface="Times New Roman"/>
              </a:rPr>
              <a:t>Translation Schemes. </a:t>
            </a:r>
            <a:r>
              <a:rPr b="0" i="0" lang="en-US" sz="2000" u="none" cap="none" strike="noStrike">
                <a:solidFill>
                  <a:srgbClr val="363435"/>
                </a:solidFill>
                <a:latin typeface="Times New Roman"/>
                <a:ea typeface="Times New Roman"/>
                <a:cs typeface="Times New Roman"/>
                <a:sym typeface="Times New Roman"/>
              </a:rPr>
              <a:t>More implementation oriented: Indicate in which semantic rules are to be evaluated.</a:t>
            </a:r>
            <a:endParaRPr b="0" i="0" sz="1400" u="none" cap="none" strike="noStrike">
              <a:solidFill>
                <a:srgbClr val="000000"/>
              </a:solidFill>
              <a:latin typeface="Arial"/>
              <a:ea typeface="Arial"/>
              <a:cs typeface="Arial"/>
              <a:sym typeface="Arial"/>
            </a:endParaRPr>
          </a:p>
        </p:txBody>
      </p:sp>
      <p:sp>
        <p:nvSpPr>
          <p:cNvPr id="318" name="Google Shape;318;p44"/>
          <p:cNvSpPr txBox="1"/>
          <p:nvPr/>
        </p:nvSpPr>
        <p:spPr>
          <a:xfrm>
            <a:off x="9015412" y="5421312"/>
            <a:ext cx="9969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the order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(6)</a:t>
            </a:r>
            <a:endParaRPr b="0" i="0" sz="1400" u="none" cap="none" strike="noStrike">
              <a:solidFill>
                <a:srgbClr val="000000"/>
              </a:solidFill>
              <a:latin typeface="Arial"/>
              <a:ea typeface="Arial"/>
              <a:cs typeface="Arial"/>
              <a:sym typeface="Arial"/>
            </a:endParaRPr>
          </a:p>
        </p:txBody>
      </p:sp>
      <p:sp>
        <p:nvSpPr>
          <p:cNvPr id="324" name="Google Shape;324;p45"/>
          <p:cNvSpPr txBox="1"/>
          <p:nvPr/>
        </p:nvSpPr>
        <p:spPr>
          <a:xfrm>
            <a:off x="5065712" y="1408112"/>
            <a:ext cx="1371600"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p:txBody>
      </p:sp>
      <p:sp>
        <p:nvSpPr>
          <p:cNvPr id="325" name="Google Shape;325;p45"/>
          <p:cNvSpPr txBox="1"/>
          <p:nvPr/>
        </p:nvSpPr>
        <p:spPr>
          <a:xfrm>
            <a:off x="1693862" y="2058987"/>
            <a:ext cx="33528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326" name="Google Shape;326;p45"/>
          <p:cNvSpPr txBox="1"/>
          <p:nvPr/>
        </p:nvSpPr>
        <p:spPr>
          <a:xfrm>
            <a:off x="1693862" y="2590800"/>
            <a:ext cx="3376612"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327" name="Google Shape;327;p45"/>
          <p:cNvSpPr txBox="1"/>
          <p:nvPr/>
        </p:nvSpPr>
        <p:spPr>
          <a:xfrm>
            <a:off x="1693862" y="3127375"/>
            <a:ext cx="4760912" cy="16605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328" name="Google Shape;328;p45"/>
          <p:cNvSpPr txBox="1"/>
          <p:nvPr/>
        </p:nvSpPr>
        <p:spPr>
          <a:xfrm>
            <a:off x="1693862" y="5038725"/>
            <a:ext cx="249555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(7)</a:t>
            </a:r>
            <a:endParaRPr b="0" i="0" sz="1400" u="none" cap="none" strike="noStrike">
              <a:solidFill>
                <a:srgbClr val="000000"/>
              </a:solidFill>
              <a:latin typeface="Arial"/>
              <a:ea typeface="Arial"/>
              <a:cs typeface="Arial"/>
              <a:sym typeface="Arial"/>
            </a:endParaRPr>
          </a:p>
        </p:txBody>
      </p:sp>
      <p:sp>
        <p:nvSpPr>
          <p:cNvPr id="334" name="Google Shape;334;p46"/>
          <p:cNvSpPr txBox="1"/>
          <p:nvPr/>
        </p:nvSpPr>
        <p:spPr>
          <a:xfrm>
            <a:off x="3859212" y="1381125"/>
            <a:ext cx="3779837"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Syntax Directed Definitions</a:t>
            </a:r>
            <a:endParaRPr b="0" i="0" sz="1400" u="none" cap="none" strike="noStrike">
              <a:solidFill>
                <a:srgbClr val="000000"/>
              </a:solidFill>
              <a:latin typeface="Arial"/>
              <a:ea typeface="Arial"/>
              <a:cs typeface="Arial"/>
              <a:sym typeface="Arial"/>
            </a:endParaRPr>
          </a:p>
        </p:txBody>
      </p:sp>
      <p:sp>
        <p:nvSpPr>
          <p:cNvPr id="335" name="Google Shape;335;p46"/>
          <p:cNvSpPr txBox="1"/>
          <p:nvPr/>
        </p:nvSpPr>
        <p:spPr>
          <a:xfrm>
            <a:off x="1693862" y="2028825"/>
            <a:ext cx="8243887" cy="19685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Syntax Directed Definitions </a:t>
            </a:r>
            <a:r>
              <a:rPr b="0" baseline="30000" i="0" lang="en-US" sz="3000" u="none" cap="none" strike="noStrike">
                <a:solidFill>
                  <a:srgbClr val="363435"/>
                </a:solidFill>
                <a:latin typeface="Times New Roman"/>
                <a:ea typeface="Times New Roman"/>
                <a:cs typeface="Times New Roman"/>
                <a:sym typeface="Times New Roman"/>
              </a:rPr>
              <a:t>are a generalization of context-free grammars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in which:</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Grammar symbols have an associated set of </a:t>
            </a:r>
            <a:r>
              <a:rPr b="1" i="0" lang="en-US" sz="2000" u="none" cap="none" strike="noStrike">
                <a:solidFill>
                  <a:srgbClr val="6532FF"/>
                </a:solidFill>
                <a:latin typeface="Times New Roman"/>
                <a:ea typeface="Times New Roman"/>
                <a:cs typeface="Times New Roman"/>
                <a:sym typeface="Times New Roman"/>
              </a:rPr>
              <a:t>Attributes</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22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Productions are associated with </a:t>
            </a:r>
            <a:r>
              <a:rPr b="1" i="0" lang="en-US" sz="2000" u="none" cap="none" strike="noStrike">
                <a:solidFill>
                  <a:srgbClr val="FF00FF"/>
                </a:solidFill>
                <a:latin typeface="Times New Roman"/>
                <a:ea typeface="Times New Roman"/>
                <a:cs typeface="Times New Roman"/>
                <a:sym typeface="Times New Roman"/>
              </a:rPr>
              <a:t>Semantic Rules </a:t>
            </a:r>
            <a:r>
              <a:rPr b="0" i="0" lang="en-US" sz="2000" u="none" cap="none" strike="noStrike">
                <a:solidFill>
                  <a:srgbClr val="363435"/>
                </a:solidFill>
                <a:latin typeface="Times New Roman"/>
                <a:ea typeface="Times New Roman"/>
                <a:cs typeface="Times New Roman"/>
                <a:sym typeface="Times New Roman"/>
              </a:rPr>
              <a:t>for computing the values of attributes.</a:t>
            </a:r>
            <a:endParaRPr b="0" i="0" sz="1400" u="none" cap="none" strike="noStrike">
              <a:solidFill>
                <a:srgbClr val="000000"/>
              </a:solidFill>
              <a:latin typeface="Arial"/>
              <a:ea typeface="Arial"/>
              <a:cs typeface="Arial"/>
              <a:sym typeface="Arial"/>
            </a:endParaRPr>
          </a:p>
        </p:txBody>
      </p:sp>
      <p:sp>
        <p:nvSpPr>
          <p:cNvPr id="336" name="Google Shape;336;p46"/>
          <p:cNvSpPr txBox="1"/>
          <p:nvPr/>
        </p:nvSpPr>
        <p:spPr>
          <a:xfrm>
            <a:off x="1693862" y="4244975"/>
            <a:ext cx="8321675" cy="1052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Such formalism generates </a:t>
            </a:r>
            <a:r>
              <a:rPr b="1" baseline="30000" i="0" lang="en-US" sz="3000" u="none" cap="none" strike="noStrike">
                <a:solidFill>
                  <a:srgbClr val="FF6500"/>
                </a:solidFill>
                <a:latin typeface="Times New Roman"/>
                <a:ea typeface="Times New Roman"/>
                <a:cs typeface="Times New Roman"/>
                <a:sym typeface="Times New Roman"/>
              </a:rPr>
              <a:t>Annotated Parse-Trees </a:t>
            </a:r>
            <a:r>
              <a:rPr b="0" baseline="30000" i="0" lang="en-US" sz="3000" u="none" cap="none" strike="noStrike">
                <a:solidFill>
                  <a:srgbClr val="363435"/>
                </a:solidFill>
                <a:latin typeface="Times New Roman"/>
                <a:ea typeface="Times New Roman"/>
                <a:cs typeface="Times New Roman"/>
                <a:sym typeface="Times New Roman"/>
              </a:rPr>
              <a:t>where each node of the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tree is a record with a field for each attribute (e.g., X.a indicates the attribute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 of the grammar symbol X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(8)</a:t>
            </a:r>
            <a:endParaRPr b="0" i="0" sz="1400" u="none" cap="none" strike="noStrike">
              <a:solidFill>
                <a:srgbClr val="000000"/>
              </a:solidFill>
              <a:latin typeface="Arial"/>
              <a:ea typeface="Arial"/>
              <a:cs typeface="Arial"/>
              <a:sym typeface="Arial"/>
            </a:endParaRPr>
          </a:p>
        </p:txBody>
      </p:sp>
      <p:sp>
        <p:nvSpPr>
          <p:cNvPr id="342" name="Google Shape;342;p47"/>
          <p:cNvSpPr txBox="1"/>
          <p:nvPr/>
        </p:nvSpPr>
        <p:spPr>
          <a:xfrm>
            <a:off x="3360737" y="1571625"/>
            <a:ext cx="4779962"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Syntax Directed Definitions (Cont.)</a:t>
            </a:r>
            <a:endParaRPr b="0" i="0" sz="1400" u="none" cap="none" strike="noStrike">
              <a:solidFill>
                <a:srgbClr val="000000"/>
              </a:solidFill>
              <a:latin typeface="Arial"/>
              <a:ea typeface="Arial"/>
              <a:cs typeface="Arial"/>
              <a:sym typeface="Arial"/>
            </a:endParaRPr>
          </a:p>
        </p:txBody>
      </p:sp>
      <p:sp>
        <p:nvSpPr>
          <p:cNvPr id="343" name="Google Shape;343;p47"/>
          <p:cNvSpPr txBox="1"/>
          <p:nvPr/>
        </p:nvSpPr>
        <p:spPr>
          <a:xfrm>
            <a:off x="1693862" y="2224087"/>
            <a:ext cx="7415212"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6532FF"/>
                </a:solidFill>
                <a:latin typeface="Times New Roman"/>
                <a:ea typeface="Times New Roman"/>
                <a:cs typeface="Times New Roman"/>
                <a:sym typeface="Times New Roman"/>
              </a:rPr>
              <a:t>The value of an attribute of a grammar symbol at a given parse-tree</a:t>
            </a:r>
            <a:endParaRPr b="0" i="0" sz="1400" u="none" cap="none" strike="noStrike">
              <a:solidFill>
                <a:srgbClr val="000000"/>
              </a:solidFill>
              <a:latin typeface="Arial"/>
              <a:ea typeface="Arial"/>
              <a:cs typeface="Arial"/>
              <a:sym typeface="Arial"/>
            </a:endParaRPr>
          </a:p>
        </p:txBody>
      </p:sp>
      <p:sp>
        <p:nvSpPr>
          <p:cNvPr id="344" name="Google Shape;344;p47"/>
          <p:cNvSpPr txBox="1"/>
          <p:nvPr/>
        </p:nvSpPr>
        <p:spPr>
          <a:xfrm>
            <a:off x="9117012" y="2224087"/>
            <a:ext cx="814387"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6532FF"/>
              </a:buClr>
              <a:buSzPts val="3000"/>
              <a:buFont typeface="Times New Roman"/>
              <a:buNone/>
            </a:pPr>
            <a:r>
              <a:rPr b="0" baseline="30000" i="0" lang="en-US" sz="3000" u="none" cap="none" strike="noStrike">
                <a:solidFill>
                  <a:srgbClr val="6532FF"/>
                </a:solidFill>
                <a:latin typeface="Times New Roman"/>
                <a:ea typeface="Times New Roman"/>
                <a:cs typeface="Times New Roman"/>
                <a:sym typeface="Times New Roman"/>
              </a:rPr>
              <a:t>node is</a:t>
            </a:r>
            <a:endParaRPr b="0" i="0" sz="1400" u="none" cap="none" strike="noStrike">
              <a:solidFill>
                <a:srgbClr val="000000"/>
              </a:solidFill>
              <a:latin typeface="Arial"/>
              <a:ea typeface="Arial"/>
              <a:cs typeface="Arial"/>
              <a:sym typeface="Arial"/>
            </a:endParaRPr>
          </a:p>
        </p:txBody>
      </p:sp>
      <p:sp>
        <p:nvSpPr>
          <p:cNvPr id="345" name="Google Shape;345;p47"/>
          <p:cNvSpPr txBox="1"/>
          <p:nvPr/>
        </p:nvSpPr>
        <p:spPr>
          <a:xfrm>
            <a:off x="1955800" y="2605087"/>
            <a:ext cx="793273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6532FF"/>
              </a:buClr>
              <a:buSzPts val="3000"/>
              <a:buFont typeface="Times New Roman"/>
              <a:buNone/>
            </a:pPr>
            <a:r>
              <a:rPr b="0" baseline="30000" i="0" lang="en-US" sz="3000" u="none" cap="none" strike="noStrike">
                <a:solidFill>
                  <a:srgbClr val="6532FF"/>
                </a:solidFill>
                <a:latin typeface="Times New Roman"/>
                <a:ea typeface="Times New Roman"/>
                <a:cs typeface="Times New Roman"/>
                <a:sym typeface="Times New Roman"/>
              </a:rPr>
              <a:t>defined by a semantic rule associated with the production used at that node.</a:t>
            </a:r>
            <a:endParaRPr b="0" i="0" sz="1400" u="none" cap="none" strike="noStrike">
              <a:solidFill>
                <a:srgbClr val="000000"/>
              </a:solidFill>
              <a:latin typeface="Arial"/>
              <a:ea typeface="Arial"/>
              <a:cs typeface="Arial"/>
              <a:sym typeface="Arial"/>
            </a:endParaRPr>
          </a:p>
        </p:txBody>
      </p:sp>
      <p:sp>
        <p:nvSpPr>
          <p:cNvPr id="346" name="Google Shape;346;p47"/>
          <p:cNvSpPr txBox="1"/>
          <p:nvPr/>
        </p:nvSpPr>
        <p:spPr>
          <a:xfrm>
            <a:off x="1693862" y="3140075"/>
            <a:ext cx="7980362" cy="19653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We distinguish between two kinds of attributes: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a:t>
            </a:r>
            <a:r>
              <a:rPr b="1" i="0" lang="en-US" sz="2000" u="none" cap="none" strike="noStrike">
                <a:solidFill>
                  <a:srgbClr val="FF0000"/>
                </a:solidFill>
                <a:latin typeface="Times New Roman"/>
                <a:ea typeface="Times New Roman"/>
                <a:cs typeface="Times New Roman"/>
                <a:sym typeface="Times New Roman"/>
              </a:rPr>
              <a:t>Synthesized Attributes.  </a:t>
            </a:r>
            <a:r>
              <a:rPr b="0" i="0" lang="en-US" sz="2000" u="none" cap="none" strike="noStrike">
                <a:solidFill>
                  <a:srgbClr val="363435"/>
                </a:solidFill>
                <a:latin typeface="Times New Roman"/>
                <a:ea typeface="Times New Roman"/>
                <a:cs typeface="Times New Roman"/>
                <a:sym typeface="Times New Roman"/>
              </a:rPr>
              <a:t>They are computed from the values of the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attributes of the children nodes.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a:t>
            </a:r>
            <a:r>
              <a:rPr b="1" i="0" lang="en-US" sz="2000" u="none" cap="none" strike="noStrike">
                <a:solidFill>
                  <a:srgbClr val="FF0000"/>
                </a:solidFill>
                <a:latin typeface="Times New Roman"/>
                <a:ea typeface="Times New Roman"/>
                <a:cs typeface="Times New Roman"/>
                <a:sym typeface="Times New Roman"/>
              </a:rPr>
              <a:t>Inherited Attributes.  </a:t>
            </a:r>
            <a:r>
              <a:rPr b="0" i="0" lang="en-US" sz="2000" u="none" cap="none" strike="noStrike">
                <a:solidFill>
                  <a:srgbClr val="363435"/>
                </a:solidFill>
                <a:latin typeface="Times New Roman"/>
                <a:ea typeface="Times New Roman"/>
                <a:cs typeface="Times New Roman"/>
                <a:sym typeface="Times New Roman"/>
              </a:rPr>
              <a:t>They are computed from the values of the attributes of both the siblings and the parent nodes.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nvSpPr>
        <p:spPr>
          <a:xfrm>
            <a:off x="9982200" y="38100"/>
            <a:ext cx="211137"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(9)</a:t>
            </a:r>
            <a:endParaRPr b="0" i="0" sz="1400" u="none" cap="none" strike="noStrike">
              <a:solidFill>
                <a:srgbClr val="000000"/>
              </a:solidFill>
              <a:latin typeface="Arial"/>
              <a:ea typeface="Arial"/>
              <a:cs typeface="Arial"/>
              <a:sym typeface="Arial"/>
            </a:endParaRPr>
          </a:p>
        </p:txBody>
      </p:sp>
      <p:sp>
        <p:nvSpPr>
          <p:cNvPr id="352" name="Google Shape;352;p48"/>
          <p:cNvSpPr txBox="1"/>
          <p:nvPr/>
        </p:nvSpPr>
        <p:spPr>
          <a:xfrm>
            <a:off x="3287712" y="731837"/>
            <a:ext cx="4922837"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Form of Syntax Directed Definitions</a:t>
            </a:r>
            <a:endParaRPr b="0" i="0" sz="1400" u="none" cap="none" strike="noStrike">
              <a:solidFill>
                <a:srgbClr val="000000"/>
              </a:solidFill>
              <a:latin typeface="Arial"/>
              <a:ea typeface="Arial"/>
              <a:cs typeface="Arial"/>
              <a:sym typeface="Arial"/>
            </a:endParaRPr>
          </a:p>
        </p:txBody>
      </p:sp>
      <p:sp>
        <p:nvSpPr>
          <p:cNvPr id="353" name="Google Shape;353;p48"/>
          <p:cNvSpPr txBox="1"/>
          <p:nvPr/>
        </p:nvSpPr>
        <p:spPr>
          <a:xfrm>
            <a:off x="1693862" y="1377950"/>
            <a:ext cx="8312150" cy="15113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Each production, A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α,  is associated with a set of semantic rules: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500"/>
              </a:spcBef>
              <a:spcAft>
                <a:spcPts val="0"/>
              </a:spcAft>
              <a:buClr>
                <a:srgbClr val="FF0000"/>
              </a:buClr>
              <a:buSzPts val="2000"/>
              <a:buFont typeface="Times New Roman"/>
              <a:buNone/>
            </a:pPr>
            <a:r>
              <a:rPr b="0" i="0" lang="en-US" sz="2000" u="none" cap="none" strike="noStrike">
                <a:solidFill>
                  <a:srgbClr val="FF0000"/>
                </a:solidFill>
                <a:latin typeface="Times New Roman"/>
                <a:ea typeface="Times New Roman"/>
                <a:cs typeface="Times New Roman"/>
                <a:sym typeface="Times New Roman"/>
              </a:rPr>
              <a:t>b := f (c</a:t>
            </a:r>
            <a:r>
              <a:rPr b="0" baseline="-25000" i="0" lang="en-US" sz="2200" u="none" cap="none" strike="noStrike">
                <a:solidFill>
                  <a:srgbClr val="FF0000"/>
                </a:solidFill>
                <a:latin typeface="Times New Roman"/>
                <a:ea typeface="Times New Roman"/>
                <a:cs typeface="Times New Roman"/>
                <a:sym typeface="Times New Roman"/>
              </a:rPr>
              <a:t>1 </a:t>
            </a:r>
            <a:r>
              <a:rPr b="0" i="0" lang="en-US" sz="2000" u="none" cap="none" strike="noStrike">
                <a:solidFill>
                  <a:srgbClr val="FF0000"/>
                </a:solidFill>
                <a:latin typeface="Times New Roman"/>
                <a:ea typeface="Times New Roman"/>
                <a:cs typeface="Times New Roman"/>
                <a:sym typeface="Times New Roman"/>
              </a:rPr>
              <a:t>, c</a:t>
            </a:r>
            <a:r>
              <a:rPr b="0" baseline="-25000" i="0" lang="en-US" sz="2200" u="none" cap="none" strike="noStrike">
                <a:solidFill>
                  <a:srgbClr val="FF0000"/>
                </a:solidFill>
                <a:latin typeface="Times New Roman"/>
                <a:ea typeface="Times New Roman"/>
                <a:cs typeface="Times New Roman"/>
                <a:sym typeface="Times New Roman"/>
              </a:rPr>
              <a:t>2 </a:t>
            </a:r>
            <a:r>
              <a:rPr b="0" i="0" lang="en-US" sz="2000" u="none" cap="none" strike="noStrike">
                <a:solidFill>
                  <a:srgbClr val="FF0000"/>
                </a:solidFill>
                <a:latin typeface="Times New Roman"/>
                <a:ea typeface="Times New Roman"/>
                <a:cs typeface="Times New Roman"/>
                <a:sym typeface="Times New Roman"/>
              </a:rPr>
              <a:t>, . . . , c</a:t>
            </a:r>
            <a:r>
              <a:rPr b="0" baseline="-25000" i="0" lang="en-US" sz="2200" u="none" cap="none" strike="noStrike">
                <a:solidFill>
                  <a:srgbClr val="FF0000"/>
                </a:solidFill>
                <a:latin typeface="Times New Roman"/>
                <a:ea typeface="Times New Roman"/>
                <a:cs typeface="Times New Roman"/>
                <a:sym typeface="Times New Roman"/>
              </a:rPr>
              <a:t>k </a:t>
            </a:r>
            <a:r>
              <a:rPr b="0" i="0" lang="en-US" sz="2000" u="none" cap="none" strike="noStrike">
                <a:solidFill>
                  <a:srgbClr val="FF0000"/>
                </a:solidFill>
                <a:latin typeface="Times New Roman"/>
                <a:ea typeface="Times New Roman"/>
                <a:cs typeface="Times New Roman"/>
                <a:sym typeface="Times New Roman"/>
              </a:rPr>
              <a:t>)</a:t>
            </a:r>
            <a:r>
              <a:rPr b="0" i="0" lang="en-US" sz="2000" u="none" cap="none" strike="noStrike">
                <a:solidFill>
                  <a:srgbClr val="363435"/>
                </a:solidFill>
                <a:latin typeface="Times New Roman"/>
                <a:ea typeface="Times New Roman"/>
                <a:cs typeface="Times New Roman"/>
                <a:sym typeface="Times New Roman"/>
              </a:rPr>
              <a:t>, where f is a function and either</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3636"/>
              </a:lnSpc>
              <a:spcBef>
                <a:spcPts val="18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b is a </a:t>
            </a:r>
            <a:r>
              <a:rPr b="1" i="0" lang="en-US" sz="2000" u="none" cap="none" strike="noStrike">
                <a:solidFill>
                  <a:srgbClr val="0000FF"/>
                </a:solidFill>
                <a:latin typeface="Times New Roman"/>
                <a:ea typeface="Times New Roman"/>
                <a:cs typeface="Times New Roman"/>
                <a:sym typeface="Times New Roman"/>
              </a:rPr>
              <a:t>synthesized </a:t>
            </a:r>
            <a:r>
              <a:rPr b="0" i="0" lang="en-US" sz="2000" u="none" cap="none" strike="noStrike">
                <a:solidFill>
                  <a:srgbClr val="363435"/>
                </a:solidFill>
                <a:latin typeface="Times New Roman"/>
                <a:ea typeface="Times New Roman"/>
                <a:cs typeface="Times New Roman"/>
                <a:sym typeface="Times New Roman"/>
              </a:rPr>
              <a:t>attribute of A, and c</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 c</a:t>
            </a:r>
            <a:r>
              <a:rPr b="0" baseline="-25000" i="0" lang="en-US" sz="2200" u="none" cap="none" strike="noStrike">
                <a:solidFill>
                  <a:srgbClr val="363435"/>
                </a:solidFill>
                <a:latin typeface="Times New Roman"/>
                <a:ea typeface="Times New Roman"/>
                <a:cs typeface="Times New Roman"/>
                <a:sym typeface="Times New Roman"/>
              </a:rPr>
              <a:t>2 </a:t>
            </a:r>
            <a:r>
              <a:rPr b="0" i="0" lang="en-US" sz="2000" u="none" cap="none" strike="noStrike">
                <a:solidFill>
                  <a:srgbClr val="363435"/>
                </a:solidFill>
                <a:latin typeface="Times New Roman"/>
                <a:ea typeface="Times New Roman"/>
                <a:cs typeface="Times New Roman"/>
                <a:sym typeface="Times New Roman"/>
              </a:rPr>
              <a:t>, . . . , c</a:t>
            </a:r>
            <a:r>
              <a:rPr b="0" baseline="-25000" i="0" lang="en-US" sz="2200" u="none" cap="none" strike="noStrike">
                <a:solidFill>
                  <a:srgbClr val="363435"/>
                </a:solidFill>
                <a:latin typeface="Times New Roman"/>
                <a:ea typeface="Times New Roman"/>
                <a:cs typeface="Times New Roman"/>
                <a:sym typeface="Times New Roman"/>
              </a:rPr>
              <a:t>k </a:t>
            </a:r>
            <a:r>
              <a:rPr b="0" i="0" lang="en-US" sz="2000" u="none" cap="none" strike="noStrike">
                <a:solidFill>
                  <a:srgbClr val="363435"/>
                </a:solidFill>
                <a:latin typeface="Times New Roman"/>
                <a:ea typeface="Times New Roman"/>
                <a:cs typeface="Times New Roman"/>
                <a:sym typeface="Times New Roman"/>
              </a:rPr>
              <a:t>are attributes of the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grammar symbols of the production, or</a:t>
            </a:r>
            <a:endParaRPr b="0" i="0" sz="1400" u="none" cap="none" strike="noStrike">
              <a:solidFill>
                <a:srgbClr val="000000"/>
              </a:solidFill>
              <a:latin typeface="Arial"/>
              <a:ea typeface="Arial"/>
              <a:cs typeface="Arial"/>
              <a:sym typeface="Arial"/>
            </a:endParaRPr>
          </a:p>
        </p:txBody>
      </p:sp>
      <p:sp>
        <p:nvSpPr>
          <p:cNvPr id="354" name="Google Shape;354;p48"/>
          <p:cNvSpPr txBox="1"/>
          <p:nvPr/>
        </p:nvSpPr>
        <p:spPr>
          <a:xfrm>
            <a:off x="1993900" y="3059112"/>
            <a:ext cx="5926137"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b is an </a:t>
            </a:r>
            <a:r>
              <a:rPr b="1" i="0" lang="en-US" sz="2000" u="none" cap="none" strike="noStrike">
                <a:solidFill>
                  <a:srgbClr val="FF6500"/>
                </a:solidFill>
                <a:latin typeface="Times New Roman"/>
                <a:ea typeface="Times New Roman"/>
                <a:cs typeface="Times New Roman"/>
                <a:sym typeface="Times New Roman"/>
              </a:rPr>
              <a:t>inherited </a:t>
            </a:r>
            <a:r>
              <a:rPr b="0" i="0" lang="en-US" sz="2000" u="none" cap="none" strike="noStrike">
                <a:solidFill>
                  <a:srgbClr val="363435"/>
                </a:solidFill>
                <a:latin typeface="Times New Roman"/>
                <a:ea typeface="Times New Roman"/>
                <a:cs typeface="Times New Roman"/>
                <a:sym typeface="Times New Roman"/>
              </a:rPr>
              <a:t>attribute of a grammar symbol in α,</a:t>
            </a:r>
            <a:endParaRPr b="0" i="0" sz="1400" u="none" cap="none" strike="noStrike">
              <a:solidFill>
                <a:srgbClr val="000000"/>
              </a:solidFill>
              <a:latin typeface="Arial"/>
              <a:ea typeface="Arial"/>
              <a:cs typeface="Arial"/>
              <a:sym typeface="Arial"/>
            </a:endParaRPr>
          </a:p>
        </p:txBody>
      </p:sp>
      <p:sp>
        <p:nvSpPr>
          <p:cNvPr id="355" name="Google Shape;355;p48"/>
          <p:cNvSpPr txBox="1"/>
          <p:nvPr/>
        </p:nvSpPr>
        <p:spPr>
          <a:xfrm>
            <a:off x="7918450" y="3059112"/>
            <a:ext cx="2084387" cy="307975"/>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and c</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c</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 . . . , c</a:t>
            </a:r>
            <a:r>
              <a:rPr b="0" baseline="-25000" i="0" lang="en-US" sz="2200" u="none" cap="none" strike="noStrike">
                <a:solidFill>
                  <a:srgbClr val="363435"/>
                </a:solidFill>
                <a:latin typeface="Times New Roman"/>
                <a:ea typeface="Times New Roman"/>
                <a:cs typeface="Times New Roman"/>
                <a:sym typeface="Times New Roman"/>
              </a:rPr>
              <a:t>k</a:t>
            </a:r>
            <a:endParaRPr b="0" i="0" sz="1400" u="none" cap="none" strike="noStrike">
              <a:solidFill>
                <a:srgbClr val="000000"/>
              </a:solidFill>
              <a:latin typeface="Arial"/>
              <a:ea typeface="Arial"/>
              <a:cs typeface="Arial"/>
              <a:sym typeface="Arial"/>
            </a:endParaRPr>
          </a:p>
        </p:txBody>
      </p:sp>
      <p:sp>
        <p:nvSpPr>
          <p:cNvPr id="356" name="Google Shape;356;p48"/>
          <p:cNvSpPr txBox="1"/>
          <p:nvPr/>
        </p:nvSpPr>
        <p:spPr>
          <a:xfrm>
            <a:off x="2320925" y="3441700"/>
            <a:ext cx="6119812"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are attributes of grammar symbols in α or attributes of A.</a:t>
            </a:r>
            <a:endParaRPr b="0" i="0" sz="1400" u="none" cap="none" strike="noStrike">
              <a:solidFill>
                <a:srgbClr val="000000"/>
              </a:solidFill>
              <a:latin typeface="Arial"/>
              <a:ea typeface="Arial"/>
              <a:cs typeface="Arial"/>
              <a:sym typeface="Arial"/>
            </a:endParaRPr>
          </a:p>
        </p:txBody>
      </p:sp>
      <p:sp>
        <p:nvSpPr>
          <p:cNvPr id="357" name="Google Shape;357;p48"/>
          <p:cNvSpPr txBox="1"/>
          <p:nvPr/>
        </p:nvSpPr>
        <p:spPr>
          <a:xfrm>
            <a:off x="1693862" y="3978275"/>
            <a:ext cx="8299450" cy="668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Note. </a:t>
            </a:r>
            <a:r>
              <a:rPr b="0" baseline="30000" i="0" lang="en-US" sz="3000" u="none" cap="none" strike="noStrike">
                <a:solidFill>
                  <a:srgbClr val="363435"/>
                </a:solidFill>
                <a:latin typeface="Times New Roman"/>
                <a:ea typeface="Times New Roman"/>
                <a:cs typeface="Times New Roman"/>
                <a:sym typeface="Times New Roman"/>
              </a:rPr>
              <a:t>Terminal symbols are assumed to have synthesized attributes supplied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by the lexical analyzer.</a:t>
            </a:r>
            <a:endParaRPr b="0" i="0" sz="1400" u="none" cap="none" strike="noStrike">
              <a:solidFill>
                <a:srgbClr val="000000"/>
              </a:solidFill>
              <a:latin typeface="Arial"/>
              <a:ea typeface="Arial"/>
              <a:cs typeface="Arial"/>
              <a:sym typeface="Arial"/>
            </a:endParaRPr>
          </a:p>
        </p:txBody>
      </p:sp>
      <p:sp>
        <p:nvSpPr>
          <p:cNvPr id="358" name="Google Shape;358;p48"/>
          <p:cNvSpPr txBox="1"/>
          <p:nvPr/>
        </p:nvSpPr>
        <p:spPr>
          <a:xfrm>
            <a:off x="1693862" y="4895850"/>
            <a:ext cx="7870825" cy="1049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Procedure calls (e.g.  </a:t>
            </a:r>
            <a:r>
              <a:rPr b="0" baseline="30000" i="1" lang="en-US" sz="3000" u="none" cap="none" strike="noStrike">
                <a:solidFill>
                  <a:srgbClr val="363435"/>
                </a:solidFill>
                <a:latin typeface="Times New Roman"/>
                <a:ea typeface="Times New Roman"/>
                <a:cs typeface="Times New Roman"/>
                <a:sym typeface="Times New Roman"/>
              </a:rPr>
              <a:t>print </a:t>
            </a:r>
            <a:r>
              <a:rPr b="0" baseline="30000" i="0" lang="en-US" sz="3000" u="none" cap="none" strike="noStrike">
                <a:solidFill>
                  <a:srgbClr val="363435"/>
                </a:solidFill>
                <a:latin typeface="Times New Roman"/>
                <a:ea typeface="Times New Roman"/>
                <a:cs typeface="Times New Roman"/>
                <a:sym typeface="Times New Roman"/>
              </a:rPr>
              <a:t>in the next slide) define values of </a:t>
            </a:r>
            <a:r>
              <a:rPr b="0" baseline="30000" i="1" lang="en-US" sz="3000" u="none" cap="none" strike="noStrike">
                <a:solidFill>
                  <a:srgbClr val="363435"/>
                </a:solidFill>
                <a:latin typeface="Times New Roman"/>
                <a:ea typeface="Times New Roman"/>
                <a:cs typeface="Times New Roman"/>
                <a:sym typeface="Times New Roman"/>
              </a:rPr>
              <a:t>Dummy</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synthesized attributes of the non terminal on the left-hand side of the production.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nvSpPr>
        <p:spPr>
          <a:xfrm>
            <a:off x="3322637" y="2370137"/>
            <a:ext cx="5281612" cy="36877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49"/>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(10)</a:t>
            </a:r>
            <a:endParaRPr b="0" i="0" sz="1400" u="none" cap="none" strike="noStrike">
              <a:solidFill>
                <a:srgbClr val="000000"/>
              </a:solidFill>
              <a:latin typeface="Arial"/>
              <a:ea typeface="Arial"/>
              <a:cs typeface="Arial"/>
              <a:sym typeface="Arial"/>
            </a:endParaRPr>
          </a:p>
        </p:txBody>
      </p:sp>
      <p:sp>
        <p:nvSpPr>
          <p:cNvPr id="365" name="Google Shape;365;p49"/>
          <p:cNvSpPr txBox="1"/>
          <p:nvPr/>
        </p:nvSpPr>
        <p:spPr>
          <a:xfrm>
            <a:off x="2944812" y="601662"/>
            <a:ext cx="5611812"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Syntax Directed Definitions: An Example</a:t>
            </a:r>
            <a:endParaRPr b="0" i="0" sz="1400" u="none" cap="none" strike="noStrike">
              <a:solidFill>
                <a:srgbClr val="000000"/>
              </a:solidFill>
              <a:latin typeface="Arial"/>
              <a:ea typeface="Arial"/>
              <a:cs typeface="Arial"/>
              <a:sym typeface="Arial"/>
            </a:endParaRPr>
          </a:p>
        </p:txBody>
      </p:sp>
      <p:sp>
        <p:nvSpPr>
          <p:cNvPr id="366" name="Google Shape;366;p49"/>
          <p:cNvSpPr txBox="1"/>
          <p:nvPr/>
        </p:nvSpPr>
        <p:spPr>
          <a:xfrm>
            <a:off x="1693862" y="1249362"/>
            <a:ext cx="7519987"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Example.  </a:t>
            </a:r>
            <a:r>
              <a:rPr b="0" baseline="30000" i="0" lang="en-US" sz="3000" u="none" cap="none" strike="noStrike">
                <a:solidFill>
                  <a:srgbClr val="363435"/>
                </a:solidFill>
                <a:latin typeface="Times New Roman"/>
                <a:ea typeface="Times New Roman"/>
                <a:cs typeface="Times New Roman"/>
                <a:sym typeface="Times New Roman"/>
              </a:rPr>
              <a:t>Let us consider the Grammar for arithmetic expressions.</a:t>
            </a:r>
            <a:endParaRPr b="0" i="0" sz="1400" u="none" cap="none" strike="noStrike">
              <a:solidFill>
                <a:srgbClr val="000000"/>
              </a:solidFill>
              <a:latin typeface="Arial"/>
              <a:ea typeface="Arial"/>
              <a:cs typeface="Arial"/>
              <a:sym typeface="Arial"/>
            </a:endParaRPr>
          </a:p>
        </p:txBody>
      </p:sp>
      <p:sp>
        <p:nvSpPr>
          <p:cNvPr id="367" name="Google Shape;367;p49"/>
          <p:cNvSpPr txBox="1"/>
          <p:nvPr/>
        </p:nvSpPr>
        <p:spPr>
          <a:xfrm>
            <a:off x="9291637" y="1252537"/>
            <a:ext cx="4667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The</a:t>
            </a:r>
            <a:endParaRPr b="0" i="0" sz="1400" u="none" cap="none" strike="noStrike">
              <a:solidFill>
                <a:srgbClr val="000000"/>
              </a:solidFill>
              <a:latin typeface="Arial"/>
              <a:ea typeface="Arial"/>
              <a:cs typeface="Arial"/>
              <a:sym typeface="Arial"/>
            </a:endParaRPr>
          </a:p>
        </p:txBody>
      </p:sp>
      <p:sp>
        <p:nvSpPr>
          <p:cNvPr id="368" name="Google Shape;368;p49"/>
          <p:cNvSpPr txBox="1"/>
          <p:nvPr/>
        </p:nvSpPr>
        <p:spPr>
          <a:xfrm>
            <a:off x="1955800" y="1635125"/>
            <a:ext cx="7808912"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Syntax Directed Definition associates to each non terminal a synthesized</a:t>
            </a:r>
            <a:endParaRPr b="0" i="0" sz="1400" u="none" cap="none" strike="noStrike">
              <a:solidFill>
                <a:srgbClr val="000000"/>
              </a:solidFill>
              <a:latin typeface="Arial"/>
              <a:ea typeface="Arial"/>
              <a:cs typeface="Arial"/>
              <a:sym typeface="Arial"/>
            </a:endParaRPr>
          </a:p>
        </p:txBody>
      </p:sp>
      <p:sp>
        <p:nvSpPr>
          <p:cNvPr id="369" name="Google Shape;369;p49"/>
          <p:cNvSpPr txBox="1"/>
          <p:nvPr/>
        </p:nvSpPr>
        <p:spPr>
          <a:xfrm>
            <a:off x="1955800" y="2017712"/>
            <a:ext cx="92233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attribute</a:t>
            </a:r>
            <a:endParaRPr b="0" i="0" sz="1400" u="none" cap="none" strike="noStrike">
              <a:solidFill>
                <a:srgbClr val="000000"/>
              </a:solidFill>
              <a:latin typeface="Arial"/>
              <a:ea typeface="Arial"/>
              <a:cs typeface="Arial"/>
              <a:sym typeface="Arial"/>
            </a:endParaRPr>
          </a:p>
        </p:txBody>
      </p:sp>
      <p:sp>
        <p:nvSpPr>
          <p:cNvPr id="370" name="Google Shape;370;p49"/>
          <p:cNvSpPr txBox="1"/>
          <p:nvPr/>
        </p:nvSpPr>
        <p:spPr>
          <a:xfrm>
            <a:off x="2884487" y="2014537"/>
            <a:ext cx="2128837" cy="7493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called </a:t>
            </a:r>
            <a:r>
              <a:rPr b="0" i="1" lang="en-US" sz="2000" u="none" cap="none" strike="noStrike">
                <a:solidFill>
                  <a:srgbClr val="363435"/>
                </a:solidFill>
                <a:latin typeface="Times New Roman"/>
                <a:ea typeface="Times New Roman"/>
                <a:cs typeface="Times New Roman"/>
                <a:sym typeface="Times New Roman"/>
              </a:rPr>
              <a:t>val</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P</a:t>
            </a:r>
            <a:r>
              <a:rPr b="0" i="0" lang="en-US" sz="1600" u="none" cap="none" strike="noStrike">
                <a:solidFill>
                  <a:srgbClr val="363435"/>
                </a:solidFill>
                <a:latin typeface="Times New Roman"/>
                <a:ea typeface="Times New Roman"/>
                <a:cs typeface="Times New Roman"/>
                <a:sym typeface="Times New Roman"/>
              </a:rPr>
              <a:t>RO D U C T ION</a:t>
            </a:r>
            <a:endParaRPr b="0" i="0" sz="1400" u="none" cap="none" strike="noStrike">
              <a:solidFill>
                <a:srgbClr val="000000"/>
              </a:solidFill>
              <a:latin typeface="Arial"/>
              <a:ea typeface="Arial"/>
              <a:cs typeface="Arial"/>
              <a:sym typeface="Arial"/>
            </a:endParaRPr>
          </a:p>
        </p:txBody>
      </p:sp>
      <p:sp>
        <p:nvSpPr>
          <p:cNvPr id="371" name="Google Shape;371;p49"/>
          <p:cNvSpPr txBox="1"/>
          <p:nvPr/>
        </p:nvSpPr>
        <p:spPr>
          <a:xfrm>
            <a:off x="5346700" y="2481262"/>
            <a:ext cx="1944687" cy="754062"/>
          </a:xfrm>
          <a:prstGeom prst="rect">
            <a:avLst/>
          </a:prstGeom>
          <a:noFill/>
          <a:ln>
            <a:noFill/>
          </a:ln>
        </p:spPr>
        <p:txBody>
          <a:bodyPr anchorCtr="0" anchor="t" bIns="0" lIns="0" spcFirstLastPara="1" rIns="0" wrap="square" tIns="0">
            <a:noAutofit/>
          </a:bodyPr>
          <a:lstStyle/>
          <a:p>
            <a:pPr indent="0" lvl="0" marL="1746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S</a:t>
            </a:r>
            <a:r>
              <a:rPr b="0" baseline="30000" i="0" lang="en-US" sz="2400" u="none" cap="none" strike="noStrike">
                <a:solidFill>
                  <a:srgbClr val="363435"/>
                </a:solidFill>
                <a:latin typeface="Times New Roman"/>
                <a:ea typeface="Times New Roman"/>
                <a:cs typeface="Times New Roman"/>
                <a:sym typeface="Times New Roman"/>
              </a:rPr>
              <a:t>E M A N T I C </a:t>
            </a:r>
            <a:r>
              <a:rPr b="0" baseline="30000" i="0" lang="en-US" sz="3000" u="none" cap="none" strike="noStrike">
                <a:solidFill>
                  <a:srgbClr val="363435"/>
                </a:solidFill>
                <a:latin typeface="Times New Roman"/>
                <a:ea typeface="Times New Roman"/>
                <a:cs typeface="Times New Roman"/>
                <a:sym typeface="Times New Roman"/>
              </a:rPr>
              <a:t>R</a:t>
            </a:r>
            <a:r>
              <a:rPr b="0" baseline="30000" i="0" lang="en-US" sz="2400" u="none" cap="none" strike="noStrike">
                <a:solidFill>
                  <a:srgbClr val="363435"/>
                </a:solidFill>
                <a:latin typeface="Times New Roman"/>
                <a:ea typeface="Times New Roman"/>
                <a:cs typeface="Times New Roman"/>
                <a:sym typeface="Times New Roman"/>
              </a:rPr>
              <a:t>U L E</a:t>
            </a:r>
            <a:endParaRPr b="0" i="0" sz="1600" u="none" cap="none" strike="noStrike">
              <a:solidFill>
                <a:schemeClr val="dk1"/>
              </a:solidFill>
              <a:latin typeface="Times New Roman"/>
              <a:ea typeface="Times New Roman"/>
              <a:cs typeface="Times New Roman"/>
              <a:sym typeface="Times New Roman"/>
            </a:endParaRPr>
          </a:p>
          <a:p>
            <a:pPr indent="0" lvl="0" marL="17462" marR="0" rtl="0" algn="l">
              <a:lnSpc>
                <a:spcPct val="96000"/>
              </a:lnSpc>
              <a:spcBef>
                <a:spcPts val="120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print</a:t>
            </a:r>
            <a:r>
              <a:rPr b="0" i="0" lang="en-US" sz="2000" u="none" cap="none" strike="noStrike">
                <a:solidFill>
                  <a:srgbClr val="363435"/>
                </a:solidFill>
                <a:latin typeface="Times New Roman"/>
                <a:ea typeface="Times New Roman"/>
                <a:cs typeface="Times New Roman"/>
                <a:sym typeface="Times New Roman"/>
              </a:rPr>
              <a:t>(E.val)</a:t>
            </a:r>
            <a:endParaRPr b="0" i="0" sz="1400" u="none" cap="none" strike="noStrike">
              <a:solidFill>
                <a:srgbClr val="000000"/>
              </a:solidFill>
              <a:latin typeface="Arial"/>
              <a:ea typeface="Arial"/>
              <a:cs typeface="Arial"/>
              <a:sym typeface="Arial"/>
            </a:endParaRPr>
          </a:p>
        </p:txBody>
      </p:sp>
      <p:sp>
        <p:nvSpPr>
          <p:cNvPr id="372" name="Google Shape;372;p49"/>
          <p:cNvSpPr txBox="1"/>
          <p:nvPr/>
        </p:nvSpPr>
        <p:spPr>
          <a:xfrm>
            <a:off x="3455987" y="2944812"/>
            <a:ext cx="266700" cy="3035300"/>
          </a:xfrm>
          <a:prstGeom prst="rect">
            <a:avLst/>
          </a:prstGeom>
          <a:noFill/>
          <a:ln>
            <a:noFill/>
          </a:ln>
        </p:spPr>
        <p:txBody>
          <a:bodyPr anchorCtr="0" anchor="t" bIns="0" lIns="0" spcFirstLastPara="1" rIns="0" wrap="square" tIns="0">
            <a:noAutofit/>
          </a:bodyPr>
          <a:lstStyle/>
          <a:p>
            <a:pPr indent="0" lvl="0" marL="11112" marR="0" rtl="0" algn="just">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1400" u="none" cap="none" strike="noStrike">
              <a:solidFill>
                <a:srgbClr val="000000"/>
              </a:solidFill>
              <a:latin typeface="Arial"/>
              <a:ea typeface="Arial"/>
              <a:cs typeface="Arial"/>
              <a:sym typeface="Arial"/>
            </a:endParaRPr>
          </a:p>
        </p:txBody>
      </p:sp>
      <p:sp>
        <p:nvSpPr>
          <p:cNvPr id="373" name="Google Shape;373;p49"/>
          <p:cNvSpPr txBox="1"/>
          <p:nvPr/>
        </p:nvSpPr>
        <p:spPr>
          <a:xfrm>
            <a:off x="3735387" y="2944812"/>
            <a:ext cx="815975" cy="290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E</a:t>
            </a:r>
            <a:r>
              <a:rPr b="0" baseline="30000" i="0" lang="en-US" sz="3000" u="none" cap="none" strike="noStrike">
                <a:solidFill>
                  <a:srgbClr val="363435"/>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374" name="Google Shape;374;p49"/>
          <p:cNvSpPr txBox="1"/>
          <p:nvPr/>
        </p:nvSpPr>
        <p:spPr>
          <a:xfrm>
            <a:off x="4129087" y="3402012"/>
            <a:ext cx="407987" cy="1660525"/>
          </a:xfrm>
          <a:prstGeom prst="rect">
            <a:avLst/>
          </a:prstGeom>
          <a:noFill/>
          <a:ln>
            <a:noFill/>
          </a:ln>
        </p:spPr>
        <p:txBody>
          <a:bodyPr anchorCtr="0" anchor="t" bIns="0" lIns="0" spcFirstLastPara="1" rIns="0" wrap="square" tIns="0">
            <a:noAutofit/>
          </a:bodyPr>
          <a:lstStyle/>
          <a:p>
            <a:pPr indent="0" lvl="0" marL="28575"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E</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chemeClr val="dk1"/>
              </a:solidFill>
              <a:latin typeface="Times New Roman"/>
              <a:ea typeface="Times New Roman"/>
              <a:cs typeface="Times New Roman"/>
              <a:sym typeface="Times New Roman"/>
            </a:endParaRPr>
          </a:p>
          <a:p>
            <a:pPr indent="0" lvl="0" marL="28575" marR="0" rtl="0" algn="l">
              <a:lnSpc>
                <a:spcPct val="115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28575" marR="0" rtl="0" algn="l">
              <a:lnSpc>
                <a:spcPct val="104545"/>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chemeClr val="dk1"/>
              </a:solidFill>
              <a:latin typeface="Times New Roman"/>
              <a:ea typeface="Times New Roman"/>
              <a:cs typeface="Times New Roman"/>
              <a:sym typeface="Times New Roman"/>
            </a:endParaRPr>
          </a:p>
          <a:p>
            <a:pPr indent="0" lvl="0" marL="28575" marR="0" rtl="0" algn="l">
              <a:lnSpc>
                <a:spcPct val="104999"/>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1400" u="none" cap="none" strike="noStrike">
              <a:solidFill>
                <a:srgbClr val="000000"/>
              </a:solidFill>
              <a:latin typeface="Arial"/>
              <a:ea typeface="Arial"/>
              <a:cs typeface="Arial"/>
              <a:sym typeface="Arial"/>
            </a:endParaRPr>
          </a:p>
        </p:txBody>
      </p:sp>
      <p:sp>
        <p:nvSpPr>
          <p:cNvPr id="375" name="Google Shape;375;p49"/>
          <p:cNvSpPr txBox="1"/>
          <p:nvPr/>
        </p:nvSpPr>
        <p:spPr>
          <a:xfrm>
            <a:off x="4554537" y="3402012"/>
            <a:ext cx="528637"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T</a:t>
            </a:r>
            <a:endParaRPr b="0" i="0" sz="1400" u="none" cap="none" strike="noStrike">
              <a:solidFill>
                <a:srgbClr val="000000"/>
              </a:solidFill>
              <a:latin typeface="Arial"/>
              <a:ea typeface="Arial"/>
              <a:cs typeface="Arial"/>
              <a:sym typeface="Arial"/>
            </a:endParaRPr>
          </a:p>
        </p:txBody>
      </p:sp>
      <p:sp>
        <p:nvSpPr>
          <p:cNvPr id="376" name="Google Shape;376;p49"/>
          <p:cNvSpPr txBox="1"/>
          <p:nvPr/>
        </p:nvSpPr>
        <p:spPr>
          <a:xfrm>
            <a:off x="5346700" y="3402012"/>
            <a:ext cx="777875" cy="2578100"/>
          </a:xfrm>
          <a:prstGeom prst="rect">
            <a:avLst/>
          </a:prstGeom>
          <a:noFill/>
          <a:ln>
            <a:noFill/>
          </a:ln>
        </p:spPr>
        <p:txBody>
          <a:bodyPr anchorCtr="0" anchor="t" bIns="0" lIns="0" spcFirstLastPara="1" rIns="0" wrap="square" tIns="0">
            <a:noAutofit/>
          </a:bodyPr>
          <a:lstStyle/>
          <a:p>
            <a:pPr indent="0" lvl="0" marL="11112" marR="0" rtl="0" algn="just">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.val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.val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F.val</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F.val</a:t>
            </a:r>
            <a:endParaRPr b="0" i="0" sz="1400" u="none" cap="none" strike="noStrike">
              <a:solidFill>
                <a:srgbClr val="000000"/>
              </a:solidFill>
              <a:latin typeface="Arial"/>
              <a:ea typeface="Arial"/>
              <a:cs typeface="Arial"/>
              <a:sym typeface="Arial"/>
            </a:endParaRPr>
          </a:p>
        </p:txBody>
      </p:sp>
      <p:sp>
        <p:nvSpPr>
          <p:cNvPr id="377" name="Google Shape;377;p49"/>
          <p:cNvSpPr txBox="1"/>
          <p:nvPr/>
        </p:nvSpPr>
        <p:spPr>
          <a:xfrm>
            <a:off x="6154737" y="3402012"/>
            <a:ext cx="1298575" cy="75088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E</a:t>
            </a:r>
            <a:r>
              <a:rPr b="0" baseline="-25000" i="0" lang="en-US" sz="2200" u="none" cap="none" strike="noStrike">
                <a:solidFill>
                  <a:srgbClr val="363435"/>
                </a:solidFill>
                <a:latin typeface="Times New Roman"/>
                <a:ea typeface="Times New Roman"/>
                <a:cs typeface="Times New Roman"/>
                <a:sym typeface="Times New Roman"/>
              </a:rPr>
              <a:t>1</a:t>
            </a:r>
            <a:r>
              <a:rPr b="0" baseline="30000" i="0" lang="en-US" sz="3000" u="none" cap="none" strike="noStrike">
                <a:solidFill>
                  <a:srgbClr val="363435"/>
                </a:solidFill>
                <a:latin typeface="Times New Roman"/>
                <a:ea typeface="Times New Roman"/>
                <a:cs typeface="Times New Roman"/>
                <a:sym typeface="Times New Roman"/>
              </a:rPr>
              <a:t>.val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T .val</a:t>
            </a:r>
            <a:endParaRPr b="0" i="0" sz="1400" u="none" cap="none" strike="noStrike">
              <a:solidFill>
                <a:srgbClr val="000000"/>
              </a:solidFill>
              <a:latin typeface="Arial"/>
              <a:ea typeface="Arial"/>
              <a:cs typeface="Arial"/>
              <a:sym typeface="Arial"/>
            </a:endParaRPr>
          </a:p>
        </p:txBody>
      </p:sp>
      <p:sp>
        <p:nvSpPr>
          <p:cNvPr id="378" name="Google Shape;378;p49"/>
          <p:cNvSpPr txBox="1"/>
          <p:nvPr/>
        </p:nvSpPr>
        <p:spPr>
          <a:xfrm>
            <a:off x="7459662" y="3402012"/>
            <a:ext cx="1050925"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T .val</a:t>
            </a:r>
            <a:endParaRPr b="0" i="0" sz="1400" u="none" cap="none" strike="noStrike">
              <a:solidFill>
                <a:srgbClr val="000000"/>
              </a:solidFill>
              <a:latin typeface="Arial"/>
              <a:ea typeface="Arial"/>
              <a:cs typeface="Arial"/>
              <a:sym typeface="Arial"/>
            </a:endParaRPr>
          </a:p>
        </p:txBody>
      </p:sp>
      <p:sp>
        <p:nvSpPr>
          <p:cNvPr id="379" name="Google Shape;379;p49"/>
          <p:cNvSpPr txBox="1"/>
          <p:nvPr/>
        </p:nvSpPr>
        <p:spPr>
          <a:xfrm>
            <a:off x="3746500" y="3409950"/>
            <a:ext cx="379412" cy="2576512"/>
          </a:xfrm>
          <a:prstGeom prst="rect">
            <a:avLst/>
          </a:prstGeom>
          <a:noFill/>
          <a:ln>
            <a:noFill/>
          </a:ln>
        </p:spPr>
        <p:txBody>
          <a:bodyPr anchorCtr="0" anchor="t" bIns="0" lIns="0" spcFirstLastPara="1" rIns="0" wrap="square" tIns="0">
            <a:noAutofit/>
          </a:bodyPr>
          <a:lstStyle/>
          <a:p>
            <a:pPr indent="0" lvl="0" marL="28575"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1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380" name="Google Shape;380;p49"/>
          <p:cNvSpPr txBox="1"/>
          <p:nvPr/>
        </p:nvSpPr>
        <p:spPr>
          <a:xfrm>
            <a:off x="4706937" y="4319587"/>
            <a:ext cx="242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1400" u="none" cap="none" strike="noStrike">
              <a:solidFill>
                <a:srgbClr val="000000"/>
              </a:solidFill>
              <a:latin typeface="Arial"/>
              <a:ea typeface="Arial"/>
              <a:cs typeface="Arial"/>
              <a:sym typeface="Arial"/>
            </a:endParaRPr>
          </a:p>
        </p:txBody>
      </p:sp>
      <p:sp>
        <p:nvSpPr>
          <p:cNvPr id="381" name="Google Shape;381;p49"/>
          <p:cNvSpPr txBox="1"/>
          <p:nvPr/>
        </p:nvSpPr>
        <p:spPr>
          <a:xfrm>
            <a:off x="6116637" y="4319587"/>
            <a:ext cx="2227262" cy="1666875"/>
          </a:xfrm>
          <a:prstGeom prst="rect">
            <a:avLst/>
          </a:prstGeom>
          <a:noFill/>
          <a:ln>
            <a:noFill/>
          </a:ln>
        </p:spPr>
        <p:txBody>
          <a:bodyPr anchorCtr="0" anchor="t" bIns="0" lIns="0" spcFirstLastPara="1" rIns="0" wrap="square" tIns="0">
            <a:noAutofit/>
          </a:bodyPr>
          <a:lstStyle/>
          <a:p>
            <a:pPr indent="0" lvl="0" marL="14287"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T</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.val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F.val</a:t>
            </a:r>
            <a:endParaRPr b="0" i="0" sz="2000" u="none" cap="none" strike="noStrike">
              <a:solidFill>
                <a:schemeClr val="dk1"/>
              </a:solidFill>
              <a:latin typeface="Times New Roman"/>
              <a:ea typeface="Times New Roman"/>
              <a:cs typeface="Times New Roman"/>
              <a:sym typeface="Times New Roman"/>
            </a:endParaRPr>
          </a:p>
          <a:p>
            <a:pPr indent="0" lvl="0" marL="14287" marR="0" rtl="0" algn="l">
              <a:lnSpc>
                <a:spcPct val="96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F.val</a:t>
            </a:r>
            <a:endParaRPr b="0" i="0" sz="2000" u="none" cap="none" strike="noStrike">
              <a:solidFill>
                <a:schemeClr val="dk1"/>
              </a:solidFill>
              <a:latin typeface="Times New Roman"/>
              <a:ea typeface="Times New Roman"/>
              <a:cs typeface="Times New Roman"/>
              <a:sym typeface="Times New Roman"/>
            </a:endParaRPr>
          </a:p>
          <a:p>
            <a:pPr indent="0" lvl="0" marL="14287" marR="0" rtl="0" algn="l">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E.val</a:t>
            </a:r>
            <a:endParaRPr b="0" i="0" sz="2000" u="none" cap="none" strike="noStrike">
              <a:solidFill>
                <a:schemeClr val="dk1"/>
              </a:solidFill>
              <a:latin typeface="Times New Roman"/>
              <a:ea typeface="Times New Roman"/>
              <a:cs typeface="Times New Roman"/>
              <a:sym typeface="Times New Roman"/>
            </a:endParaRPr>
          </a:p>
          <a:p>
            <a:pPr indent="0" lvl="0" marL="14287" marR="0" rtl="0" algn="l">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
            </a:r>
            <a:r>
              <a:rPr b="0" i="0" lang="en-US" sz="2000" u="none" cap="none" strike="noStrike">
                <a:solidFill>
                  <a:srgbClr val="363435"/>
                </a:solidFill>
                <a:latin typeface="Arial"/>
                <a:ea typeface="Arial"/>
                <a:cs typeface="Arial"/>
                <a:sym typeface="Arial"/>
              </a:rPr>
              <a:t>digit</a:t>
            </a:r>
            <a:r>
              <a:rPr b="0" i="0" lang="en-US" sz="2000" u="none" cap="none" strike="noStrike">
                <a:solidFill>
                  <a:srgbClr val="363435"/>
                </a:solidFill>
                <a:latin typeface="Times New Roman"/>
                <a:ea typeface="Times New Roman"/>
                <a:cs typeface="Times New Roman"/>
                <a:sym typeface="Times New Roman"/>
              </a:rPr>
              <a:t>.</a:t>
            </a:r>
            <a:r>
              <a:rPr b="0" i="1" lang="en-US" sz="2000" u="none" cap="none" strike="noStrike">
                <a:solidFill>
                  <a:srgbClr val="363435"/>
                </a:solidFill>
                <a:latin typeface="Times New Roman"/>
                <a:ea typeface="Times New Roman"/>
                <a:cs typeface="Times New Roman"/>
                <a:sym typeface="Times New Roman"/>
              </a:rPr>
              <a:t>lexval</a:t>
            </a:r>
            <a:endParaRPr b="0" i="0" sz="1400" u="none" cap="none" strike="noStrike">
              <a:solidFill>
                <a:srgbClr val="000000"/>
              </a:solidFill>
              <a:latin typeface="Arial"/>
              <a:ea typeface="Arial"/>
              <a:cs typeface="Arial"/>
              <a:sym typeface="Arial"/>
            </a:endParaRPr>
          </a:p>
        </p:txBody>
      </p:sp>
      <p:sp>
        <p:nvSpPr>
          <p:cNvPr id="382" name="Google Shape;382;p49"/>
          <p:cNvSpPr txBox="1"/>
          <p:nvPr/>
        </p:nvSpPr>
        <p:spPr>
          <a:xfrm>
            <a:off x="4491037" y="4327525"/>
            <a:ext cx="211137"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383" name="Google Shape;383;p49"/>
          <p:cNvSpPr txBox="1"/>
          <p:nvPr/>
        </p:nvSpPr>
        <p:spPr>
          <a:xfrm>
            <a:off x="4125912" y="5237162"/>
            <a:ext cx="541337" cy="744537"/>
          </a:xfrm>
          <a:prstGeom prst="rect">
            <a:avLst/>
          </a:prstGeom>
          <a:noFill/>
          <a:ln>
            <a:noFill/>
          </a:ln>
        </p:spPr>
        <p:txBody>
          <a:bodyPr anchorCtr="0" anchor="t" bIns="0" lIns="0" spcFirstLastPara="1" rIns="0" wrap="square" tIns="0">
            <a:noAutofit/>
          </a:bodyPr>
          <a:lstStyle/>
          <a:p>
            <a:pPr indent="0" lvl="0" marL="28575"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a:t>
            </a:r>
            <a:endParaRPr b="0" i="0" sz="2000" u="none" cap="none" strike="noStrike">
              <a:solidFill>
                <a:schemeClr val="dk1"/>
              </a:solidFill>
              <a:latin typeface="Times New Roman"/>
              <a:ea typeface="Times New Roman"/>
              <a:cs typeface="Times New Roman"/>
              <a:sym typeface="Times New Roman"/>
            </a:endParaRPr>
          </a:p>
          <a:p>
            <a:pPr indent="0" lvl="0" marL="28575" marR="0" rtl="0" algn="l">
              <a:lnSpc>
                <a:spcPct val="96000"/>
              </a:lnSpc>
              <a:spcBef>
                <a:spcPts val="11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digit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p:nvPr/>
        </p:nvSpPr>
        <p:spPr>
          <a:xfrm>
            <a:off x="5694362" y="3478212"/>
            <a:ext cx="0" cy="268287"/>
          </a:xfrm>
          <a:custGeom>
            <a:rect b="b" l="l" r="r" t="t"/>
            <a:pathLst>
              <a:path extrusionOk="0" h="294335" w="317">
                <a:moveTo>
                  <a:pt x="0" y="0"/>
                </a:moveTo>
                <a:lnTo>
                  <a:pt x="0" y="29433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50"/>
          <p:cNvSpPr/>
          <p:nvPr/>
        </p:nvSpPr>
        <p:spPr>
          <a:xfrm>
            <a:off x="5840412" y="3389312"/>
            <a:ext cx="1428750" cy="457200"/>
          </a:xfrm>
          <a:custGeom>
            <a:rect b="b" l="l" r="r" t="t"/>
            <a:pathLst>
              <a:path extrusionOk="0" h="504253" w="1573479">
                <a:moveTo>
                  <a:pt x="0" y="0"/>
                </a:moveTo>
                <a:lnTo>
                  <a:pt x="1573479" y="504253"/>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50"/>
          <p:cNvSpPr/>
          <p:nvPr/>
        </p:nvSpPr>
        <p:spPr>
          <a:xfrm>
            <a:off x="4935537" y="4022725"/>
            <a:ext cx="498475" cy="265112"/>
          </a:xfrm>
          <a:custGeom>
            <a:rect b="b" l="l" r="r" t="t"/>
            <a:pathLst>
              <a:path extrusionOk="0" h="292798" w="549008">
                <a:moveTo>
                  <a:pt x="549008"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50"/>
          <p:cNvSpPr/>
          <p:nvPr/>
        </p:nvSpPr>
        <p:spPr>
          <a:xfrm>
            <a:off x="5694362" y="4022725"/>
            <a:ext cx="0" cy="290512"/>
          </a:xfrm>
          <a:custGeom>
            <a:rect b="b" l="l" r="r" t="t"/>
            <a:pathLst>
              <a:path extrusionOk="0" h="320522" w="203">
                <a:moveTo>
                  <a:pt x="0" y="0"/>
                </a:moveTo>
                <a:lnTo>
                  <a:pt x="0" y="320522"/>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50"/>
          <p:cNvSpPr/>
          <p:nvPr/>
        </p:nvSpPr>
        <p:spPr>
          <a:xfrm>
            <a:off x="6126162" y="4022725"/>
            <a:ext cx="830262" cy="265112"/>
          </a:xfrm>
          <a:custGeom>
            <a:rect b="b" l="l" r="r" t="t"/>
            <a:pathLst>
              <a:path extrusionOk="0" h="292798" w="915263">
                <a:moveTo>
                  <a:pt x="0" y="0"/>
                </a:moveTo>
                <a:lnTo>
                  <a:pt x="915263"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50"/>
          <p:cNvSpPr/>
          <p:nvPr/>
        </p:nvSpPr>
        <p:spPr>
          <a:xfrm>
            <a:off x="4676775" y="4564062"/>
            <a:ext cx="0" cy="266700"/>
          </a:xfrm>
          <a:custGeom>
            <a:rect b="b" l="l" r="r" t="t"/>
            <a:pathLst>
              <a:path extrusionOk="0" h="292811" w="342">
                <a:moveTo>
                  <a:pt x="0" y="0"/>
                </a:moveTo>
                <a:lnTo>
                  <a:pt x="0" y="29281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50"/>
          <p:cNvSpPr/>
          <p:nvPr/>
        </p:nvSpPr>
        <p:spPr>
          <a:xfrm>
            <a:off x="7388225" y="4564062"/>
            <a:ext cx="0" cy="266700"/>
          </a:xfrm>
          <a:custGeom>
            <a:rect b="b" l="l" r="r" t="t"/>
            <a:pathLst>
              <a:path extrusionOk="0" h="292811" w="63">
                <a:moveTo>
                  <a:pt x="0" y="0"/>
                </a:moveTo>
                <a:lnTo>
                  <a:pt x="0" y="29281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50"/>
          <p:cNvSpPr/>
          <p:nvPr/>
        </p:nvSpPr>
        <p:spPr>
          <a:xfrm>
            <a:off x="3919537" y="5106987"/>
            <a:ext cx="498475" cy="265112"/>
          </a:xfrm>
          <a:custGeom>
            <a:rect b="b" l="l" r="r" t="t"/>
            <a:pathLst>
              <a:path extrusionOk="0" h="292798" w="548411">
                <a:moveTo>
                  <a:pt x="548411"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50"/>
          <p:cNvSpPr/>
          <p:nvPr/>
        </p:nvSpPr>
        <p:spPr>
          <a:xfrm>
            <a:off x="3919537" y="5106987"/>
            <a:ext cx="498475" cy="265112"/>
          </a:xfrm>
          <a:custGeom>
            <a:rect b="b" l="l" r="r" t="t"/>
            <a:pathLst>
              <a:path extrusionOk="0" h="292798" w="548411">
                <a:moveTo>
                  <a:pt x="548411"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50"/>
          <p:cNvSpPr/>
          <p:nvPr/>
        </p:nvSpPr>
        <p:spPr>
          <a:xfrm>
            <a:off x="4676775" y="5106987"/>
            <a:ext cx="0" cy="261937"/>
          </a:xfrm>
          <a:custGeom>
            <a:rect b="b" l="l" r="r" t="t"/>
            <a:pathLst>
              <a:path extrusionOk="0" h="289318" w="228">
                <a:moveTo>
                  <a:pt x="0" y="0"/>
                </a:moveTo>
                <a:lnTo>
                  <a:pt x="0" y="28931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50"/>
          <p:cNvSpPr/>
          <p:nvPr/>
        </p:nvSpPr>
        <p:spPr>
          <a:xfrm>
            <a:off x="4935537" y="5106987"/>
            <a:ext cx="498475" cy="265112"/>
          </a:xfrm>
          <a:custGeom>
            <a:rect b="b" l="l" r="r" t="t"/>
            <a:pathLst>
              <a:path extrusionOk="0" h="292798" w="549529">
                <a:moveTo>
                  <a:pt x="0" y="0"/>
                </a:moveTo>
                <a:lnTo>
                  <a:pt x="549529"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50"/>
          <p:cNvSpPr/>
          <p:nvPr/>
        </p:nvSpPr>
        <p:spPr>
          <a:xfrm>
            <a:off x="7386637" y="5106987"/>
            <a:ext cx="1587" cy="233362"/>
          </a:xfrm>
          <a:custGeom>
            <a:rect b="b" l="l" r="r" t="t"/>
            <a:pathLst>
              <a:path extrusionOk="0" h="257314" w="469">
                <a:moveTo>
                  <a:pt x="469" y="0"/>
                </a:moveTo>
                <a:lnTo>
                  <a:pt x="0" y="25731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50"/>
          <p:cNvSpPr/>
          <p:nvPr/>
        </p:nvSpPr>
        <p:spPr>
          <a:xfrm>
            <a:off x="3660775" y="5648325"/>
            <a:ext cx="0" cy="266700"/>
          </a:xfrm>
          <a:custGeom>
            <a:rect b="b" l="l" r="r" t="t"/>
            <a:pathLst>
              <a:path extrusionOk="0" h="292798" w="76">
                <a:moveTo>
                  <a:pt x="0"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50"/>
          <p:cNvSpPr/>
          <p:nvPr/>
        </p:nvSpPr>
        <p:spPr>
          <a:xfrm>
            <a:off x="5692775" y="5648325"/>
            <a:ext cx="1587" cy="233362"/>
          </a:xfrm>
          <a:custGeom>
            <a:rect b="b" l="l" r="r" t="t"/>
            <a:pathLst>
              <a:path extrusionOk="0" h="257314" w="469">
                <a:moveTo>
                  <a:pt x="469" y="0"/>
                </a:moveTo>
                <a:lnTo>
                  <a:pt x="0" y="25731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50"/>
          <p:cNvSpPr/>
          <p:nvPr/>
        </p:nvSpPr>
        <p:spPr>
          <a:xfrm>
            <a:off x="3660775" y="6191250"/>
            <a:ext cx="0" cy="233362"/>
          </a:xfrm>
          <a:custGeom>
            <a:rect b="b" l="l" r="r" t="t"/>
            <a:pathLst>
              <a:path extrusionOk="0" h="257314" w="457">
                <a:moveTo>
                  <a:pt x="0" y="0"/>
                </a:moveTo>
                <a:lnTo>
                  <a:pt x="0" y="25731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50"/>
          <p:cNvSpPr txBox="1"/>
          <p:nvPr/>
        </p:nvSpPr>
        <p:spPr>
          <a:xfrm>
            <a:off x="1262062" y="1587"/>
            <a:ext cx="8743950" cy="2774950"/>
          </a:xfrm>
          <a:prstGeom prst="rect">
            <a:avLst/>
          </a:prstGeom>
          <a:noFill/>
          <a:ln>
            <a:noFill/>
          </a:ln>
        </p:spPr>
        <p:txBody>
          <a:bodyPr anchorCtr="0" anchor="t" bIns="0" lIns="0" spcFirstLastPara="1" rIns="0" wrap="square" tIns="0">
            <a:noAutofit/>
          </a:bodyPr>
          <a:lstStyle/>
          <a:p>
            <a:pPr indent="0" lvl="0" marL="2832100" marR="0" rtl="0" algn="ctr">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S-Attributed Definitions</a:t>
            </a:r>
            <a:endParaRPr b="0" i="0" sz="2200" u="none" cap="none" strike="noStrike">
              <a:solidFill>
                <a:schemeClr val="dk1"/>
              </a:solidFill>
              <a:latin typeface="Arial"/>
              <a:ea typeface="Arial"/>
              <a:cs typeface="Arial"/>
              <a:sym typeface="Arial"/>
            </a:endParaRPr>
          </a:p>
          <a:p>
            <a:pPr indent="0" lvl="0" marL="2832100" marR="0" rtl="0" algn="l">
              <a:lnSpc>
                <a:spcPct val="115000"/>
              </a:lnSpc>
              <a:spcBef>
                <a:spcPts val="18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Definition. </a:t>
            </a:r>
            <a:r>
              <a:rPr b="0" i="0" lang="en-US" sz="2000" u="none" cap="none" strike="noStrike">
                <a:solidFill>
                  <a:srgbClr val="FF6500"/>
                </a:solidFill>
                <a:latin typeface="Times New Roman"/>
                <a:ea typeface="Times New Roman"/>
                <a:cs typeface="Times New Roman"/>
                <a:sym typeface="Times New Roman"/>
              </a:rPr>
              <a:t>An </a:t>
            </a:r>
            <a:r>
              <a:rPr b="1" i="0" lang="en-US" sz="2000" u="none" cap="none" strike="noStrike">
                <a:solidFill>
                  <a:srgbClr val="0000FF"/>
                </a:solidFill>
                <a:latin typeface="Times New Roman"/>
                <a:ea typeface="Times New Roman"/>
                <a:cs typeface="Times New Roman"/>
                <a:sym typeface="Times New Roman"/>
              </a:rPr>
              <a:t>S-Attributed Definition </a:t>
            </a:r>
            <a:r>
              <a:rPr b="0" i="0" lang="en-US" sz="2000" u="none" cap="none" strike="noStrike">
                <a:solidFill>
                  <a:srgbClr val="FF6500"/>
                </a:solidFill>
                <a:latin typeface="Times New Roman"/>
                <a:ea typeface="Times New Roman"/>
                <a:cs typeface="Times New Roman"/>
                <a:sym typeface="Times New Roman"/>
              </a:rPr>
              <a:t>is a Syntax Directed Definition that uses </a:t>
            </a:r>
            <a:endParaRPr b="0" i="0" sz="2000" u="none" cap="none" strike="noStrike">
              <a:solidFill>
                <a:schemeClr val="dk1"/>
              </a:solidFill>
              <a:latin typeface="Times New Roman"/>
              <a:ea typeface="Times New Roman"/>
              <a:cs typeface="Times New Roman"/>
              <a:sym typeface="Times New Roman"/>
            </a:endParaRPr>
          </a:p>
          <a:p>
            <a:pPr indent="0" lvl="0" marL="2832100" marR="0" rtl="0" algn="l">
              <a:lnSpc>
                <a:spcPct val="115000"/>
              </a:lnSpc>
              <a:spcBef>
                <a:spcPts val="500"/>
              </a:spcBef>
              <a:spcAft>
                <a:spcPts val="0"/>
              </a:spcAft>
              <a:buClr>
                <a:srgbClr val="FF6500"/>
              </a:buClr>
              <a:buSzPts val="2000"/>
              <a:buFont typeface="Times New Roman"/>
              <a:buNone/>
            </a:pPr>
            <a:r>
              <a:rPr b="0" i="0" lang="en-US" sz="2000" u="none" cap="none" strike="noStrike">
                <a:solidFill>
                  <a:srgbClr val="FF6500"/>
                </a:solidFill>
                <a:latin typeface="Times New Roman"/>
                <a:ea typeface="Times New Roman"/>
                <a:cs typeface="Times New Roman"/>
                <a:sym typeface="Times New Roman"/>
              </a:rPr>
              <a:t>only synthesized attributes.</a:t>
            </a:r>
            <a:endParaRPr b="0" i="0" sz="2000" u="none" cap="none" strike="noStrike">
              <a:solidFill>
                <a:schemeClr val="dk1"/>
              </a:solidFill>
              <a:latin typeface="Times New Roman"/>
              <a:ea typeface="Times New Roman"/>
              <a:cs typeface="Times New Roman"/>
              <a:sym typeface="Times New Roman"/>
            </a:endParaRPr>
          </a:p>
          <a:p>
            <a:pPr indent="0" lvl="0" marL="2832100" marR="0" rtl="0" algn="l">
              <a:lnSpc>
                <a:spcPct val="140000"/>
              </a:lnSpc>
              <a:spcBef>
                <a:spcPts val="14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1" i="0" lang="en-US" sz="2000" u="none" cap="none" strike="noStrike">
                <a:solidFill>
                  <a:srgbClr val="363435"/>
                </a:solidFill>
                <a:latin typeface="Times New Roman"/>
                <a:ea typeface="Times New Roman"/>
                <a:cs typeface="Times New Roman"/>
                <a:sym typeface="Times New Roman"/>
              </a:rPr>
              <a:t>Evaluation Order.  </a:t>
            </a:r>
            <a:r>
              <a:rPr b="0" i="0" lang="en-US" sz="2000" u="none" cap="none" strike="noStrike">
                <a:solidFill>
                  <a:srgbClr val="363435"/>
                </a:solidFill>
                <a:latin typeface="Times New Roman"/>
                <a:ea typeface="Times New Roman"/>
                <a:cs typeface="Times New Roman"/>
                <a:sym typeface="Times New Roman"/>
              </a:rPr>
              <a:t>Semantic rules in a S-Attributed Definition can be </a:t>
            </a:r>
            <a:endParaRPr b="0" i="0" sz="2000" u="none" cap="none" strike="noStrike">
              <a:solidFill>
                <a:schemeClr val="dk1"/>
              </a:solidFill>
              <a:latin typeface="Times New Roman"/>
              <a:ea typeface="Times New Roman"/>
              <a:cs typeface="Times New Roman"/>
              <a:sym typeface="Times New Roman"/>
            </a:endParaRPr>
          </a:p>
          <a:p>
            <a:pPr indent="0" lvl="0" marL="2832100"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evaluated by a bottom-up, or PostOrder, traversal of the parse-tree.</a:t>
            </a:r>
            <a:endParaRPr b="0" i="0" sz="2000" u="none" cap="none" strike="noStrike">
              <a:solidFill>
                <a:schemeClr val="dk1"/>
              </a:solidFill>
              <a:latin typeface="Times New Roman"/>
              <a:ea typeface="Times New Roman"/>
              <a:cs typeface="Times New Roman"/>
              <a:sym typeface="Times New Roman"/>
            </a:endParaRPr>
          </a:p>
          <a:p>
            <a:pPr indent="0" lvl="0" marL="2832100" marR="0" rtl="0" algn="ctr">
              <a:lnSpc>
                <a:spcPct val="98000"/>
              </a:lnSpc>
              <a:spcBef>
                <a:spcPts val="14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1" i="0" lang="en-US" sz="2000" u="none" cap="none" strike="noStrike">
                <a:solidFill>
                  <a:srgbClr val="363435"/>
                </a:solidFill>
                <a:latin typeface="Times New Roman"/>
                <a:ea typeface="Times New Roman"/>
                <a:cs typeface="Times New Roman"/>
                <a:sym typeface="Times New Roman"/>
              </a:rPr>
              <a:t>Example. </a:t>
            </a:r>
            <a:r>
              <a:rPr b="0" i="0" lang="en-US" sz="2000" u="none" cap="none" strike="noStrike">
                <a:solidFill>
                  <a:srgbClr val="363435"/>
                </a:solidFill>
                <a:latin typeface="Times New Roman"/>
                <a:ea typeface="Times New Roman"/>
                <a:cs typeface="Times New Roman"/>
                <a:sym typeface="Times New Roman"/>
              </a:rPr>
              <a:t>The above arithmetic grammar is an example of an S-Attributed</a:t>
            </a:r>
            <a:endParaRPr b="0" i="0" sz="1400" u="none" cap="none" strike="noStrike">
              <a:solidFill>
                <a:srgbClr val="000000"/>
              </a:solidFill>
              <a:latin typeface="Arial"/>
              <a:ea typeface="Arial"/>
              <a:cs typeface="Arial"/>
              <a:sym typeface="Arial"/>
            </a:endParaRPr>
          </a:p>
        </p:txBody>
      </p:sp>
      <p:sp>
        <p:nvSpPr>
          <p:cNvPr id="404" name="Google Shape;404;p50"/>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(11)</a:t>
            </a:r>
            <a:endParaRPr b="0" i="0" sz="1400" u="none" cap="none" strike="noStrike">
              <a:solidFill>
                <a:srgbClr val="000000"/>
              </a:solidFill>
              <a:latin typeface="Arial"/>
              <a:ea typeface="Arial"/>
              <a:cs typeface="Arial"/>
              <a:sym typeface="Arial"/>
            </a:endParaRPr>
          </a:p>
        </p:txBody>
      </p:sp>
      <p:sp>
        <p:nvSpPr>
          <p:cNvPr id="405" name="Google Shape;405;p50"/>
          <p:cNvSpPr txBox="1"/>
          <p:nvPr/>
        </p:nvSpPr>
        <p:spPr>
          <a:xfrm>
            <a:off x="1955800" y="2860675"/>
            <a:ext cx="11826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Definition.</a:t>
            </a:r>
            <a:endParaRPr b="0" i="0" sz="1400" u="none" cap="none" strike="noStrike">
              <a:solidFill>
                <a:srgbClr val="000000"/>
              </a:solidFill>
              <a:latin typeface="Arial"/>
              <a:ea typeface="Arial"/>
              <a:cs typeface="Arial"/>
              <a:sym typeface="Arial"/>
            </a:endParaRPr>
          </a:p>
        </p:txBody>
      </p:sp>
      <p:sp>
        <p:nvSpPr>
          <p:cNvPr id="406" name="Google Shape;406;p50"/>
          <p:cNvSpPr txBox="1"/>
          <p:nvPr/>
        </p:nvSpPr>
        <p:spPr>
          <a:xfrm>
            <a:off x="3159125" y="2860675"/>
            <a:ext cx="4667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The</a:t>
            </a:r>
            <a:endParaRPr b="0" i="0" sz="1400" u="none" cap="none" strike="noStrike">
              <a:solidFill>
                <a:srgbClr val="000000"/>
              </a:solidFill>
              <a:latin typeface="Arial"/>
              <a:ea typeface="Arial"/>
              <a:cs typeface="Arial"/>
              <a:sym typeface="Arial"/>
            </a:endParaRPr>
          </a:p>
        </p:txBody>
      </p:sp>
      <p:sp>
        <p:nvSpPr>
          <p:cNvPr id="407" name="Google Shape;407;p50"/>
          <p:cNvSpPr txBox="1"/>
          <p:nvPr/>
        </p:nvSpPr>
        <p:spPr>
          <a:xfrm>
            <a:off x="3630612" y="2860675"/>
            <a:ext cx="2919412" cy="6397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annotated parse-tree for the</a:t>
            </a:r>
            <a:endParaRPr b="0" i="0" sz="2000" u="none" cap="none" strike="noStrike">
              <a:solidFill>
                <a:schemeClr val="dk1"/>
              </a:solidFill>
              <a:latin typeface="Times New Roman"/>
              <a:ea typeface="Times New Roman"/>
              <a:cs typeface="Times New Roman"/>
              <a:sym typeface="Times New Roman"/>
            </a:endParaRPr>
          </a:p>
          <a:p>
            <a:pPr indent="0" lvl="0" marL="11112" marR="0" rtl="0" algn="r">
              <a:lnSpc>
                <a:spcPct val="96000"/>
              </a:lnSpc>
              <a:spcBef>
                <a:spcPts val="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1400" u="none" cap="none" strike="noStrike">
              <a:solidFill>
                <a:srgbClr val="000000"/>
              </a:solidFill>
              <a:latin typeface="Arial"/>
              <a:ea typeface="Arial"/>
              <a:cs typeface="Arial"/>
              <a:sym typeface="Arial"/>
            </a:endParaRPr>
          </a:p>
        </p:txBody>
      </p:sp>
      <p:sp>
        <p:nvSpPr>
          <p:cNvPr id="408" name="Google Shape;408;p50"/>
          <p:cNvSpPr txBox="1"/>
          <p:nvPr/>
        </p:nvSpPr>
        <p:spPr>
          <a:xfrm>
            <a:off x="6554787" y="2857500"/>
            <a:ext cx="1808162" cy="287337"/>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input </a:t>
            </a:r>
            <a:r>
              <a:rPr b="0" i="0" lang="en-US" sz="2000" u="none" cap="none" strike="noStrike">
                <a:solidFill>
                  <a:srgbClr val="363435"/>
                </a:solidFill>
                <a:latin typeface="Arial"/>
                <a:ea typeface="Arial"/>
                <a:cs typeface="Arial"/>
                <a:sym typeface="Arial"/>
              </a:rPr>
              <a:t>3*5+4n </a:t>
            </a:r>
            <a:r>
              <a:rPr b="0" i="0" lang="en-US" sz="2000" u="none" cap="none" strike="noStrike">
                <a:solidFill>
                  <a:srgbClr val="363435"/>
                </a:solidFill>
                <a:latin typeface="Times New Roman"/>
                <a:ea typeface="Times New Roman"/>
                <a:cs typeface="Times New Roman"/>
                <a:sym typeface="Times New Roman"/>
              </a:rPr>
              <a:t>is:</a:t>
            </a:r>
            <a:endParaRPr b="0" i="0" sz="1400" u="none" cap="none" strike="noStrike">
              <a:solidFill>
                <a:srgbClr val="000000"/>
              </a:solidFill>
              <a:latin typeface="Arial"/>
              <a:ea typeface="Arial"/>
              <a:cs typeface="Arial"/>
              <a:sym typeface="Arial"/>
            </a:endParaRPr>
          </a:p>
        </p:txBody>
      </p:sp>
      <p:sp>
        <p:nvSpPr>
          <p:cNvPr id="409" name="Google Shape;409;p50"/>
          <p:cNvSpPr txBox="1"/>
          <p:nvPr/>
        </p:nvSpPr>
        <p:spPr>
          <a:xfrm>
            <a:off x="7304087" y="3743325"/>
            <a:ext cx="20796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410" name="Google Shape;410;p50"/>
          <p:cNvSpPr txBox="1"/>
          <p:nvPr/>
        </p:nvSpPr>
        <p:spPr>
          <a:xfrm>
            <a:off x="4970462" y="3760787"/>
            <a:ext cx="1103312" cy="8032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6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11" name="Google Shape;411;p50"/>
          <p:cNvSpPr txBox="1"/>
          <p:nvPr/>
        </p:nvSpPr>
        <p:spPr>
          <a:xfrm>
            <a:off x="6094412" y="3767137"/>
            <a:ext cx="3619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19</a:t>
            </a:r>
            <a:endParaRPr b="0" i="0" sz="1400" u="none" cap="none" strike="noStrike">
              <a:solidFill>
                <a:srgbClr val="000000"/>
              </a:solidFill>
              <a:latin typeface="Arial"/>
              <a:ea typeface="Arial"/>
              <a:cs typeface="Arial"/>
              <a:sym typeface="Arial"/>
            </a:endParaRPr>
          </a:p>
        </p:txBody>
      </p:sp>
      <p:sp>
        <p:nvSpPr>
          <p:cNvPr id="412" name="Google Shape;412;p50"/>
          <p:cNvSpPr txBox="1"/>
          <p:nvPr/>
        </p:nvSpPr>
        <p:spPr>
          <a:xfrm>
            <a:off x="3952875" y="4302125"/>
            <a:ext cx="784225"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a:t>
            </a:r>
            <a:endParaRPr b="0" i="0" sz="1400" u="none" cap="none" strike="noStrike">
              <a:solidFill>
                <a:srgbClr val="000000"/>
              </a:solidFill>
              <a:latin typeface="Arial"/>
              <a:ea typeface="Arial"/>
              <a:cs typeface="Arial"/>
              <a:sym typeface="Arial"/>
            </a:endParaRPr>
          </a:p>
        </p:txBody>
      </p:sp>
      <p:sp>
        <p:nvSpPr>
          <p:cNvPr id="413" name="Google Shape;413;p50"/>
          <p:cNvSpPr txBox="1"/>
          <p:nvPr/>
        </p:nvSpPr>
        <p:spPr>
          <a:xfrm>
            <a:off x="6756400" y="4302125"/>
            <a:ext cx="1303337"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.val = 4</a:t>
            </a:r>
            <a:endParaRPr b="0" i="0" sz="1400" u="none" cap="none" strike="noStrike">
              <a:solidFill>
                <a:srgbClr val="000000"/>
              </a:solidFill>
              <a:latin typeface="Arial"/>
              <a:ea typeface="Arial"/>
              <a:cs typeface="Arial"/>
              <a:sym typeface="Arial"/>
            </a:endParaRPr>
          </a:p>
        </p:txBody>
      </p:sp>
      <p:sp>
        <p:nvSpPr>
          <p:cNvPr id="414" name="Google Shape;414;p50"/>
          <p:cNvSpPr txBox="1"/>
          <p:nvPr/>
        </p:nvSpPr>
        <p:spPr>
          <a:xfrm>
            <a:off x="4760912" y="4310062"/>
            <a:ext cx="29527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415" name="Google Shape;415;p50"/>
          <p:cNvSpPr txBox="1"/>
          <p:nvPr/>
        </p:nvSpPr>
        <p:spPr>
          <a:xfrm>
            <a:off x="5078412" y="4310062"/>
            <a:ext cx="3619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15</a:t>
            </a:r>
            <a:endParaRPr b="0" i="0" sz="1400" u="none" cap="none" strike="noStrike">
              <a:solidFill>
                <a:srgbClr val="000000"/>
              </a:solidFill>
              <a:latin typeface="Arial"/>
              <a:ea typeface="Arial"/>
              <a:cs typeface="Arial"/>
              <a:sym typeface="Arial"/>
            </a:endParaRPr>
          </a:p>
        </p:txBody>
      </p:sp>
      <p:sp>
        <p:nvSpPr>
          <p:cNvPr id="416" name="Google Shape;416;p50"/>
          <p:cNvSpPr txBox="1"/>
          <p:nvPr/>
        </p:nvSpPr>
        <p:spPr>
          <a:xfrm>
            <a:off x="3970337" y="4845050"/>
            <a:ext cx="749300" cy="2825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.val</a:t>
            </a:r>
            <a:endParaRPr b="0" i="0" sz="1400" u="none" cap="none" strike="noStrike">
              <a:solidFill>
                <a:srgbClr val="000000"/>
              </a:solidFill>
              <a:latin typeface="Arial"/>
              <a:ea typeface="Arial"/>
              <a:cs typeface="Arial"/>
              <a:sym typeface="Arial"/>
            </a:endParaRPr>
          </a:p>
        </p:txBody>
      </p:sp>
      <p:sp>
        <p:nvSpPr>
          <p:cNvPr id="417" name="Google Shape;417;p50"/>
          <p:cNvSpPr txBox="1"/>
          <p:nvPr/>
        </p:nvSpPr>
        <p:spPr>
          <a:xfrm>
            <a:off x="6561137" y="4845050"/>
            <a:ext cx="1671637" cy="808037"/>
          </a:xfrm>
          <a:prstGeom prst="rect">
            <a:avLst/>
          </a:prstGeom>
          <a:noFill/>
          <a:ln>
            <a:noFill/>
          </a:ln>
        </p:spPr>
        <p:txBody>
          <a:bodyPr anchorCtr="0" anchor="t" bIns="0" lIns="0" spcFirstLastPara="1" rIns="0" wrap="square" tIns="0">
            <a:noAutofit/>
          </a:bodyPr>
          <a:lstStyle/>
          <a:p>
            <a:pPr indent="0" lvl="0" marL="176212" marR="0" rtl="0" algn="ctr">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F.val = 4</a:t>
            </a:r>
            <a:endParaRPr b="0" i="0" sz="2000" u="none" cap="none" strike="noStrike">
              <a:solidFill>
                <a:schemeClr val="dk1"/>
              </a:solidFill>
              <a:latin typeface="Times New Roman"/>
              <a:ea typeface="Times New Roman"/>
              <a:cs typeface="Times New Roman"/>
              <a:sym typeface="Times New Roman"/>
            </a:endParaRPr>
          </a:p>
          <a:p>
            <a:pPr indent="0" lvl="0" marL="176212" marR="0" rtl="0" algn="ctr">
              <a:lnSpc>
                <a:spcPct val="96000"/>
              </a:lnSpc>
              <a:spcBef>
                <a:spcPts val="16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digit</a:t>
            </a:r>
            <a:r>
              <a:rPr b="0" i="0" lang="en-US" sz="2000" u="none" cap="none" strike="noStrike">
                <a:solidFill>
                  <a:srgbClr val="363435"/>
                </a:solidFill>
                <a:latin typeface="Times New Roman"/>
                <a:ea typeface="Times New Roman"/>
                <a:cs typeface="Times New Roman"/>
                <a:sym typeface="Times New Roman"/>
              </a:rPr>
              <a:t>.</a:t>
            </a:r>
            <a:r>
              <a:rPr b="0" i="1" lang="en-US" sz="2000" u="none" cap="none" strike="noStrike">
                <a:solidFill>
                  <a:srgbClr val="363435"/>
                </a:solidFill>
                <a:latin typeface="Times New Roman"/>
                <a:ea typeface="Times New Roman"/>
                <a:cs typeface="Times New Roman"/>
                <a:sym typeface="Times New Roman"/>
              </a:rPr>
              <a:t>lexval</a:t>
            </a:r>
            <a:r>
              <a:rPr b="0" i="0" lang="en-US" sz="2000" u="none" cap="none" strike="noStrike">
                <a:solidFill>
                  <a:srgbClr val="363435"/>
                </a:solidFill>
                <a:latin typeface="Times New Roman"/>
                <a:ea typeface="Times New Roman"/>
                <a:cs typeface="Times New Roman"/>
                <a:sym typeface="Times New Roman"/>
              </a:rPr>
              <a:t>= 4</a:t>
            </a:r>
            <a:endParaRPr b="0" i="0" sz="1400" u="none" cap="none" strike="noStrike">
              <a:solidFill>
                <a:srgbClr val="000000"/>
              </a:solidFill>
              <a:latin typeface="Arial"/>
              <a:ea typeface="Arial"/>
              <a:cs typeface="Arial"/>
              <a:sym typeface="Arial"/>
            </a:endParaRPr>
          </a:p>
        </p:txBody>
      </p:sp>
      <p:sp>
        <p:nvSpPr>
          <p:cNvPr id="418" name="Google Shape;418;p50"/>
          <p:cNvSpPr txBox="1"/>
          <p:nvPr/>
        </p:nvSpPr>
        <p:spPr>
          <a:xfrm>
            <a:off x="4743450" y="4851400"/>
            <a:ext cx="29527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419" name="Google Shape;419;p50"/>
          <p:cNvSpPr txBox="1"/>
          <p:nvPr/>
        </p:nvSpPr>
        <p:spPr>
          <a:xfrm>
            <a:off x="5059362" y="4851400"/>
            <a:ext cx="3619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15</a:t>
            </a:r>
            <a:endParaRPr b="0" i="0" sz="1400" u="none" cap="none" strike="noStrike">
              <a:solidFill>
                <a:srgbClr val="000000"/>
              </a:solidFill>
              <a:latin typeface="Arial"/>
              <a:ea typeface="Arial"/>
              <a:cs typeface="Arial"/>
              <a:sym typeface="Arial"/>
            </a:endParaRPr>
          </a:p>
        </p:txBody>
      </p:sp>
      <p:sp>
        <p:nvSpPr>
          <p:cNvPr id="420" name="Google Shape;420;p50"/>
          <p:cNvSpPr txBox="1"/>
          <p:nvPr/>
        </p:nvSpPr>
        <p:spPr>
          <a:xfrm>
            <a:off x="3030537" y="5386387"/>
            <a:ext cx="74771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.val</a:t>
            </a:r>
            <a:endParaRPr b="0" i="0" sz="1400" u="none" cap="none" strike="noStrike">
              <a:solidFill>
                <a:srgbClr val="000000"/>
              </a:solidFill>
              <a:latin typeface="Arial"/>
              <a:ea typeface="Arial"/>
              <a:cs typeface="Arial"/>
              <a:sym typeface="Arial"/>
            </a:endParaRPr>
          </a:p>
        </p:txBody>
      </p:sp>
      <p:sp>
        <p:nvSpPr>
          <p:cNvPr id="421" name="Google Shape;421;p50"/>
          <p:cNvSpPr txBox="1"/>
          <p:nvPr/>
        </p:nvSpPr>
        <p:spPr>
          <a:xfrm>
            <a:off x="5064125" y="5386387"/>
            <a:ext cx="746125"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F.val</a:t>
            </a:r>
            <a:endParaRPr b="0" i="0" sz="1400" u="none" cap="none" strike="noStrike">
              <a:solidFill>
                <a:srgbClr val="000000"/>
              </a:solidFill>
              <a:latin typeface="Arial"/>
              <a:ea typeface="Arial"/>
              <a:cs typeface="Arial"/>
              <a:sym typeface="Arial"/>
            </a:endParaRPr>
          </a:p>
        </p:txBody>
      </p:sp>
      <p:sp>
        <p:nvSpPr>
          <p:cNvPr id="422" name="Google Shape;422;p50"/>
          <p:cNvSpPr txBox="1"/>
          <p:nvPr/>
        </p:nvSpPr>
        <p:spPr>
          <a:xfrm>
            <a:off x="3803650" y="5394325"/>
            <a:ext cx="52863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3</a:t>
            </a:r>
            <a:endParaRPr b="0" i="0" sz="1400" u="none" cap="none" strike="noStrike">
              <a:solidFill>
                <a:srgbClr val="000000"/>
              </a:solidFill>
              <a:latin typeface="Arial"/>
              <a:ea typeface="Arial"/>
              <a:cs typeface="Arial"/>
              <a:sym typeface="Arial"/>
            </a:endParaRPr>
          </a:p>
        </p:txBody>
      </p:sp>
      <p:sp>
        <p:nvSpPr>
          <p:cNvPr id="423" name="Google Shape;423;p50"/>
          <p:cNvSpPr txBox="1"/>
          <p:nvPr/>
        </p:nvSpPr>
        <p:spPr>
          <a:xfrm>
            <a:off x="4614862" y="5392737"/>
            <a:ext cx="16351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24" name="Google Shape;424;p50"/>
          <p:cNvSpPr txBox="1"/>
          <p:nvPr/>
        </p:nvSpPr>
        <p:spPr>
          <a:xfrm>
            <a:off x="5834062" y="5394325"/>
            <a:ext cx="52863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5</a:t>
            </a:r>
            <a:endParaRPr b="0" i="0" sz="1400" u="none" cap="none" strike="noStrike">
              <a:solidFill>
                <a:srgbClr val="000000"/>
              </a:solidFill>
              <a:latin typeface="Arial"/>
              <a:ea typeface="Arial"/>
              <a:cs typeface="Arial"/>
              <a:sym typeface="Arial"/>
            </a:endParaRPr>
          </a:p>
        </p:txBody>
      </p:sp>
      <p:sp>
        <p:nvSpPr>
          <p:cNvPr id="425" name="Google Shape;425;p50"/>
          <p:cNvSpPr txBox="1"/>
          <p:nvPr/>
        </p:nvSpPr>
        <p:spPr>
          <a:xfrm>
            <a:off x="4867275" y="5905500"/>
            <a:ext cx="1692275"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digit</a:t>
            </a:r>
            <a:r>
              <a:rPr b="0" i="0" lang="en-US" sz="2000" u="none" cap="none" strike="noStrike">
                <a:solidFill>
                  <a:srgbClr val="363435"/>
                </a:solidFill>
                <a:latin typeface="Times New Roman"/>
                <a:ea typeface="Times New Roman"/>
                <a:cs typeface="Times New Roman"/>
                <a:sym typeface="Times New Roman"/>
              </a:rPr>
              <a:t>.</a:t>
            </a:r>
            <a:r>
              <a:rPr b="0" i="1" lang="en-US" sz="2000" u="none" cap="none" strike="noStrike">
                <a:solidFill>
                  <a:srgbClr val="363435"/>
                </a:solidFill>
                <a:latin typeface="Times New Roman"/>
                <a:ea typeface="Times New Roman"/>
                <a:cs typeface="Times New Roman"/>
                <a:sym typeface="Times New Roman"/>
              </a:rPr>
              <a:t>lexval</a:t>
            </a:r>
            <a:r>
              <a:rPr b="0" i="0" lang="en-US" sz="2000" u="none" cap="none" strike="noStrike">
                <a:solidFill>
                  <a:srgbClr val="363435"/>
                </a:solidFill>
                <a:latin typeface="Times New Roman"/>
                <a:ea typeface="Times New Roman"/>
                <a:cs typeface="Times New Roman"/>
                <a:sym typeface="Times New Roman"/>
              </a:rPr>
              <a:t>= 5</a:t>
            </a:r>
            <a:endParaRPr b="0" i="0" sz="1400" u="none" cap="none" strike="noStrike">
              <a:solidFill>
                <a:srgbClr val="000000"/>
              </a:solidFill>
              <a:latin typeface="Arial"/>
              <a:ea typeface="Arial"/>
              <a:cs typeface="Arial"/>
              <a:sym typeface="Arial"/>
            </a:endParaRPr>
          </a:p>
        </p:txBody>
      </p:sp>
      <p:sp>
        <p:nvSpPr>
          <p:cNvPr id="426" name="Google Shape;426;p50"/>
          <p:cNvSpPr txBox="1"/>
          <p:nvPr/>
        </p:nvSpPr>
        <p:spPr>
          <a:xfrm>
            <a:off x="3030537" y="5927725"/>
            <a:ext cx="74771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F.val</a:t>
            </a:r>
            <a:endParaRPr b="0" i="0" sz="1400" u="none" cap="none" strike="noStrike">
              <a:solidFill>
                <a:srgbClr val="000000"/>
              </a:solidFill>
              <a:latin typeface="Arial"/>
              <a:ea typeface="Arial"/>
              <a:cs typeface="Arial"/>
              <a:sym typeface="Arial"/>
            </a:endParaRPr>
          </a:p>
        </p:txBody>
      </p:sp>
      <p:sp>
        <p:nvSpPr>
          <p:cNvPr id="427" name="Google Shape;427;p50"/>
          <p:cNvSpPr txBox="1"/>
          <p:nvPr/>
        </p:nvSpPr>
        <p:spPr>
          <a:xfrm>
            <a:off x="3802062" y="5935662"/>
            <a:ext cx="5270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3</a:t>
            </a:r>
            <a:endParaRPr b="0" i="0" sz="1400" u="none" cap="none" strike="noStrike">
              <a:solidFill>
                <a:srgbClr val="000000"/>
              </a:solidFill>
              <a:latin typeface="Arial"/>
              <a:ea typeface="Arial"/>
              <a:cs typeface="Arial"/>
              <a:sym typeface="Arial"/>
            </a:endParaRPr>
          </a:p>
        </p:txBody>
      </p:sp>
      <p:sp>
        <p:nvSpPr>
          <p:cNvPr id="428" name="Google Shape;428;p50"/>
          <p:cNvSpPr txBox="1"/>
          <p:nvPr/>
        </p:nvSpPr>
        <p:spPr>
          <a:xfrm>
            <a:off x="2835275" y="6448425"/>
            <a:ext cx="1690687"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digit</a:t>
            </a:r>
            <a:r>
              <a:rPr b="0" i="0" lang="en-US" sz="2000" u="none" cap="none" strike="noStrike">
                <a:solidFill>
                  <a:srgbClr val="363435"/>
                </a:solidFill>
                <a:latin typeface="Times New Roman"/>
                <a:ea typeface="Times New Roman"/>
                <a:cs typeface="Times New Roman"/>
                <a:sym typeface="Times New Roman"/>
              </a:rPr>
              <a:t>.</a:t>
            </a:r>
            <a:r>
              <a:rPr b="0" i="1" lang="en-US" sz="2000" u="none" cap="none" strike="noStrike">
                <a:solidFill>
                  <a:srgbClr val="363435"/>
                </a:solidFill>
                <a:latin typeface="Times New Roman"/>
                <a:ea typeface="Times New Roman"/>
                <a:cs typeface="Times New Roman"/>
                <a:sym typeface="Times New Roman"/>
              </a:rPr>
              <a:t>lexval</a:t>
            </a:r>
            <a:r>
              <a:rPr b="0" i="0" lang="en-US" sz="2000" u="none" cap="none" strike="noStrike">
                <a:solidFill>
                  <a:srgbClr val="363435"/>
                </a:solidFill>
                <a:latin typeface="Times New Roman"/>
                <a:ea typeface="Times New Roman"/>
                <a:cs typeface="Times New Roman"/>
                <a:sym typeface="Times New Roman"/>
              </a:rPr>
              <a:t>=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1"/>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4" name="Google Shape;434;p51"/>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(12)</a:t>
            </a:r>
            <a:endParaRPr b="0" i="0" sz="1400" u="none" cap="none" strike="noStrike">
              <a:solidFill>
                <a:srgbClr val="000000"/>
              </a:solidFill>
              <a:latin typeface="Arial"/>
              <a:ea typeface="Arial"/>
              <a:cs typeface="Arial"/>
              <a:sym typeface="Arial"/>
            </a:endParaRPr>
          </a:p>
        </p:txBody>
      </p:sp>
      <p:sp>
        <p:nvSpPr>
          <p:cNvPr id="435" name="Google Shape;435;p51"/>
          <p:cNvSpPr txBox="1"/>
          <p:nvPr/>
        </p:nvSpPr>
        <p:spPr>
          <a:xfrm>
            <a:off x="4403725" y="752475"/>
            <a:ext cx="2693987"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Inherited Attributes</a:t>
            </a:r>
            <a:endParaRPr b="0" i="0" sz="1400" u="none" cap="none" strike="noStrike">
              <a:solidFill>
                <a:srgbClr val="000000"/>
              </a:solidFill>
              <a:latin typeface="Arial"/>
              <a:ea typeface="Arial"/>
              <a:cs typeface="Arial"/>
              <a:sym typeface="Arial"/>
            </a:endParaRPr>
          </a:p>
        </p:txBody>
      </p:sp>
      <p:sp>
        <p:nvSpPr>
          <p:cNvPr id="436" name="Google Shape;436;p51"/>
          <p:cNvSpPr txBox="1"/>
          <p:nvPr/>
        </p:nvSpPr>
        <p:spPr>
          <a:xfrm>
            <a:off x="1693862" y="1401762"/>
            <a:ext cx="7302500" cy="668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Inherited Attributes </a:t>
            </a:r>
            <a:r>
              <a:rPr b="0" baseline="30000" i="0" lang="en-US" sz="3000" u="none" cap="none" strike="noStrike">
                <a:solidFill>
                  <a:srgbClr val="218C21"/>
                </a:solidFill>
                <a:latin typeface="Times New Roman"/>
                <a:ea typeface="Times New Roman"/>
                <a:cs typeface="Times New Roman"/>
                <a:sym typeface="Times New Roman"/>
              </a:rPr>
              <a:t>are useful for expressing the dependence of a</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218C21"/>
              </a:buClr>
              <a:buSzPts val="2000"/>
              <a:buFont typeface="Times New Roman"/>
              <a:buNone/>
            </a:pPr>
            <a:r>
              <a:rPr b="0" i="0" lang="en-US" sz="2000" u="none" cap="none" strike="noStrike">
                <a:solidFill>
                  <a:srgbClr val="218C21"/>
                </a:solidFill>
                <a:latin typeface="Times New Roman"/>
                <a:ea typeface="Times New Roman"/>
                <a:cs typeface="Times New Roman"/>
                <a:sym typeface="Times New Roman"/>
              </a:rPr>
              <a:t>on the context in which it appears.</a:t>
            </a:r>
            <a:endParaRPr b="0" i="0" sz="1400" u="none" cap="none" strike="noStrike">
              <a:solidFill>
                <a:srgbClr val="000000"/>
              </a:solidFill>
              <a:latin typeface="Arial"/>
              <a:ea typeface="Arial"/>
              <a:cs typeface="Arial"/>
              <a:sym typeface="Arial"/>
            </a:endParaRPr>
          </a:p>
        </p:txBody>
      </p:sp>
      <p:sp>
        <p:nvSpPr>
          <p:cNvPr id="437" name="Google Shape;437;p51"/>
          <p:cNvSpPr txBox="1"/>
          <p:nvPr/>
        </p:nvSpPr>
        <p:spPr>
          <a:xfrm>
            <a:off x="8993187" y="1404937"/>
            <a:ext cx="10175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218C21"/>
              </a:buClr>
              <a:buSzPts val="3000"/>
              <a:buFont typeface="Times New Roman"/>
              <a:buNone/>
            </a:pPr>
            <a:r>
              <a:rPr b="0" baseline="30000" i="0" lang="en-US" sz="3000" u="none" cap="none" strike="noStrike">
                <a:solidFill>
                  <a:srgbClr val="218C21"/>
                </a:solidFill>
                <a:latin typeface="Times New Roman"/>
                <a:ea typeface="Times New Roman"/>
                <a:cs typeface="Times New Roman"/>
                <a:sym typeface="Times New Roman"/>
              </a:rPr>
              <a:t>construct</a:t>
            </a:r>
            <a:endParaRPr b="0" i="0" sz="1400" u="none" cap="none" strike="noStrike">
              <a:solidFill>
                <a:srgbClr val="000000"/>
              </a:solidFill>
              <a:latin typeface="Arial"/>
              <a:ea typeface="Arial"/>
              <a:cs typeface="Arial"/>
              <a:sym typeface="Arial"/>
            </a:endParaRPr>
          </a:p>
        </p:txBody>
      </p:sp>
      <p:sp>
        <p:nvSpPr>
          <p:cNvPr id="438" name="Google Shape;438;p51"/>
          <p:cNvSpPr txBox="1"/>
          <p:nvPr/>
        </p:nvSpPr>
        <p:spPr>
          <a:xfrm>
            <a:off x="1693862" y="2320925"/>
            <a:ext cx="8116887" cy="1047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It is always possible to rewrite a syntax directed definition to use only</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synthesized attributes, but it is often more natural to use both synthesized and inherited attributes.</a:t>
            </a:r>
            <a:endParaRPr b="0" i="0" sz="1400" u="none" cap="none" strike="noStrike">
              <a:solidFill>
                <a:srgbClr val="000000"/>
              </a:solidFill>
              <a:latin typeface="Arial"/>
              <a:ea typeface="Arial"/>
              <a:cs typeface="Arial"/>
              <a:sym typeface="Arial"/>
            </a:endParaRPr>
          </a:p>
        </p:txBody>
      </p:sp>
      <p:sp>
        <p:nvSpPr>
          <p:cNvPr id="439" name="Google Shape;439;p51"/>
          <p:cNvSpPr txBox="1"/>
          <p:nvPr/>
        </p:nvSpPr>
        <p:spPr>
          <a:xfrm>
            <a:off x="1693862" y="3617912"/>
            <a:ext cx="8289925" cy="230346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6532FF"/>
                </a:solidFill>
                <a:latin typeface="Times New Roman"/>
                <a:ea typeface="Times New Roman"/>
                <a:cs typeface="Times New Roman"/>
                <a:sym typeface="Times New Roman"/>
              </a:rPr>
              <a:t>Evaluation Order.  </a:t>
            </a:r>
            <a:r>
              <a:rPr b="0" baseline="30000" i="0" lang="en-US" sz="3000" u="none" cap="none" strike="noStrike">
                <a:solidFill>
                  <a:srgbClr val="A0512D"/>
                </a:solidFill>
                <a:latin typeface="Times New Roman"/>
                <a:ea typeface="Times New Roman"/>
                <a:cs typeface="Times New Roman"/>
                <a:sym typeface="Times New Roman"/>
              </a:rPr>
              <a:t>Inherited attributes cannot be evaluated by a simple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A0512D"/>
              </a:buClr>
              <a:buSzPts val="2000"/>
              <a:buFont typeface="Times New Roman"/>
              <a:buNone/>
            </a:pPr>
            <a:r>
              <a:rPr b="0" i="0" lang="en-US" sz="2000" u="none" cap="none" strike="noStrike">
                <a:solidFill>
                  <a:srgbClr val="A0512D"/>
                </a:solidFill>
                <a:latin typeface="Times New Roman"/>
                <a:ea typeface="Times New Roman"/>
                <a:cs typeface="Times New Roman"/>
                <a:sym typeface="Times New Roman"/>
              </a:rPr>
              <a:t>PreOrder traversal of the parse-tree: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Unlike synthesized attributes, the order in which the inherited attributes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of the children are computed is important!!! Indeed: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8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FF6500"/>
                </a:solidFill>
                <a:latin typeface="Times New Roman"/>
                <a:ea typeface="Times New Roman"/>
                <a:cs typeface="Times New Roman"/>
                <a:sym typeface="Times New Roman"/>
              </a:rPr>
              <a:t>Inherited attributes of the children can depend from both left and right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600"/>
              </a:spcBef>
              <a:spcAft>
                <a:spcPts val="0"/>
              </a:spcAft>
              <a:buClr>
                <a:srgbClr val="FF6500"/>
              </a:buClr>
              <a:buSzPts val="2000"/>
              <a:buFont typeface="Times New Roman"/>
              <a:buNone/>
            </a:pPr>
            <a:r>
              <a:rPr b="0" i="0" lang="en-US" sz="2000" u="none" cap="none" strike="noStrike">
                <a:solidFill>
                  <a:srgbClr val="FF6500"/>
                </a:solidFill>
                <a:latin typeface="Times New Roman"/>
                <a:ea typeface="Times New Roman"/>
                <a:cs typeface="Times New Roman"/>
                <a:sym typeface="Times New Roman"/>
              </a:rPr>
              <a:t>siblings!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838200" y="365125"/>
            <a:ext cx="10515600" cy="7032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Intermediate code</a:t>
            </a:r>
            <a:endParaRPr/>
          </a:p>
        </p:txBody>
      </p:sp>
      <p:sp>
        <p:nvSpPr>
          <p:cNvPr id="109" name="Google Shape;109;p16"/>
          <p:cNvSpPr txBox="1"/>
          <p:nvPr/>
        </p:nvSpPr>
        <p:spPr>
          <a:xfrm>
            <a:off x="631825" y="1600200"/>
            <a:ext cx="10721975" cy="2106612"/>
          </a:xfrm>
          <a:prstGeom prst="rect">
            <a:avLst/>
          </a:prstGeom>
          <a:noFill/>
          <a:ln>
            <a:noFill/>
          </a:ln>
        </p:spPr>
        <p:txBody>
          <a:bodyPr anchorCtr="0" anchor="t" bIns="45700" lIns="91425" spcFirstLastPara="1" rIns="91425" wrap="square" tIns="45700">
            <a:spAutoFit/>
          </a:bodyPr>
          <a:lstStyle/>
          <a:p>
            <a:pPr indent="0" lvl="0" marL="354012"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The following are commonly used intermediate code  representation :</a:t>
            </a:r>
            <a:endParaRPr b="0" i="0" sz="1400" u="none" cap="none" strike="noStrike">
              <a:solidFill>
                <a:srgbClr val="000000"/>
              </a:solidFill>
              <a:latin typeface="Arial"/>
              <a:ea typeface="Arial"/>
              <a:cs typeface="Arial"/>
              <a:sym typeface="Arial"/>
            </a:endParaRPr>
          </a:p>
          <a:p>
            <a:pPr indent="0" lvl="0" marL="354012"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a:p>
            <a:pPr indent="-152399" lvl="0" marL="354012" marR="0" rtl="0" algn="l">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Syntax tree</a:t>
            </a:r>
            <a:endParaRPr b="0" i="0" sz="1400" u="none" cap="none" strike="noStrike">
              <a:solidFill>
                <a:srgbClr val="000000"/>
              </a:solidFill>
              <a:latin typeface="Arial"/>
              <a:ea typeface="Arial"/>
              <a:cs typeface="Arial"/>
              <a:sym typeface="Arial"/>
            </a:endParaRPr>
          </a:p>
          <a:p>
            <a:pPr indent="-152399" lvl="0" marL="354012"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Postfix Notation</a:t>
            </a:r>
            <a:endParaRPr b="0" i="0" sz="1400" u="none" cap="none" strike="noStrike">
              <a:solidFill>
                <a:srgbClr val="000000"/>
              </a:solidFill>
              <a:latin typeface="Arial"/>
              <a:ea typeface="Arial"/>
              <a:cs typeface="Arial"/>
              <a:sym typeface="Arial"/>
            </a:endParaRPr>
          </a:p>
          <a:p>
            <a:pPr indent="-152399" lvl="0" marL="354012"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Three-Address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nvSpPr>
        <p:spPr>
          <a:xfrm>
            <a:off x="2747962" y="1554162"/>
            <a:ext cx="6432550" cy="27717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5" name="Google Shape;445;p52"/>
          <p:cNvSpPr txBox="1"/>
          <p:nvPr/>
        </p:nvSpPr>
        <p:spPr>
          <a:xfrm>
            <a:off x="1262062" y="1587"/>
            <a:ext cx="7646987" cy="503237"/>
          </a:xfrm>
          <a:prstGeom prst="rect">
            <a:avLst/>
          </a:prstGeom>
          <a:noFill/>
          <a:ln>
            <a:noFill/>
          </a:ln>
        </p:spPr>
        <p:txBody>
          <a:bodyPr anchorCtr="0" anchor="t" bIns="0" lIns="0" spcFirstLastPara="1" rIns="0" wrap="square" tIns="0">
            <a:noAutofit/>
          </a:bodyPr>
          <a:lstStyle/>
          <a:p>
            <a:pPr indent="0" lvl="0" marL="2236787" marR="0" rtl="0" algn="l">
              <a:lnSpc>
                <a:spcPct val="100000"/>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2236787" marR="0" rtl="0" algn="l">
              <a:lnSpc>
                <a:spcPct val="100000"/>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Inherited Attributes: An Example</a:t>
            </a:r>
            <a:endParaRPr b="0" i="0" sz="1400" u="none" cap="none" strike="noStrike">
              <a:solidFill>
                <a:srgbClr val="000000"/>
              </a:solidFill>
              <a:latin typeface="Arial"/>
              <a:ea typeface="Arial"/>
              <a:cs typeface="Arial"/>
              <a:sym typeface="Arial"/>
            </a:endParaRPr>
          </a:p>
        </p:txBody>
      </p:sp>
      <p:sp>
        <p:nvSpPr>
          <p:cNvPr id="446" name="Google Shape;446;p52"/>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(13)</a:t>
            </a:r>
            <a:endParaRPr b="0" i="0" sz="1400" u="none" cap="none" strike="noStrike">
              <a:solidFill>
                <a:srgbClr val="000000"/>
              </a:solidFill>
              <a:latin typeface="Arial"/>
              <a:ea typeface="Arial"/>
              <a:cs typeface="Arial"/>
              <a:sym typeface="Arial"/>
            </a:endParaRPr>
          </a:p>
        </p:txBody>
      </p:sp>
      <p:sp>
        <p:nvSpPr>
          <p:cNvPr id="447" name="Google Shape;447;p52"/>
          <p:cNvSpPr txBox="1"/>
          <p:nvPr/>
        </p:nvSpPr>
        <p:spPr>
          <a:xfrm>
            <a:off x="1693862" y="801687"/>
            <a:ext cx="8253412"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Example. </a:t>
            </a:r>
            <a:r>
              <a:rPr b="0" baseline="30000" i="0" lang="en-US" sz="3000" u="none" cap="none" strike="noStrike">
                <a:solidFill>
                  <a:srgbClr val="363435"/>
                </a:solidFill>
                <a:latin typeface="Times New Roman"/>
                <a:ea typeface="Times New Roman"/>
                <a:cs typeface="Times New Roman"/>
                <a:sym typeface="Times New Roman"/>
              </a:rPr>
              <a:t>Let us consider the syntax directed definition with both inherited</a:t>
            </a:r>
            <a:endParaRPr b="0" i="0" sz="1400" u="none" cap="none" strike="noStrike">
              <a:solidFill>
                <a:srgbClr val="000000"/>
              </a:solidFill>
              <a:latin typeface="Arial"/>
              <a:ea typeface="Arial"/>
              <a:cs typeface="Arial"/>
              <a:sym typeface="Arial"/>
            </a:endParaRPr>
          </a:p>
        </p:txBody>
      </p:sp>
      <p:sp>
        <p:nvSpPr>
          <p:cNvPr id="448" name="Google Shape;448;p52"/>
          <p:cNvSpPr txBox="1"/>
          <p:nvPr/>
        </p:nvSpPr>
        <p:spPr>
          <a:xfrm>
            <a:off x="1955800" y="1177925"/>
            <a:ext cx="4381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and</a:t>
            </a:r>
            <a:endParaRPr b="0" i="0" sz="1400" u="none" cap="none" strike="noStrike">
              <a:solidFill>
                <a:srgbClr val="000000"/>
              </a:solidFill>
              <a:latin typeface="Arial"/>
              <a:ea typeface="Arial"/>
              <a:cs typeface="Arial"/>
              <a:sym typeface="Arial"/>
            </a:endParaRPr>
          </a:p>
        </p:txBody>
      </p:sp>
      <p:sp>
        <p:nvSpPr>
          <p:cNvPr id="449" name="Google Shape;449;p52"/>
          <p:cNvSpPr txBox="1"/>
          <p:nvPr/>
        </p:nvSpPr>
        <p:spPr>
          <a:xfrm>
            <a:off x="2397125" y="1177925"/>
            <a:ext cx="44386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synthesized attributes for the grammar for</a:t>
            </a:r>
            <a:endParaRPr b="0" i="0" sz="1400" u="none" cap="none" strike="noStrike">
              <a:solidFill>
                <a:srgbClr val="000000"/>
              </a:solidFill>
              <a:latin typeface="Arial"/>
              <a:ea typeface="Arial"/>
              <a:cs typeface="Arial"/>
              <a:sym typeface="Arial"/>
            </a:endParaRPr>
          </a:p>
        </p:txBody>
      </p:sp>
      <p:sp>
        <p:nvSpPr>
          <p:cNvPr id="450" name="Google Shape;450;p52"/>
          <p:cNvSpPr txBox="1"/>
          <p:nvPr/>
        </p:nvSpPr>
        <p:spPr>
          <a:xfrm>
            <a:off x="6838950" y="1177925"/>
            <a:ext cx="62547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“type</a:t>
            </a:r>
            <a:endParaRPr b="0" i="0" sz="1400" u="none" cap="none" strike="noStrike">
              <a:solidFill>
                <a:srgbClr val="000000"/>
              </a:solidFill>
              <a:latin typeface="Arial"/>
              <a:ea typeface="Arial"/>
              <a:cs typeface="Arial"/>
              <a:sym typeface="Arial"/>
            </a:endParaRPr>
          </a:p>
        </p:txBody>
      </p:sp>
      <p:sp>
        <p:nvSpPr>
          <p:cNvPr id="451" name="Google Shape;451;p52"/>
          <p:cNvSpPr txBox="1"/>
          <p:nvPr/>
        </p:nvSpPr>
        <p:spPr>
          <a:xfrm>
            <a:off x="7467600" y="1177925"/>
            <a:ext cx="1509712"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declarations”:</a:t>
            </a:r>
            <a:endParaRPr b="0" i="0" sz="1400" u="none" cap="none" strike="noStrike">
              <a:solidFill>
                <a:srgbClr val="000000"/>
              </a:solidFill>
              <a:latin typeface="Arial"/>
              <a:ea typeface="Arial"/>
              <a:cs typeface="Arial"/>
              <a:sym typeface="Arial"/>
            </a:endParaRPr>
          </a:p>
        </p:txBody>
      </p:sp>
      <p:sp>
        <p:nvSpPr>
          <p:cNvPr id="452" name="Google Shape;452;p52"/>
          <p:cNvSpPr txBox="1"/>
          <p:nvPr/>
        </p:nvSpPr>
        <p:spPr>
          <a:xfrm>
            <a:off x="2879725" y="1665287"/>
            <a:ext cx="1557337" cy="755650"/>
          </a:xfrm>
          <a:prstGeom prst="rect">
            <a:avLst/>
          </a:prstGeom>
          <a:noFill/>
          <a:ln>
            <a:noFill/>
          </a:ln>
        </p:spPr>
        <p:txBody>
          <a:bodyPr anchorCtr="0" anchor="t" bIns="0" lIns="0" spcFirstLastPara="1" rIns="0" wrap="square" tIns="0">
            <a:noAutofit/>
          </a:bodyPr>
          <a:lstStyle/>
          <a:p>
            <a:pPr indent="0" lvl="0" marL="1746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P</a:t>
            </a:r>
            <a:r>
              <a:rPr b="0" baseline="30000" i="0" lang="en-US" sz="2400" u="none" cap="none" strike="noStrike">
                <a:solidFill>
                  <a:srgbClr val="363435"/>
                </a:solidFill>
                <a:latin typeface="Times New Roman"/>
                <a:ea typeface="Times New Roman"/>
                <a:cs typeface="Times New Roman"/>
                <a:sym typeface="Times New Roman"/>
              </a:rPr>
              <a:t>RO D U C T I ON</a:t>
            </a:r>
            <a:endParaRPr b="0" i="0" sz="1600" u="none" cap="none" strike="noStrike">
              <a:solidFill>
                <a:schemeClr val="dk1"/>
              </a:solidFill>
              <a:latin typeface="Times New Roman"/>
              <a:ea typeface="Times New Roman"/>
              <a:cs typeface="Times New Roman"/>
              <a:sym typeface="Times New Roman"/>
            </a:endParaRPr>
          </a:p>
          <a:p>
            <a:pPr indent="0" lvl="0" marL="17462" marR="0" rtl="0" algn="l">
              <a:lnSpc>
                <a:spcPct val="98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 L</a:t>
            </a:r>
            <a:endParaRPr b="0" i="0" sz="1400" u="none" cap="none" strike="noStrike">
              <a:solidFill>
                <a:srgbClr val="000000"/>
              </a:solidFill>
              <a:latin typeface="Arial"/>
              <a:ea typeface="Arial"/>
              <a:cs typeface="Arial"/>
              <a:sym typeface="Arial"/>
            </a:endParaRPr>
          </a:p>
        </p:txBody>
      </p:sp>
      <p:sp>
        <p:nvSpPr>
          <p:cNvPr id="453" name="Google Shape;453;p52"/>
          <p:cNvSpPr txBox="1"/>
          <p:nvPr/>
        </p:nvSpPr>
        <p:spPr>
          <a:xfrm>
            <a:off x="4611687" y="1665287"/>
            <a:ext cx="5095875" cy="3074987"/>
          </a:xfrm>
          <a:prstGeom prst="rect">
            <a:avLst/>
          </a:prstGeom>
          <a:noFill/>
          <a:ln>
            <a:noFill/>
          </a:ln>
        </p:spPr>
        <p:txBody>
          <a:bodyPr anchorCtr="0" anchor="t" bIns="0" lIns="0" spcFirstLastPara="1" rIns="0" wrap="square" tIns="0">
            <a:noAutofit/>
          </a:bodyPr>
          <a:lstStyle/>
          <a:p>
            <a:pPr indent="0" lvl="0" marL="65086" marR="0" rtl="0" algn="just">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S</a:t>
            </a:r>
            <a:r>
              <a:rPr b="0" baseline="30000" i="0" lang="en-US" sz="2400" u="none" cap="none" strike="noStrike">
                <a:solidFill>
                  <a:srgbClr val="363435"/>
                </a:solidFill>
                <a:latin typeface="Times New Roman"/>
                <a:ea typeface="Times New Roman"/>
                <a:cs typeface="Times New Roman"/>
                <a:sym typeface="Times New Roman"/>
              </a:rPr>
              <a:t>E M A N T I C </a:t>
            </a:r>
            <a:r>
              <a:rPr b="0" baseline="30000" i="0" lang="en-US" sz="3000" u="none" cap="none" strike="noStrike">
                <a:solidFill>
                  <a:srgbClr val="363435"/>
                </a:solidFill>
                <a:latin typeface="Times New Roman"/>
                <a:ea typeface="Times New Roman"/>
                <a:cs typeface="Times New Roman"/>
                <a:sym typeface="Times New Roman"/>
              </a:rPr>
              <a:t>R</a:t>
            </a:r>
            <a:r>
              <a:rPr b="0" baseline="30000" i="0" lang="en-US" sz="2400" u="none" cap="none" strike="noStrike">
                <a:solidFill>
                  <a:srgbClr val="363435"/>
                </a:solidFill>
                <a:latin typeface="Times New Roman"/>
                <a:ea typeface="Times New Roman"/>
                <a:cs typeface="Times New Roman"/>
                <a:sym typeface="Times New Roman"/>
              </a:rPr>
              <a:t>U L E</a:t>
            </a:r>
            <a:endParaRPr b="0" i="0" sz="1600" u="none" cap="none" strike="noStrike">
              <a:solidFill>
                <a:schemeClr val="dk1"/>
              </a:solidFill>
              <a:latin typeface="Times New Roman"/>
              <a:ea typeface="Times New Roman"/>
              <a:cs typeface="Times New Roman"/>
              <a:sym typeface="Times New Roman"/>
            </a:endParaRPr>
          </a:p>
          <a:p>
            <a:pPr indent="0" lvl="0" marL="65086" marR="0" rtl="0" algn="just">
              <a:lnSpc>
                <a:spcPct val="115000"/>
              </a:lnSpc>
              <a:spcBef>
                <a:spcPts val="1200"/>
              </a:spcBef>
              <a:spcAft>
                <a:spcPts val="0"/>
              </a:spcAft>
              <a:buClr>
                <a:srgbClr val="FF0000"/>
              </a:buClr>
              <a:buSzPts val="2000"/>
              <a:buFont typeface="Times New Roman"/>
              <a:buNone/>
            </a:pPr>
            <a:r>
              <a:rPr b="0" i="0" lang="en-US" sz="2000" u="none" cap="none" strike="noStrike">
                <a:solidFill>
                  <a:srgbClr val="FF0000"/>
                </a:solidFill>
                <a:latin typeface="Times New Roman"/>
                <a:ea typeface="Times New Roman"/>
                <a:cs typeface="Times New Roman"/>
                <a:sym typeface="Times New Roman"/>
              </a:rPr>
              <a:t>L.in := T .type </a:t>
            </a:r>
            <a:endParaRPr b="0" i="0" sz="2000" u="none" cap="none" strike="noStrike">
              <a:solidFill>
                <a:schemeClr val="dk1"/>
              </a:solidFill>
              <a:latin typeface="Times New Roman"/>
              <a:ea typeface="Times New Roman"/>
              <a:cs typeface="Times New Roman"/>
              <a:sym typeface="Times New Roman"/>
            </a:endParaRPr>
          </a:p>
          <a:p>
            <a:pPr indent="0" lvl="0" marL="65086"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a:t>
            </a:r>
            <a:r>
              <a:rPr b="0" i="1" lang="en-US" sz="2000" u="none" cap="none" strike="noStrike">
                <a:solidFill>
                  <a:srgbClr val="363435"/>
                </a:solidFill>
                <a:latin typeface="Times New Roman"/>
                <a:ea typeface="Times New Roman"/>
                <a:cs typeface="Times New Roman"/>
                <a:sym typeface="Times New Roman"/>
              </a:rPr>
              <a:t>integer </a:t>
            </a:r>
            <a:endParaRPr b="0" i="0" sz="2000" u="none" cap="none" strike="noStrike">
              <a:solidFill>
                <a:schemeClr val="dk1"/>
              </a:solidFill>
              <a:latin typeface="Times New Roman"/>
              <a:ea typeface="Times New Roman"/>
              <a:cs typeface="Times New Roman"/>
              <a:sym typeface="Times New Roman"/>
            </a:endParaRPr>
          </a:p>
          <a:p>
            <a:pPr indent="0" lvl="0" marL="65086"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a:t>
            </a:r>
            <a:r>
              <a:rPr b="0" i="1" lang="en-US" sz="2000" u="none" cap="none" strike="noStrike">
                <a:solidFill>
                  <a:srgbClr val="363435"/>
                </a:solidFill>
                <a:latin typeface="Times New Roman"/>
                <a:ea typeface="Times New Roman"/>
                <a:cs typeface="Times New Roman"/>
                <a:sym typeface="Times New Roman"/>
              </a:rPr>
              <a:t>real</a:t>
            </a:r>
            <a:endParaRPr b="0" i="0" sz="2000" u="none" cap="none" strike="noStrike">
              <a:solidFill>
                <a:schemeClr val="dk1"/>
              </a:solidFill>
              <a:latin typeface="Times New Roman"/>
              <a:ea typeface="Times New Roman"/>
              <a:cs typeface="Times New Roman"/>
              <a:sym typeface="Times New Roman"/>
            </a:endParaRPr>
          </a:p>
          <a:p>
            <a:pPr indent="0" lvl="0" marL="65086" marR="0" rtl="0" algn="just">
              <a:lnSpc>
                <a:spcPct val="100000"/>
              </a:lnSpc>
              <a:spcBef>
                <a:spcPts val="1300"/>
              </a:spcBef>
              <a:spcAft>
                <a:spcPts val="0"/>
              </a:spcAft>
              <a:buClr>
                <a:srgbClr val="FF0000"/>
              </a:buClr>
              <a:buSzPts val="2000"/>
              <a:buFont typeface="Times New Roman"/>
              <a:buNone/>
            </a:pPr>
            <a:r>
              <a:rPr b="0" i="0" lang="en-US" sz="2000" u="none" cap="none" strike="noStrike">
                <a:solidFill>
                  <a:srgbClr val="FF0000"/>
                </a:solidFill>
                <a:latin typeface="Times New Roman"/>
                <a:ea typeface="Times New Roman"/>
                <a:cs typeface="Times New Roman"/>
                <a:sym typeface="Times New Roman"/>
              </a:rPr>
              <a:t>L</a:t>
            </a:r>
            <a:r>
              <a:rPr b="0" baseline="-25000" i="0" lang="en-US" sz="2200" u="none" cap="none" strike="noStrike">
                <a:solidFill>
                  <a:srgbClr val="FF0000"/>
                </a:solidFill>
                <a:latin typeface="Times New Roman"/>
                <a:ea typeface="Times New Roman"/>
                <a:cs typeface="Times New Roman"/>
                <a:sym typeface="Times New Roman"/>
              </a:rPr>
              <a:t>1 </a:t>
            </a:r>
            <a:r>
              <a:rPr b="0" i="0" lang="en-US" sz="2000" u="none" cap="none" strike="noStrike">
                <a:solidFill>
                  <a:srgbClr val="FF0000"/>
                </a:solidFill>
                <a:latin typeface="Times New Roman"/>
                <a:ea typeface="Times New Roman"/>
                <a:cs typeface="Times New Roman"/>
                <a:sym typeface="Times New Roman"/>
              </a:rPr>
              <a:t>.in := L.in</a:t>
            </a:r>
            <a:r>
              <a:rPr b="0" i="0" lang="en-US" sz="2000" u="none" cap="none" strike="noStrike">
                <a:solidFill>
                  <a:srgbClr val="363435"/>
                </a:solidFill>
                <a:latin typeface="Times New Roman"/>
                <a:ea typeface="Times New Roman"/>
                <a:cs typeface="Times New Roman"/>
                <a:sym typeface="Times New Roman"/>
              </a:rPr>
              <a:t>;  </a:t>
            </a:r>
            <a:r>
              <a:rPr b="0" i="1" lang="en-US" sz="2000" u="none" cap="none" strike="noStrike">
                <a:solidFill>
                  <a:srgbClr val="363435"/>
                </a:solidFill>
                <a:latin typeface="Times New Roman"/>
                <a:ea typeface="Times New Roman"/>
                <a:cs typeface="Times New Roman"/>
                <a:sym typeface="Times New Roman"/>
              </a:rPr>
              <a:t>addtype(</a:t>
            </a:r>
            <a:r>
              <a:rPr b="0" i="0" lang="en-US" sz="2000" u="none" cap="none" strike="noStrike">
                <a:solidFill>
                  <a:srgbClr val="363435"/>
                </a:solidFill>
                <a:latin typeface="Arial"/>
                <a:ea typeface="Arial"/>
                <a:cs typeface="Arial"/>
                <a:sym typeface="Arial"/>
              </a:rPr>
              <a:t>id</a:t>
            </a:r>
            <a:r>
              <a:rPr b="0" i="1" lang="en-US" sz="2000" u="none" cap="none" strike="noStrike">
                <a:solidFill>
                  <a:srgbClr val="363435"/>
                </a:solidFill>
                <a:latin typeface="Times New Roman"/>
                <a:ea typeface="Times New Roman"/>
                <a:cs typeface="Times New Roman"/>
                <a:sym typeface="Times New Roman"/>
              </a:rPr>
              <a:t>.entry, L.in)</a:t>
            </a:r>
            <a:endParaRPr b="0" i="0" sz="2000" u="none" cap="none" strike="noStrike">
              <a:solidFill>
                <a:schemeClr val="dk1"/>
              </a:solidFill>
              <a:latin typeface="Times New Roman"/>
              <a:ea typeface="Times New Roman"/>
              <a:cs typeface="Times New Roman"/>
              <a:sym typeface="Times New Roman"/>
            </a:endParaRPr>
          </a:p>
          <a:p>
            <a:pPr indent="0" lvl="0" marL="65086" marR="0" rtl="0" algn="just">
              <a:lnSpc>
                <a:spcPct val="96000"/>
              </a:lnSpc>
              <a:spcBef>
                <a:spcPts val="130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addtype(</a:t>
            </a:r>
            <a:r>
              <a:rPr b="0" i="0" lang="en-US" sz="2000" u="none" cap="none" strike="noStrike">
                <a:solidFill>
                  <a:srgbClr val="363435"/>
                </a:solidFill>
                <a:latin typeface="Arial"/>
                <a:ea typeface="Arial"/>
                <a:cs typeface="Arial"/>
                <a:sym typeface="Arial"/>
              </a:rPr>
              <a:t>id</a:t>
            </a:r>
            <a:r>
              <a:rPr b="0" i="1" lang="en-US" sz="2000" u="none" cap="none" strike="noStrike">
                <a:solidFill>
                  <a:srgbClr val="363435"/>
                </a:solidFill>
                <a:latin typeface="Times New Roman"/>
                <a:ea typeface="Times New Roman"/>
                <a:cs typeface="Times New Roman"/>
                <a:sym typeface="Times New Roman"/>
              </a:rPr>
              <a:t>.entry, L.in)</a:t>
            </a:r>
            <a:endParaRPr b="0" i="0" sz="2000" u="none" cap="none" strike="noStrike">
              <a:solidFill>
                <a:schemeClr val="dk1"/>
              </a:solidFill>
              <a:latin typeface="Times New Roman"/>
              <a:ea typeface="Times New Roman"/>
              <a:cs typeface="Times New Roman"/>
              <a:sym typeface="Times New Roman"/>
            </a:endParaRPr>
          </a:p>
          <a:p>
            <a:pPr indent="0" lvl="0" marL="65086" marR="0" rtl="0" algn="just">
              <a:lnSpc>
                <a:spcPct val="96000"/>
              </a:lnSpc>
              <a:spcBef>
                <a:spcPts val="14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 synthesized attribute, </a:t>
            </a:r>
            <a:r>
              <a:rPr b="0" i="1" lang="en-US" sz="2000" u="none" cap="none" strike="noStrike">
                <a:solidFill>
                  <a:srgbClr val="363435"/>
                </a:solidFill>
                <a:latin typeface="Times New Roman"/>
                <a:ea typeface="Times New Roman"/>
                <a:cs typeface="Times New Roman"/>
                <a:sym typeface="Times New Roman"/>
              </a:rPr>
              <a:t>type</a:t>
            </a:r>
            <a:r>
              <a:rPr b="0" i="0" lang="en-US" sz="2000" u="none" cap="none" strike="noStrike">
                <a:solidFill>
                  <a:srgbClr val="363435"/>
                </a:solidFill>
                <a:latin typeface="Times New Roman"/>
                <a:ea typeface="Times New Roman"/>
                <a:cs typeface="Times New Roman"/>
                <a:sym typeface="Times New Roman"/>
              </a:rPr>
              <a:t>, determined by the</a:t>
            </a:r>
            <a:endParaRPr b="0" i="0" sz="1400" u="none" cap="none" strike="noStrike">
              <a:solidFill>
                <a:srgbClr val="000000"/>
              </a:solidFill>
              <a:latin typeface="Arial"/>
              <a:ea typeface="Arial"/>
              <a:cs typeface="Arial"/>
              <a:sym typeface="Arial"/>
            </a:endParaRPr>
          </a:p>
        </p:txBody>
      </p:sp>
      <p:sp>
        <p:nvSpPr>
          <p:cNvPr id="454" name="Google Shape;454;p52"/>
          <p:cNvSpPr txBox="1"/>
          <p:nvPr/>
        </p:nvSpPr>
        <p:spPr>
          <a:xfrm>
            <a:off x="2879725" y="2587625"/>
            <a:ext cx="258762" cy="16605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1400" u="none" cap="none" strike="noStrike">
              <a:solidFill>
                <a:srgbClr val="000000"/>
              </a:solidFill>
              <a:latin typeface="Arial"/>
              <a:ea typeface="Arial"/>
              <a:cs typeface="Arial"/>
              <a:sym typeface="Arial"/>
            </a:endParaRPr>
          </a:p>
        </p:txBody>
      </p:sp>
      <p:sp>
        <p:nvSpPr>
          <p:cNvPr id="455" name="Google Shape;455;p52"/>
          <p:cNvSpPr txBox="1"/>
          <p:nvPr/>
        </p:nvSpPr>
        <p:spPr>
          <a:xfrm>
            <a:off x="3159125" y="2589212"/>
            <a:ext cx="1123950" cy="1665287"/>
          </a:xfrm>
          <a:prstGeom prst="rect">
            <a:avLst/>
          </a:prstGeom>
          <a:noFill/>
          <a:ln>
            <a:noFill/>
          </a:ln>
        </p:spPr>
        <p:txBody>
          <a:bodyPr anchorCtr="0" anchor="t" bIns="0" lIns="0" spcFirstLastPara="1" rIns="0" wrap="square" tIns="0">
            <a:noAutofit/>
          </a:bodyPr>
          <a:lstStyle/>
          <a:p>
            <a:pPr indent="0" lvl="0" marL="22225"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Arial"/>
                <a:ea typeface="Arial"/>
                <a:cs typeface="Arial"/>
                <a:sym typeface="Arial"/>
              </a:rPr>
              <a:t>int</a:t>
            </a:r>
            <a:endParaRPr b="0" i="0" sz="2000" u="none" cap="none" strike="noStrike">
              <a:solidFill>
                <a:schemeClr val="dk1"/>
              </a:solidFill>
              <a:latin typeface="Arial"/>
              <a:ea typeface="Arial"/>
              <a:cs typeface="Arial"/>
              <a:sym typeface="Arial"/>
            </a:endParaRPr>
          </a:p>
          <a:p>
            <a:pPr indent="0" lvl="0" marL="22225" marR="0" rtl="0" algn="l">
              <a:lnSpc>
                <a:spcPct val="98000"/>
              </a:lnSpc>
              <a:spcBef>
                <a:spcPts val="11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r>
              <a:rPr b="0" i="0" lang="en-US" sz="2000" u="none" cap="none" strike="noStrike">
                <a:solidFill>
                  <a:srgbClr val="363435"/>
                </a:solidFill>
                <a:latin typeface="Arial"/>
                <a:ea typeface="Arial"/>
                <a:cs typeface="Arial"/>
                <a:sym typeface="Arial"/>
              </a:rPr>
              <a:t>real</a:t>
            </a:r>
            <a:endParaRPr b="0" i="0" sz="2000" u="none" cap="none" strike="noStrike">
              <a:solidFill>
                <a:schemeClr val="dk1"/>
              </a:solidFill>
              <a:latin typeface="Arial"/>
              <a:ea typeface="Arial"/>
              <a:cs typeface="Arial"/>
              <a:sym typeface="Arial"/>
            </a:endParaRPr>
          </a:p>
          <a:p>
            <a:pPr indent="0" lvl="0" marL="22225" marR="0" rtl="0" algn="l">
              <a:lnSpc>
                <a:spcPct val="113636"/>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endParaRPr b="0" i="0" sz="2000" u="none" cap="none" strike="noStrike">
              <a:solidFill>
                <a:schemeClr val="dk1"/>
              </a:solidFill>
              <a:latin typeface="Arial"/>
              <a:ea typeface="Arial"/>
              <a:cs typeface="Arial"/>
              <a:sym typeface="Arial"/>
            </a:endParaRPr>
          </a:p>
          <a:p>
            <a:pPr indent="0" lvl="0" marL="22225" marR="0" rtl="0" algn="l">
              <a:lnSpc>
                <a:spcPct val="98000"/>
              </a:lnSpc>
              <a:spcBef>
                <a:spcPts val="13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Arial"/>
                <a:ea typeface="Arial"/>
                <a:cs typeface="Arial"/>
                <a:sym typeface="Arial"/>
              </a:rPr>
              <a:t>id</a:t>
            </a:r>
            <a:endParaRPr b="0" i="0" sz="1400" u="none" cap="none" strike="noStrike">
              <a:solidFill>
                <a:srgbClr val="000000"/>
              </a:solidFill>
              <a:latin typeface="Arial"/>
              <a:ea typeface="Arial"/>
              <a:cs typeface="Arial"/>
              <a:sym typeface="Arial"/>
            </a:endParaRPr>
          </a:p>
        </p:txBody>
      </p:sp>
      <p:sp>
        <p:nvSpPr>
          <p:cNvPr id="456" name="Google Shape;456;p52"/>
          <p:cNvSpPr txBox="1"/>
          <p:nvPr/>
        </p:nvSpPr>
        <p:spPr>
          <a:xfrm>
            <a:off x="2447925" y="4451350"/>
            <a:ext cx="2138362"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non terminal T  has</a:t>
            </a:r>
            <a:endParaRPr b="0" i="0" sz="1400" u="none" cap="none" strike="noStrike">
              <a:solidFill>
                <a:srgbClr val="000000"/>
              </a:solidFill>
              <a:latin typeface="Arial"/>
              <a:ea typeface="Arial"/>
              <a:cs typeface="Arial"/>
              <a:sym typeface="Arial"/>
            </a:endParaRPr>
          </a:p>
        </p:txBody>
      </p:sp>
      <p:sp>
        <p:nvSpPr>
          <p:cNvPr id="457" name="Google Shape;457;p52"/>
          <p:cNvSpPr txBox="1"/>
          <p:nvPr/>
        </p:nvSpPr>
        <p:spPr>
          <a:xfrm>
            <a:off x="1693862" y="4456112"/>
            <a:ext cx="728662"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a:t>
            </a:r>
            <a:endParaRPr b="0" i="0" sz="1400" u="none" cap="none" strike="noStrike">
              <a:solidFill>
                <a:srgbClr val="000000"/>
              </a:solidFill>
              <a:latin typeface="Arial"/>
              <a:ea typeface="Arial"/>
              <a:cs typeface="Arial"/>
              <a:sym typeface="Arial"/>
            </a:endParaRPr>
          </a:p>
        </p:txBody>
      </p:sp>
      <p:sp>
        <p:nvSpPr>
          <p:cNvPr id="458" name="Google Shape;458;p52"/>
          <p:cNvSpPr txBox="1"/>
          <p:nvPr/>
        </p:nvSpPr>
        <p:spPr>
          <a:xfrm>
            <a:off x="1693862" y="4829175"/>
            <a:ext cx="8175625" cy="1658937"/>
          </a:xfrm>
          <a:prstGeom prst="rect">
            <a:avLst/>
          </a:prstGeom>
          <a:noFill/>
          <a:ln>
            <a:noFill/>
          </a:ln>
        </p:spPr>
        <p:txBody>
          <a:bodyPr anchorCtr="0" anchor="t" bIns="0" lIns="0" spcFirstLastPara="1" rIns="0" wrap="square" tIns="0">
            <a:noAutofit/>
          </a:bodyPr>
          <a:lstStyle/>
          <a:p>
            <a:pPr indent="0" lvl="0" marL="27146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keyword in the declaration.</a:t>
            </a:r>
            <a:endParaRPr b="0" i="0" sz="2000" u="none" cap="none" strike="noStrike">
              <a:solidFill>
                <a:schemeClr val="dk1"/>
              </a:solidFill>
              <a:latin typeface="Times New Roman"/>
              <a:ea typeface="Times New Roman"/>
              <a:cs typeface="Times New Roman"/>
              <a:sym typeface="Times New Roman"/>
            </a:endParaRPr>
          </a:p>
          <a:p>
            <a:pPr indent="0" lvl="0" marL="271462" marR="0" rtl="0" algn="l">
              <a:lnSpc>
                <a:spcPct val="98000"/>
              </a:lnSpc>
              <a:spcBef>
                <a:spcPts val="14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The production D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 L is associated with the semantic rule L.in :=</a:t>
            </a:r>
            <a:endParaRPr b="0" i="0" sz="2000" u="none" cap="none" strike="noStrike">
              <a:solidFill>
                <a:schemeClr val="dk1"/>
              </a:solidFill>
              <a:latin typeface="Times New Roman"/>
              <a:ea typeface="Times New Roman"/>
              <a:cs typeface="Times New Roman"/>
              <a:sym typeface="Times New Roman"/>
            </a:endParaRPr>
          </a:p>
          <a:p>
            <a:pPr indent="0" lvl="0" marL="27146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which set the </a:t>
            </a:r>
            <a:r>
              <a:rPr b="0" i="1" lang="en-US" sz="2000" u="none" cap="none" strike="noStrike">
                <a:solidFill>
                  <a:srgbClr val="363435"/>
                </a:solidFill>
                <a:latin typeface="Times New Roman"/>
                <a:ea typeface="Times New Roman"/>
                <a:cs typeface="Times New Roman"/>
                <a:sym typeface="Times New Roman"/>
              </a:rPr>
              <a:t>inherited </a:t>
            </a:r>
            <a:r>
              <a:rPr b="0" i="0" lang="en-US" sz="2000" u="none" cap="none" strike="noStrike">
                <a:solidFill>
                  <a:srgbClr val="363435"/>
                </a:solidFill>
                <a:latin typeface="Times New Roman"/>
                <a:ea typeface="Times New Roman"/>
                <a:cs typeface="Times New Roman"/>
                <a:sym typeface="Times New Roman"/>
              </a:rPr>
              <a:t>attribute L.in.</a:t>
            </a:r>
            <a:endParaRPr b="0" i="0" sz="2000" u="none" cap="none" strike="noStrike">
              <a:solidFill>
                <a:schemeClr val="dk1"/>
              </a:solidFill>
              <a:latin typeface="Times New Roman"/>
              <a:ea typeface="Times New Roman"/>
              <a:cs typeface="Times New Roman"/>
              <a:sym typeface="Times New Roman"/>
            </a:endParaRPr>
          </a:p>
          <a:p>
            <a:pPr indent="0" lvl="0" marL="271462" marR="0" rtl="0" algn="l">
              <a:lnSpc>
                <a:spcPct val="83333"/>
              </a:lnSpc>
              <a:spcBef>
                <a:spcPts val="160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Note: The production L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a:t>
            </a:r>
            <a:r>
              <a:rPr b="0" baseline="30000" i="0" lang="en-US" sz="3000" u="none" cap="none" strike="noStrike">
                <a:solidFill>
                  <a:srgbClr val="363435"/>
                </a:solidFill>
                <a:latin typeface="Arial"/>
                <a:ea typeface="Arial"/>
                <a:cs typeface="Arial"/>
                <a:sym typeface="Arial"/>
              </a:rPr>
              <a:t>id </a:t>
            </a:r>
            <a:r>
              <a:rPr b="0" baseline="30000" i="0" lang="en-US" sz="3000" u="none" cap="none" strike="noStrike">
                <a:solidFill>
                  <a:srgbClr val="363435"/>
                </a:solidFill>
                <a:latin typeface="Times New Roman"/>
                <a:ea typeface="Times New Roman"/>
                <a:cs typeface="Times New Roman"/>
                <a:sym typeface="Times New Roman"/>
              </a:rPr>
              <a:t>distinguishes the two occurrences of 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nvSpPr>
        <p:spPr>
          <a:xfrm>
            <a:off x="1966912" y="1133475"/>
            <a:ext cx="1260475" cy="111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p53"/>
          <p:cNvSpPr txBox="1"/>
          <p:nvPr/>
        </p:nvSpPr>
        <p:spPr>
          <a:xfrm>
            <a:off x="1966912" y="1601787"/>
            <a:ext cx="941387" cy="111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p53"/>
          <p:cNvSpPr/>
          <p:nvPr/>
        </p:nvSpPr>
        <p:spPr>
          <a:xfrm>
            <a:off x="4746625" y="2895600"/>
            <a:ext cx="773112" cy="309562"/>
          </a:xfrm>
          <a:custGeom>
            <a:rect b="b" l="l" r="r" t="t"/>
            <a:pathLst>
              <a:path extrusionOk="0" h="341134" w="851839">
                <a:moveTo>
                  <a:pt x="851839" y="0"/>
                </a:moveTo>
                <a:lnTo>
                  <a:pt x="0" y="34113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6" name="Google Shape;466;p53"/>
          <p:cNvSpPr/>
          <p:nvPr/>
        </p:nvSpPr>
        <p:spPr>
          <a:xfrm>
            <a:off x="5868987" y="2895600"/>
            <a:ext cx="835025" cy="334962"/>
          </a:xfrm>
          <a:custGeom>
            <a:rect b="b" l="l" r="r" t="t"/>
            <a:pathLst>
              <a:path extrusionOk="0" h="368515" w="919695">
                <a:moveTo>
                  <a:pt x="0" y="0"/>
                </a:moveTo>
                <a:lnTo>
                  <a:pt x="919695" y="36851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7" name="Google Shape;467;p53"/>
          <p:cNvSpPr/>
          <p:nvPr/>
        </p:nvSpPr>
        <p:spPr>
          <a:xfrm>
            <a:off x="4338637" y="3532187"/>
            <a:ext cx="0" cy="233362"/>
          </a:xfrm>
          <a:custGeom>
            <a:rect b="b" l="l" r="r" t="t"/>
            <a:pathLst>
              <a:path extrusionOk="0" h="257835" w="38">
                <a:moveTo>
                  <a:pt x="0" y="0"/>
                </a:moveTo>
                <a:lnTo>
                  <a:pt x="0" y="25783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8" name="Google Shape;468;p53"/>
          <p:cNvSpPr/>
          <p:nvPr/>
        </p:nvSpPr>
        <p:spPr>
          <a:xfrm>
            <a:off x="6291262" y="3506787"/>
            <a:ext cx="498475" cy="265112"/>
          </a:xfrm>
          <a:custGeom>
            <a:rect b="b" l="l" r="r" t="t"/>
            <a:pathLst>
              <a:path extrusionOk="0" h="292798" w="549008">
                <a:moveTo>
                  <a:pt x="549008"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p53"/>
          <p:cNvSpPr/>
          <p:nvPr/>
        </p:nvSpPr>
        <p:spPr>
          <a:xfrm>
            <a:off x="7048500" y="3506787"/>
            <a:ext cx="0" cy="323850"/>
          </a:xfrm>
          <a:custGeom>
            <a:rect b="b" l="l" r="r" t="t"/>
            <a:pathLst>
              <a:path extrusionOk="0" h="356641" w="241">
                <a:moveTo>
                  <a:pt x="0" y="0"/>
                </a:moveTo>
                <a:lnTo>
                  <a:pt x="0" y="35664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p53"/>
          <p:cNvSpPr/>
          <p:nvPr/>
        </p:nvSpPr>
        <p:spPr>
          <a:xfrm>
            <a:off x="7307262" y="3506787"/>
            <a:ext cx="544512" cy="288925"/>
          </a:xfrm>
          <a:custGeom>
            <a:rect b="b" l="l" r="r" t="t"/>
            <a:pathLst>
              <a:path extrusionOk="0" h="319150" w="599605">
                <a:moveTo>
                  <a:pt x="0" y="0"/>
                </a:moveTo>
                <a:lnTo>
                  <a:pt x="599605" y="319150"/>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53"/>
          <p:cNvSpPr/>
          <p:nvPr/>
        </p:nvSpPr>
        <p:spPr>
          <a:xfrm>
            <a:off x="5273675" y="4048125"/>
            <a:ext cx="498475" cy="266700"/>
          </a:xfrm>
          <a:custGeom>
            <a:rect b="b" l="l" r="r" t="t"/>
            <a:pathLst>
              <a:path extrusionOk="0" h="292811" w="549008">
                <a:moveTo>
                  <a:pt x="549008" y="0"/>
                </a:moveTo>
                <a:lnTo>
                  <a:pt x="0" y="29281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2" name="Google Shape;472;p53"/>
          <p:cNvSpPr/>
          <p:nvPr/>
        </p:nvSpPr>
        <p:spPr>
          <a:xfrm>
            <a:off x="6032500" y="4048125"/>
            <a:ext cx="0" cy="323850"/>
          </a:xfrm>
          <a:custGeom>
            <a:rect b="b" l="l" r="r" t="t"/>
            <a:pathLst>
              <a:path extrusionOk="0" h="356654" w="228">
                <a:moveTo>
                  <a:pt x="0" y="0"/>
                </a:moveTo>
                <a:lnTo>
                  <a:pt x="0" y="35665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p53"/>
          <p:cNvSpPr/>
          <p:nvPr/>
        </p:nvSpPr>
        <p:spPr>
          <a:xfrm>
            <a:off x="6291262" y="4048125"/>
            <a:ext cx="544512" cy="290512"/>
          </a:xfrm>
          <a:custGeom>
            <a:rect b="b" l="l" r="r" t="t"/>
            <a:pathLst>
              <a:path extrusionOk="0" h="319163" w="599605">
                <a:moveTo>
                  <a:pt x="0" y="0"/>
                </a:moveTo>
                <a:lnTo>
                  <a:pt x="599605" y="319163"/>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53"/>
          <p:cNvSpPr/>
          <p:nvPr/>
        </p:nvSpPr>
        <p:spPr>
          <a:xfrm>
            <a:off x="5014912" y="4591050"/>
            <a:ext cx="1587" cy="241300"/>
          </a:xfrm>
          <a:custGeom>
            <a:rect b="b" l="l" r="r" t="t"/>
            <a:pathLst>
              <a:path extrusionOk="0" h="266458" w="355">
                <a:moveTo>
                  <a:pt x="0" y="0"/>
                </a:moveTo>
                <a:lnTo>
                  <a:pt x="355" y="26645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53"/>
          <p:cNvSpPr txBox="1"/>
          <p:nvPr/>
        </p:nvSpPr>
        <p:spPr>
          <a:xfrm>
            <a:off x="1262062" y="1587"/>
            <a:ext cx="7646987" cy="508000"/>
          </a:xfrm>
          <a:prstGeom prst="rect">
            <a:avLst/>
          </a:prstGeom>
          <a:noFill/>
          <a:ln>
            <a:noFill/>
          </a:ln>
        </p:spPr>
        <p:txBody>
          <a:bodyPr anchorCtr="0" anchor="t" bIns="0" lIns="0" spcFirstLastPara="1" rIns="0" wrap="square" tIns="0">
            <a:noAutofit/>
          </a:bodyPr>
          <a:lstStyle/>
          <a:p>
            <a:pPr indent="0" lvl="0" marL="1736725"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1736725"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Inherited Attributes: An Example (Cont.)</a:t>
            </a:r>
            <a:endParaRPr b="0" i="0" sz="1400" u="none" cap="none" strike="noStrike">
              <a:solidFill>
                <a:srgbClr val="000000"/>
              </a:solidFill>
              <a:latin typeface="Arial"/>
              <a:ea typeface="Arial"/>
              <a:cs typeface="Arial"/>
              <a:sym typeface="Arial"/>
            </a:endParaRPr>
          </a:p>
        </p:txBody>
      </p:sp>
      <p:sp>
        <p:nvSpPr>
          <p:cNvPr id="476" name="Google Shape;476;p53"/>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(14)</a:t>
            </a:r>
            <a:endParaRPr b="0" i="0" sz="1400" u="none" cap="none" strike="noStrike">
              <a:solidFill>
                <a:srgbClr val="000000"/>
              </a:solidFill>
              <a:latin typeface="Arial"/>
              <a:ea typeface="Arial"/>
              <a:cs typeface="Arial"/>
              <a:sym typeface="Arial"/>
            </a:endParaRPr>
          </a:p>
        </p:txBody>
      </p:sp>
      <p:sp>
        <p:nvSpPr>
          <p:cNvPr id="477" name="Google Shape;477;p53"/>
          <p:cNvSpPr txBox="1"/>
          <p:nvPr/>
        </p:nvSpPr>
        <p:spPr>
          <a:xfrm>
            <a:off x="1693862" y="836612"/>
            <a:ext cx="8204200" cy="118586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FF6500"/>
                </a:solidFill>
                <a:latin typeface="Times New Roman"/>
                <a:ea typeface="Times New Roman"/>
                <a:cs typeface="Times New Roman"/>
                <a:sym typeface="Times New Roman"/>
              </a:rPr>
              <a:t>Synthesized </a:t>
            </a:r>
            <a:r>
              <a:rPr b="0" baseline="30000" i="0" lang="en-US" sz="3000" u="none" cap="none" strike="noStrike">
                <a:solidFill>
                  <a:srgbClr val="6532FF"/>
                </a:solidFill>
                <a:latin typeface="Times New Roman"/>
                <a:ea typeface="Times New Roman"/>
                <a:cs typeface="Times New Roman"/>
                <a:sym typeface="Times New Roman"/>
              </a:rPr>
              <a:t>attributes can be evaluated by a PostOrder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20000"/>
              </a:lnSpc>
              <a:spcBef>
                <a:spcPts val="20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218C21"/>
                </a:solidFill>
                <a:latin typeface="Times New Roman"/>
                <a:ea typeface="Times New Roman"/>
                <a:cs typeface="Times New Roman"/>
                <a:sym typeface="Times New Roman"/>
              </a:rPr>
              <a:t>Inherited </a:t>
            </a:r>
            <a:r>
              <a:rPr b="0" i="0" lang="en-US" sz="2000" u="none" cap="none" strike="noStrike">
                <a:solidFill>
                  <a:srgbClr val="6532FF"/>
                </a:solidFill>
                <a:latin typeface="Times New Roman"/>
                <a:ea typeface="Times New Roman"/>
                <a:cs typeface="Times New Roman"/>
                <a:sym typeface="Times New Roman"/>
              </a:rPr>
              <a:t>attributes that </a:t>
            </a:r>
            <a:r>
              <a:rPr b="0" i="1" lang="en-US" sz="2000" u="none" cap="none" strike="noStrike">
                <a:solidFill>
                  <a:srgbClr val="6532FF"/>
                </a:solidFill>
                <a:latin typeface="Times New Roman"/>
                <a:ea typeface="Times New Roman"/>
                <a:cs typeface="Times New Roman"/>
                <a:sym typeface="Times New Roman"/>
              </a:rPr>
              <a:t>do not depend from right children </a:t>
            </a:r>
            <a:r>
              <a:rPr b="0" i="0" lang="en-US" sz="2000" u="none" cap="none" strike="noStrike">
                <a:solidFill>
                  <a:srgbClr val="6532FF"/>
                </a:solidFill>
                <a:latin typeface="Times New Roman"/>
                <a:ea typeface="Times New Roman"/>
                <a:cs typeface="Times New Roman"/>
                <a:sym typeface="Times New Roman"/>
              </a:rPr>
              <a:t>can be evaluated by a classical PreOrder traversal.</a:t>
            </a:r>
            <a:endParaRPr b="0" i="0" sz="1400" u="none" cap="none" strike="noStrike">
              <a:solidFill>
                <a:srgbClr val="000000"/>
              </a:solidFill>
              <a:latin typeface="Arial"/>
              <a:ea typeface="Arial"/>
              <a:cs typeface="Arial"/>
              <a:sym typeface="Arial"/>
            </a:endParaRPr>
          </a:p>
        </p:txBody>
      </p:sp>
      <p:sp>
        <p:nvSpPr>
          <p:cNvPr id="478" name="Google Shape;478;p53"/>
          <p:cNvSpPr txBox="1"/>
          <p:nvPr/>
        </p:nvSpPr>
        <p:spPr>
          <a:xfrm>
            <a:off x="1693862" y="2257425"/>
            <a:ext cx="5686425" cy="125253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annotated parse-tree for the input </a:t>
            </a:r>
            <a:r>
              <a:rPr b="0" baseline="30000" i="0" lang="en-US" sz="3000" u="none" cap="none" strike="noStrike">
                <a:solidFill>
                  <a:srgbClr val="363435"/>
                </a:solidFill>
                <a:latin typeface="Arial"/>
                <a:ea typeface="Arial"/>
                <a:cs typeface="Arial"/>
                <a:sym typeface="Arial"/>
              </a:rPr>
              <a:t>real id</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a:t>
            </a: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r>
              <a:rPr b="0" baseline="30000" i="0" lang="en-US" sz="3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r">
              <a:lnSpc>
                <a:spcPct val="96000"/>
              </a:lnSpc>
              <a:spcBef>
                <a:spcPts val="8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7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 real</a:t>
            </a:r>
            <a:endParaRPr b="0" i="0" sz="1400" u="none" cap="none" strike="noStrike">
              <a:solidFill>
                <a:srgbClr val="000000"/>
              </a:solidFill>
              <a:latin typeface="Arial"/>
              <a:ea typeface="Arial"/>
              <a:cs typeface="Arial"/>
              <a:sym typeface="Arial"/>
            </a:endParaRPr>
          </a:p>
        </p:txBody>
      </p:sp>
      <p:sp>
        <p:nvSpPr>
          <p:cNvPr id="479" name="Google Shape;479;p53"/>
          <p:cNvSpPr txBox="1"/>
          <p:nvPr/>
        </p:nvSpPr>
        <p:spPr>
          <a:xfrm>
            <a:off x="7383462" y="2257425"/>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480" name="Google Shape;480;p53"/>
          <p:cNvSpPr txBox="1"/>
          <p:nvPr/>
        </p:nvSpPr>
        <p:spPr>
          <a:xfrm>
            <a:off x="7780337" y="2260600"/>
            <a:ext cx="30797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is:</a:t>
            </a:r>
            <a:endParaRPr b="0" i="0" sz="1400" u="none" cap="none" strike="noStrike">
              <a:solidFill>
                <a:srgbClr val="000000"/>
              </a:solidFill>
              <a:latin typeface="Arial"/>
              <a:ea typeface="Arial"/>
              <a:cs typeface="Arial"/>
              <a:sym typeface="Arial"/>
            </a:endParaRPr>
          </a:p>
        </p:txBody>
      </p:sp>
      <p:sp>
        <p:nvSpPr>
          <p:cNvPr id="481" name="Google Shape;481;p53"/>
          <p:cNvSpPr txBox="1"/>
          <p:nvPr/>
        </p:nvSpPr>
        <p:spPr>
          <a:xfrm>
            <a:off x="6346825" y="3244850"/>
            <a:ext cx="633412" cy="2825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482" name="Google Shape;482;p53"/>
          <p:cNvSpPr txBox="1"/>
          <p:nvPr/>
        </p:nvSpPr>
        <p:spPr>
          <a:xfrm>
            <a:off x="7004050" y="3694112"/>
            <a:ext cx="1270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483" name="Google Shape;483;p53"/>
          <p:cNvSpPr txBox="1"/>
          <p:nvPr/>
        </p:nvSpPr>
        <p:spPr>
          <a:xfrm>
            <a:off x="7888287" y="3771900"/>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484" name="Google Shape;484;p53"/>
          <p:cNvSpPr txBox="1"/>
          <p:nvPr/>
        </p:nvSpPr>
        <p:spPr>
          <a:xfrm>
            <a:off x="5330825" y="3786187"/>
            <a:ext cx="631825"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485" name="Google Shape;485;p53"/>
          <p:cNvSpPr txBox="1"/>
          <p:nvPr/>
        </p:nvSpPr>
        <p:spPr>
          <a:xfrm>
            <a:off x="4110037" y="3789362"/>
            <a:ext cx="496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a:t>
            </a:r>
            <a:endParaRPr b="0" i="0" sz="1400" u="none" cap="none" strike="noStrike">
              <a:solidFill>
                <a:srgbClr val="000000"/>
              </a:solidFill>
              <a:latin typeface="Arial"/>
              <a:ea typeface="Arial"/>
              <a:cs typeface="Arial"/>
              <a:sym typeface="Arial"/>
            </a:endParaRPr>
          </a:p>
        </p:txBody>
      </p:sp>
      <p:sp>
        <p:nvSpPr>
          <p:cNvPr id="486" name="Google Shape;486;p53"/>
          <p:cNvSpPr txBox="1"/>
          <p:nvPr/>
        </p:nvSpPr>
        <p:spPr>
          <a:xfrm>
            <a:off x="5988050" y="4237037"/>
            <a:ext cx="1270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487" name="Google Shape;487;p53"/>
          <p:cNvSpPr txBox="1"/>
          <p:nvPr/>
        </p:nvSpPr>
        <p:spPr>
          <a:xfrm>
            <a:off x="6872287" y="4314825"/>
            <a:ext cx="381000" cy="28257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488" name="Google Shape;488;p53"/>
          <p:cNvSpPr txBox="1"/>
          <p:nvPr/>
        </p:nvSpPr>
        <p:spPr>
          <a:xfrm>
            <a:off x="4314825" y="4329112"/>
            <a:ext cx="631825" cy="2825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489" name="Google Shape;489;p53"/>
          <p:cNvSpPr txBox="1"/>
          <p:nvPr/>
        </p:nvSpPr>
        <p:spPr>
          <a:xfrm>
            <a:off x="4838700" y="4856162"/>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4"/>
          <p:cNvSpPr txBox="1"/>
          <p:nvPr/>
        </p:nvSpPr>
        <p:spPr>
          <a:xfrm>
            <a:off x="1966912" y="1133475"/>
            <a:ext cx="1260475" cy="111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54"/>
          <p:cNvSpPr txBox="1"/>
          <p:nvPr/>
        </p:nvSpPr>
        <p:spPr>
          <a:xfrm>
            <a:off x="1966912" y="1601787"/>
            <a:ext cx="941387" cy="111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54"/>
          <p:cNvSpPr/>
          <p:nvPr/>
        </p:nvSpPr>
        <p:spPr>
          <a:xfrm>
            <a:off x="4746625" y="2895600"/>
            <a:ext cx="773112" cy="309562"/>
          </a:xfrm>
          <a:custGeom>
            <a:rect b="b" l="l" r="r" t="t"/>
            <a:pathLst>
              <a:path extrusionOk="0" h="341134" w="851839">
                <a:moveTo>
                  <a:pt x="851839" y="0"/>
                </a:moveTo>
                <a:lnTo>
                  <a:pt x="0" y="34113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54"/>
          <p:cNvSpPr/>
          <p:nvPr/>
        </p:nvSpPr>
        <p:spPr>
          <a:xfrm>
            <a:off x="5868987" y="2895600"/>
            <a:ext cx="835025" cy="334962"/>
          </a:xfrm>
          <a:custGeom>
            <a:rect b="b" l="l" r="r" t="t"/>
            <a:pathLst>
              <a:path extrusionOk="0" h="368515" w="919695">
                <a:moveTo>
                  <a:pt x="0" y="0"/>
                </a:moveTo>
                <a:lnTo>
                  <a:pt x="919695" y="36851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54"/>
          <p:cNvSpPr/>
          <p:nvPr/>
        </p:nvSpPr>
        <p:spPr>
          <a:xfrm>
            <a:off x="4338637" y="3532187"/>
            <a:ext cx="0" cy="233362"/>
          </a:xfrm>
          <a:custGeom>
            <a:rect b="b" l="l" r="r" t="t"/>
            <a:pathLst>
              <a:path extrusionOk="0" h="257835" w="38">
                <a:moveTo>
                  <a:pt x="0" y="0"/>
                </a:moveTo>
                <a:lnTo>
                  <a:pt x="0" y="25783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54"/>
          <p:cNvSpPr/>
          <p:nvPr/>
        </p:nvSpPr>
        <p:spPr>
          <a:xfrm>
            <a:off x="6291262" y="3506787"/>
            <a:ext cx="498475" cy="265112"/>
          </a:xfrm>
          <a:custGeom>
            <a:rect b="b" l="l" r="r" t="t"/>
            <a:pathLst>
              <a:path extrusionOk="0" h="292798" w="549008">
                <a:moveTo>
                  <a:pt x="549008"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54"/>
          <p:cNvSpPr/>
          <p:nvPr/>
        </p:nvSpPr>
        <p:spPr>
          <a:xfrm>
            <a:off x="7048500" y="3506787"/>
            <a:ext cx="0" cy="323850"/>
          </a:xfrm>
          <a:custGeom>
            <a:rect b="b" l="l" r="r" t="t"/>
            <a:pathLst>
              <a:path extrusionOk="0" h="356641" w="241">
                <a:moveTo>
                  <a:pt x="0" y="0"/>
                </a:moveTo>
                <a:lnTo>
                  <a:pt x="0" y="35664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54"/>
          <p:cNvSpPr/>
          <p:nvPr/>
        </p:nvSpPr>
        <p:spPr>
          <a:xfrm>
            <a:off x="7307262" y="3506787"/>
            <a:ext cx="544512" cy="288925"/>
          </a:xfrm>
          <a:custGeom>
            <a:rect b="b" l="l" r="r" t="t"/>
            <a:pathLst>
              <a:path extrusionOk="0" h="319150" w="599605">
                <a:moveTo>
                  <a:pt x="0" y="0"/>
                </a:moveTo>
                <a:lnTo>
                  <a:pt x="599605" y="319150"/>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54"/>
          <p:cNvSpPr/>
          <p:nvPr/>
        </p:nvSpPr>
        <p:spPr>
          <a:xfrm>
            <a:off x="5273675" y="4048125"/>
            <a:ext cx="498475" cy="266700"/>
          </a:xfrm>
          <a:custGeom>
            <a:rect b="b" l="l" r="r" t="t"/>
            <a:pathLst>
              <a:path extrusionOk="0" h="292811" w="549008">
                <a:moveTo>
                  <a:pt x="549008" y="0"/>
                </a:moveTo>
                <a:lnTo>
                  <a:pt x="0" y="29281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54"/>
          <p:cNvSpPr/>
          <p:nvPr/>
        </p:nvSpPr>
        <p:spPr>
          <a:xfrm>
            <a:off x="6032500" y="4048125"/>
            <a:ext cx="0" cy="323850"/>
          </a:xfrm>
          <a:custGeom>
            <a:rect b="b" l="l" r="r" t="t"/>
            <a:pathLst>
              <a:path extrusionOk="0" h="356654" w="228">
                <a:moveTo>
                  <a:pt x="0" y="0"/>
                </a:moveTo>
                <a:lnTo>
                  <a:pt x="0" y="35665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54"/>
          <p:cNvSpPr/>
          <p:nvPr/>
        </p:nvSpPr>
        <p:spPr>
          <a:xfrm>
            <a:off x="6291262" y="4048125"/>
            <a:ext cx="544512" cy="290512"/>
          </a:xfrm>
          <a:custGeom>
            <a:rect b="b" l="l" r="r" t="t"/>
            <a:pathLst>
              <a:path extrusionOk="0" h="319163" w="599605">
                <a:moveTo>
                  <a:pt x="0" y="0"/>
                </a:moveTo>
                <a:lnTo>
                  <a:pt x="599605" y="319163"/>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54"/>
          <p:cNvSpPr/>
          <p:nvPr/>
        </p:nvSpPr>
        <p:spPr>
          <a:xfrm>
            <a:off x="5014912" y="4591050"/>
            <a:ext cx="1587" cy="241300"/>
          </a:xfrm>
          <a:custGeom>
            <a:rect b="b" l="l" r="r" t="t"/>
            <a:pathLst>
              <a:path extrusionOk="0" h="266458" w="355">
                <a:moveTo>
                  <a:pt x="0" y="0"/>
                </a:moveTo>
                <a:lnTo>
                  <a:pt x="355" y="26645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54"/>
          <p:cNvSpPr txBox="1"/>
          <p:nvPr/>
        </p:nvSpPr>
        <p:spPr>
          <a:xfrm>
            <a:off x="1262062" y="1587"/>
            <a:ext cx="7646987" cy="508000"/>
          </a:xfrm>
          <a:prstGeom prst="rect">
            <a:avLst/>
          </a:prstGeom>
          <a:noFill/>
          <a:ln>
            <a:noFill/>
          </a:ln>
        </p:spPr>
        <p:txBody>
          <a:bodyPr anchorCtr="0" anchor="t" bIns="0" lIns="0" spcFirstLastPara="1" rIns="0" wrap="square" tIns="0">
            <a:noAutofit/>
          </a:bodyPr>
          <a:lstStyle/>
          <a:p>
            <a:pPr indent="0" lvl="0" marL="1736725"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Inherited Attributes: An Example (Cont.)</a:t>
            </a:r>
            <a:endParaRPr b="0" i="0" sz="1400" u="none" cap="none" strike="noStrike">
              <a:solidFill>
                <a:srgbClr val="000000"/>
              </a:solidFill>
              <a:latin typeface="Arial"/>
              <a:ea typeface="Arial"/>
              <a:cs typeface="Arial"/>
              <a:sym typeface="Arial"/>
            </a:endParaRPr>
          </a:p>
        </p:txBody>
      </p:sp>
      <p:sp>
        <p:nvSpPr>
          <p:cNvPr id="507" name="Google Shape;507;p54"/>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(14)</a:t>
            </a:r>
            <a:endParaRPr b="0" i="0" sz="1400" u="none" cap="none" strike="noStrike">
              <a:solidFill>
                <a:srgbClr val="000000"/>
              </a:solidFill>
              <a:latin typeface="Arial"/>
              <a:ea typeface="Arial"/>
              <a:cs typeface="Arial"/>
              <a:sym typeface="Arial"/>
            </a:endParaRPr>
          </a:p>
        </p:txBody>
      </p:sp>
      <p:sp>
        <p:nvSpPr>
          <p:cNvPr id="508" name="Google Shape;508;p54"/>
          <p:cNvSpPr txBox="1"/>
          <p:nvPr/>
        </p:nvSpPr>
        <p:spPr>
          <a:xfrm>
            <a:off x="1693862" y="836612"/>
            <a:ext cx="8204200" cy="26733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FF6500"/>
                </a:solidFill>
                <a:latin typeface="Times New Roman"/>
                <a:ea typeface="Times New Roman"/>
                <a:cs typeface="Times New Roman"/>
                <a:sym typeface="Times New Roman"/>
              </a:rPr>
              <a:t>Synthesized </a:t>
            </a:r>
            <a:r>
              <a:rPr b="0" baseline="30000" i="0" lang="en-US" sz="3000" u="none" cap="none" strike="noStrike">
                <a:solidFill>
                  <a:srgbClr val="6532FF"/>
                </a:solidFill>
                <a:latin typeface="Times New Roman"/>
                <a:ea typeface="Times New Roman"/>
                <a:cs typeface="Times New Roman"/>
                <a:sym typeface="Times New Roman"/>
              </a:rPr>
              <a:t>attributes can be evaluated by a PostOrder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40000"/>
              </a:lnSpc>
              <a:spcBef>
                <a:spcPts val="15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218C21"/>
                </a:solidFill>
                <a:latin typeface="Times New Roman"/>
                <a:ea typeface="Times New Roman"/>
                <a:cs typeface="Times New Roman"/>
                <a:sym typeface="Times New Roman"/>
              </a:rPr>
              <a:t>Inherited </a:t>
            </a:r>
            <a:r>
              <a:rPr b="0" i="0" lang="en-US" sz="2000" u="none" cap="none" strike="noStrike">
                <a:solidFill>
                  <a:srgbClr val="6532FF"/>
                </a:solidFill>
                <a:latin typeface="Times New Roman"/>
                <a:ea typeface="Times New Roman"/>
                <a:cs typeface="Times New Roman"/>
                <a:sym typeface="Times New Roman"/>
              </a:rPr>
              <a:t>attributes that </a:t>
            </a:r>
            <a:r>
              <a:rPr b="0" i="1" lang="en-US" sz="2000" u="none" cap="none" strike="noStrike">
                <a:solidFill>
                  <a:srgbClr val="6532FF"/>
                </a:solidFill>
                <a:latin typeface="Times New Roman"/>
                <a:ea typeface="Times New Roman"/>
                <a:cs typeface="Times New Roman"/>
                <a:sym typeface="Times New Roman"/>
              </a:rPr>
              <a:t>do not depend from right children </a:t>
            </a:r>
            <a:r>
              <a:rPr b="0" i="0" lang="en-US" sz="2000" u="none" cap="none" strike="noStrike">
                <a:solidFill>
                  <a:srgbClr val="6532FF"/>
                </a:solidFill>
                <a:latin typeface="Times New Roman"/>
                <a:ea typeface="Times New Roman"/>
                <a:cs typeface="Times New Roman"/>
                <a:sym typeface="Times New Roman"/>
              </a:rPr>
              <a:t>can be evaluated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7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by a classical PreOrder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3636"/>
              </a:lnSpc>
              <a:spcBef>
                <a:spcPts val="17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The annotated parse-tree for the input </a:t>
            </a:r>
            <a:r>
              <a:rPr b="0" i="0" lang="en-US" sz="2000" u="none" cap="none" strike="noStrike">
                <a:solidFill>
                  <a:srgbClr val="363435"/>
                </a:solidFill>
                <a:latin typeface="Arial"/>
                <a:ea typeface="Arial"/>
                <a:cs typeface="Arial"/>
                <a:sym typeface="Arial"/>
              </a:rPr>
              <a:t>real id</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  </a:t>
            </a:r>
            <a:r>
              <a:rPr b="0" i="0" lang="en-US" sz="2000" u="none" cap="none" strike="noStrike">
                <a:solidFill>
                  <a:srgbClr val="363435"/>
                </a:solidFill>
                <a:latin typeface="Times New Roman"/>
                <a:ea typeface="Times New Roman"/>
                <a:cs typeface="Times New Roman"/>
                <a:sym typeface="Times New Roman"/>
              </a:rPr>
              <a:t>is:</a:t>
            </a:r>
            <a:endParaRPr b="0" i="0" sz="2000" u="none" cap="none" strike="noStrike">
              <a:solidFill>
                <a:schemeClr val="dk1"/>
              </a:solidFill>
              <a:latin typeface="Times New Roman"/>
              <a:ea typeface="Times New Roman"/>
              <a:cs typeface="Times New Roman"/>
              <a:sym typeface="Times New Roman"/>
            </a:endParaRPr>
          </a:p>
          <a:p>
            <a:pPr indent="0" lvl="0" marL="11112" marR="0" rtl="0" algn="ctr">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7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 real</a:t>
            </a:r>
            <a:endParaRPr b="0" i="0" sz="1400" u="none" cap="none" strike="noStrike">
              <a:solidFill>
                <a:srgbClr val="000000"/>
              </a:solidFill>
              <a:latin typeface="Arial"/>
              <a:ea typeface="Arial"/>
              <a:cs typeface="Arial"/>
              <a:sym typeface="Arial"/>
            </a:endParaRPr>
          </a:p>
        </p:txBody>
      </p:sp>
      <p:sp>
        <p:nvSpPr>
          <p:cNvPr id="509" name="Google Shape;509;p54"/>
          <p:cNvSpPr txBox="1"/>
          <p:nvPr/>
        </p:nvSpPr>
        <p:spPr>
          <a:xfrm>
            <a:off x="6346825" y="3244850"/>
            <a:ext cx="1420812" cy="733425"/>
          </a:xfrm>
          <a:prstGeom prst="rect">
            <a:avLst/>
          </a:prstGeom>
          <a:noFill/>
          <a:ln>
            <a:noFill/>
          </a:ln>
        </p:spPr>
        <p:txBody>
          <a:bodyPr anchorCtr="0" anchor="t" bIns="0" lIns="0" spcFirstLastPara="1" rIns="0" wrap="square" tIns="0">
            <a:noAutofit/>
          </a:bodyPr>
          <a:lstStyle/>
          <a:p>
            <a:pPr indent="0" lvl="0" marL="0" marR="0" rtl="0" algn="ctr">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 </a:t>
            </a:r>
            <a:r>
              <a:rPr b="0" i="0" lang="en-US" sz="2000" u="none" cap="none" strike="noStrike">
                <a:solidFill>
                  <a:srgbClr val="FF0000"/>
                </a:solidFill>
                <a:latin typeface="Times New Roman"/>
                <a:ea typeface="Times New Roman"/>
                <a:cs typeface="Times New Roman"/>
                <a:sym typeface="Times New Roman"/>
              </a:rPr>
              <a:t>real</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96000"/>
              </a:lnSpc>
              <a:spcBef>
                <a:spcPts val="10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10" name="Google Shape;510;p54"/>
          <p:cNvSpPr txBox="1"/>
          <p:nvPr/>
        </p:nvSpPr>
        <p:spPr>
          <a:xfrm>
            <a:off x="7888287" y="3771900"/>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511" name="Google Shape;511;p54"/>
          <p:cNvSpPr txBox="1"/>
          <p:nvPr/>
        </p:nvSpPr>
        <p:spPr>
          <a:xfrm>
            <a:off x="5330825" y="3786187"/>
            <a:ext cx="631825"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512" name="Google Shape;512;p54"/>
          <p:cNvSpPr txBox="1"/>
          <p:nvPr/>
        </p:nvSpPr>
        <p:spPr>
          <a:xfrm>
            <a:off x="4110037" y="3789362"/>
            <a:ext cx="496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a:t>
            </a:r>
            <a:endParaRPr b="0" i="0" sz="1400" u="none" cap="none" strike="noStrike">
              <a:solidFill>
                <a:srgbClr val="000000"/>
              </a:solidFill>
              <a:latin typeface="Arial"/>
              <a:ea typeface="Arial"/>
              <a:cs typeface="Arial"/>
              <a:sym typeface="Arial"/>
            </a:endParaRPr>
          </a:p>
        </p:txBody>
      </p:sp>
      <p:sp>
        <p:nvSpPr>
          <p:cNvPr id="513" name="Google Shape;513;p54"/>
          <p:cNvSpPr txBox="1"/>
          <p:nvPr/>
        </p:nvSpPr>
        <p:spPr>
          <a:xfrm>
            <a:off x="5988050" y="4237037"/>
            <a:ext cx="1270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14" name="Google Shape;514;p54"/>
          <p:cNvSpPr txBox="1"/>
          <p:nvPr/>
        </p:nvSpPr>
        <p:spPr>
          <a:xfrm>
            <a:off x="6872287" y="4314825"/>
            <a:ext cx="381000" cy="28257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515" name="Google Shape;515;p54"/>
          <p:cNvSpPr txBox="1"/>
          <p:nvPr/>
        </p:nvSpPr>
        <p:spPr>
          <a:xfrm>
            <a:off x="4314825" y="4329112"/>
            <a:ext cx="631825" cy="2825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516" name="Google Shape;516;p54"/>
          <p:cNvSpPr txBox="1"/>
          <p:nvPr/>
        </p:nvSpPr>
        <p:spPr>
          <a:xfrm>
            <a:off x="4838700" y="4856162"/>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nvSpPr>
        <p:spPr>
          <a:xfrm>
            <a:off x="1966912" y="1133475"/>
            <a:ext cx="1260475" cy="111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2" name="Google Shape;522;p55"/>
          <p:cNvSpPr txBox="1"/>
          <p:nvPr/>
        </p:nvSpPr>
        <p:spPr>
          <a:xfrm>
            <a:off x="1966912" y="1601787"/>
            <a:ext cx="941387" cy="111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55"/>
          <p:cNvSpPr/>
          <p:nvPr/>
        </p:nvSpPr>
        <p:spPr>
          <a:xfrm>
            <a:off x="4746625" y="2895600"/>
            <a:ext cx="773112" cy="309562"/>
          </a:xfrm>
          <a:custGeom>
            <a:rect b="b" l="l" r="r" t="t"/>
            <a:pathLst>
              <a:path extrusionOk="0" h="341134" w="851839">
                <a:moveTo>
                  <a:pt x="851839" y="0"/>
                </a:moveTo>
                <a:lnTo>
                  <a:pt x="0" y="34113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4" name="Google Shape;524;p55"/>
          <p:cNvSpPr/>
          <p:nvPr/>
        </p:nvSpPr>
        <p:spPr>
          <a:xfrm>
            <a:off x="5868987" y="2895600"/>
            <a:ext cx="835025" cy="334962"/>
          </a:xfrm>
          <a:custGeom>
            <a:rect b="b" l="l" r="r" t="t"/>
            <a:pathLst>
              <a:path extrusionOk="0" h="368515" w="919695">
                <a:moveTo>
                  <a:pt x="0" y="0"/>
                </a:moveTo>
                <a:lnTo>
                  <a:pt x="919695" y="36851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55"/>
          <p:cNvSpPr/>
          <p:nvPr/>
        </p:nvSpPr>
        <p:spPr>
          <a:xfrm>
            <a:off x="4338637" y="3532187"/>
            <a:ext cx="0" cy="233362"/>
          </a:xfrm>
          <a:custGeom>
            <a:rect b="b" l="l" r="r" t="t"/>
            <a:pathLst>
              <a:path extrusionOk="0" h="257835" w="38">
                <a:moveTo>
                  <a:pt x="0" y="0"/>
                </a:moveTo>
                <a:lnTo>
                  <a:pt x="0" y="25783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55"/>
          <p:cNvSpPr/>
          <p:nvPr/>
        </p:nvSpPr>
        <p:spPr>
          <a:xfrm>
            <a:off x="6291262" y="3506787"/>
            <a:ext cx="498475" cy="265112"/>
          </a:xfrm>
          <a:custGeom>
            <a:rect b="b" l="l" r="r" t="t"/>
            <a:pathLst>
              <a:path extrusionOk="0" h="292798" w="549008">
                <a:moveTo>
                  <a:pt x="549008"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55"/>
          <p:cNvSpPr/>
          <p:nvPr/>
        </p:nvSpPr>
        <p:spPr>
          <a:xfrm>
            <a:off x="7048500" y="3506787"/>
            <a:ext cx="0" cy="323850"/>
          </a:xfrm>
          <a:custGeom>
            <a:rect b="b" l="l" r="r" t="t"/>
            <a:pathLst>
              <a:path extrusionOk="0" h="356641" w="241">
                <a:moveTo>
                  <a:pt x="0" y="0"/>
                </a:moveTo>
                <a:lnTo>
                  <a:pt x="0" y="35664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55"/>
          <p:cNvSpPr/>
          <p:nvPr/>
        </p:nvSpPr>
        <p:spPr>
          <a:xfrm>
            <a:off x="7307262" y="3506787"/>
            <a:ext cx="544512" cy="288925"/>
          </a:xfrm>
          <a:custGeom>
            <a:rect b="b" l="l" r="r" t="t"/>
            <a:pathLst>
              <a:path extrusionOk="0" h="319150" w="599605">
                <a:moveTo>
                  <a:pt x="0" y="0"/>
                </a:moveTo>
                <a:lnTo>
                  <a:pt x="599605" y="319150"/>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55"/>
          <p:cNvSpPr/>
          <p:nvPr/>
        </p:nvSpPr>
        <p:spPr>
          <a:xfrm>
            <a:off x="5273675" y="4048125"/>
            <a:ext cx="498475" cy="266700"/>
          </a:xfrm>
          <a:custGeom>
            <a:rect b="b" l="l" r="r" t="t"/>
            <a:pathLst>
              <a:path extrusionOk="0" h="292811" w="549008">
                <a:moveTo>
                  <a:pt x="549008" y="0"/>
                </a:moveTo>
                <a:lnTo>
                  <a:pt x="0" y="29281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55"/>
          <p:cNvSpPr/>
          <p:nvPr/>
        </p:nvSpPr>
        <p:spPr>
          <a:xfrm>
            <a:off x="6032500" y="4048125"/>
            <a:ext cx="0" cy="323850"/>
          </a:xfrm>
          <a:custGeom>
            <a:rect b="b" l="l" r="r" t="t"/>
            <a:pathLst>
              <a:path extrusionOk="0" h="356654" w="228">
                <a:moveTo>
                  <a:pt x="0" y="0"/>
                </a:moveTo>
                <a:lnTo>
                  <a:pt x="0" y="35665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55"/>
          <p:cNvSpPr/>
          <p:nvPr/>
        </p:nvSpPr>
        <p:spPr>
          <a:xfrm>
            <a:off x="6291262" y="4048125"/>
            <a:ext cx="544512" cy="290512"/>
          </a:xfrm>
          <a:custGeom>
            <a:rect b="b" l="l" r="r" t="t"/>
            <a:pathLst>
              <a:path extrusionOk="0" h="319163" w="599605">
                <a:moveTo>
                  <a:pt x="0" y="0"/>
                </a:moveTo>
                <a:lnTo>
                  <a:pt x="599605" y="319163"/>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55"/>
          <p:cNvSpPr/>
          <p:nvPr/>
        </p:nvSpPr>
        <p:spPr>
          <a:xfrm>
            <a:off x="5014912" y="4591050"/>
            <a:ext cx="1587" cy="241300"/>
          </a:xfrm>
          <a:custGeom>
            <a:rect b="b" l="l" r="r" t="t"/>
            <a:pathLst>
              <a:path extrusionOk="0" h="266458" w="355">
                <a:moveTo>
                  <a:pt x="0" y="0"/>
                </a:moveTo>
                <a:lnTo>
                  <a:pt x="355" y="26645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55"/>
          <p:cNvSpPr txBox="1"/>
          <p:nvPr/>
        </p:nvSpPr>
        <p:spPr>
          <a:xfrm>
            <a:off x="1262062" y="1587"/>
            <a:ext cx="7646987" cy="508000"/>
          </a:xfrm>
          <a:prstGeom prst="rect">
            <a:avLst/>
          </a:prstGeom>
          <a:noFill/>
          <a:ln>
            <a:noFill/>
          </a:ln>
        </p:spPr>
        <p:txBody>
          <a:bodyPr anchorCtr="0" anchor="t" bIns="0" lIns="0" spcFirstLastPara="1" rIns="0" wrap="square" tIns="0">
            <a:noAutofit/>
          </a:bodyPr>
          <a:lstStyle/>
          <a:p>
            <a:pPr indent="0" lvl="0" marL="1736725"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1736725"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Inherited Attributes: An Example (Cont.)</a:t>
            </a:r>
            <a:endParaRPr b="0" i="0" sz="1400" u="none" cap="none" strike="noStrike">
              <a:solidFill>
                <a:srgbClr val="000000"/>
              </a:solidFill>
              <a:latin typeface="Arial"/>
              <a:ea typeface="Arial"/>
              <a:cs typeface="Arial"/>
              <a:sym typeface="Arial"/>
            </a:endParaRPr>
          </a:p>
        </p:txBody>
      </p:sp>
      <p:sp>
        <p:nvSpPr>
          <p:cNvPr id="534" name="Google Shape;534;p55"/>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(14)</a:t>
            </a:r>
            <a:endParaRPr b="0" i="0" sz="1400" u="none" cap="none" strike="noStrike">
              <a:solidFill>
                <a:srgbClr val="000000"/>
              </a:solidFill>
              <a:latin typeface="Arial"/>
              <a:ea typeface="Arial"/>
              <a:cs typeface="Arial"/>
              <a:sym typeface="Arial"/>
            </a:endParaRPr>
          </a:p>
        </p:txBody>
      </p:sp>
      <p:sp>
        <p:nvSpPr>
          <p:cNvPr id="535" name="Google Shape;535;p55"/>
          <p:cNvSpPr txBox="1"/>
          <p:nvPr/>
        </p:nvSpPr>
        <p:spPr>
          <a:xfrm>
            <a:off x="1693862" y="836612"/>
            <a:ext cx="8204200" cy="26733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FF6500"/>
                </a:solidFill>
                <a:latin typeface="Times New Roman"/>
                <a:ea typeface="Times New Roman"/>
                <a:cs typeface="Times New Roman"/>
                <a:sym typeface="Times New Roman"/>
              </a:rPr>
              <a:t>Synthesized </a:t>
            </a:r>
            <a:r>
              <a:rPr b="0" baseline="30000" i="0" lang="en-US" sz="3000" u="none" cap="none" strike="noStrike">
                <a:solidFill>
                  <a:srgbClr val="6532FF"/>
                </a:solidFill>
                <a:latin typeface="Times New Roman"/>
                <a:ea typeface="Times New Roman"/>
                <a:cs typeface="Times New Roman"/>
                <a:sym typeface="Times New Roman"/>
              </a:rPr>
              <a:t>attributes can be evaluated by a PostOrder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40000"/>
              </a:lnSpc>
              <a:spcBef>
                <a:spcPts val="15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218C21"/>
                </a:solidFill>
                <a:latin typeface="Times New Roman"/>
                <a:ea typeface="Times New Roman"/>
                <a:cs typeface="Times New Roman"/>
                <a:sym typeface="Times New Roman"/>
              </a:rPr>
              <a:t>Inherited </a:t>
            </a:r>
            <a:r>
              <a:rPr b="0" i="0" lang="en-US" sz="2000" u="none" cap="none" strike="noStrike">
                <a:solidFill>
                  <a:srgbClr val="6532FF"/>
                </a:solidFill>
                <a:latin typeface="Times New Roman"/>
                <a:ea typeface="Times New Roman"/>
                <a:cs typeface="Times New Roman"/>
                <a:sym typeface="Times New Roman"/>
              </a:rPr>
              <a:t>attributes that </a:t>
            </a:r>
            <a:r>
              <a:rPr b="0" i="1" lang="en-US" sz="2000" u="none" cap="none" strike="noStrike">
                <a:solidFill>
                  <a:srgbClr val="6532FF"/>
                </a:solidFill>
                <a:latin typeface="Times New Roman"/>
                <a:ea typeface="Times New Roman"/>
                <a:cs typeface="Times New Roman"/>
                <a:sym typeface="Times New Roman"/>
              </a:rPr>
              <a:t>do not depend from right children </a:t>
            </a:r>
            <a:r>
              <a:rPr b="0" i="0" lang="en-US" sz="2000" u="none" cap="none" strike="noStrike">
                <a:solidFill>
                  <a:srgbClr val="6532FF"/>
                </a:solidFill>
                <a:latin typeface="Times New Roman"/>
                <a:ea typeface="Times New Roman"/>
                <a:cs typeface="Times New Roman"/>
                <a:sym typeface="Times New Roman"/>
              </a:rPr>
              <a:t>can be evaluated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7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by a classical PreOrder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3636"/>
              </a:lnSpc>
              <a:spcBef>
                <a:spcPts val="17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The annotated parse-tree for the input </a:t>
            </a:r>
            <a:r>
              <a:rPr b="0" i="0" lang="en-US" sz="2000" u="none" cap="none" strike="noStrike">
                <a:solidFill>
                  <a:srgbClr val="363435"/>
                </a:solidFill>
                <a:latin typeface="Arial"/>
                <a:ea typeface="Arial"/>
                <a:cs typeface="Arial"/>
                <a:sym typeface="Arial"/>
              </a:rPr>
              <a:t>real id</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  </a:t>
            </a:r>
            <a:r>
              <a:rPr b="0" i="0" lang="en-US" sz="2000" u="none" cap="none" strike="noStrike">
                <a:solidFill>
                  <a:srgbClr val="363435"/>
                </a:solidFill>
                <a:latin typeface="Times New Roman"/>
                <a:ea typeface="Times New Roman"/>
                <a:cs typeface="Times New Roman"/>
                <a:sym typeface="Times New Roman"/>
              </a:rPr>
              <a:t>is:</a:t>
            </a:r>
            <a:endParaRPr b="0" i="0" sz="2000" u="none" cap="none" strike="noStrike">
              <a:solidFill>
                <a:schemeClr val="dk1"/>
              </a:solidFill>
              <a:latin typeface="Times New Roman"/>
              <a:ea typeface="Times New Roman"/>
              <a:cs typeface="Times New Roman"/>
              <a:sym typeface="Times New Roman"/>
            </a:endParaRPr>
          </a:p>
          <a:p>
            <a:pPr indent="0" lvl="0" marL="11112" marR="0" rtl="0" algn="ctr">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7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 real</a:t>
            </a:r>
            <a:endParaRPr b="0" i="0" sz="1400" u="none" cap="none" strike="noStrike">
              <a:solidFill>
                <a:srgbClr val="000000"/>
              </a:solidFill>
              <a:latin typeface="Arial"/>
              <a:ea typeface="Arial"/>
              <a:cs typeface="Arial"/>
              <a:sym typeface="Arial"/>
            </a:endParaRPr>
          </a:p>
        </p:txBody>
      </p:sp>
      <p:sp>
        <p:nvSpPr>
          <p:cNvPr id="536" name="Google Shape;536;p55"/>
          <p:cNvSpPr txBox="1"/>
          <p:nvPr/>
        </p:nvSpPr>
        <p:spPr>
          <a:xfrm>
            <a:off x="6346825" y="3244850"/>
            <a:ext cx="1420812" cy="733425"/>
          </a:xfrm>
          <a:prstGeom prst="rect">
            <a:avLst/>
          </a:prstGeom>
          <a:noFill/>
          <a:ln>
            <a:noFill/>
          </a:ln>
        </p:spPr>
        <p:txBody>
          <a:bodyPr anchorCtr="0" anchor="t" bIns="0" lIns="0" spcFirstLastPara="1" rIns="0" wrap="square" tIns="0">
            <a:noAutofit/>
          </a:bodyPr>
          <a:lstStyle/>
          <a:p>
            <a:pPr indent="0" lvl="0" marL="0" marR="0" rtl="0" algn="ctr">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 </a:t>
            </a:r>
            <a:r>
              <a:rPr b="0" i="0" lang="en-US" sz="2000" u="none" cap="none" strike="noStrike">
                <a:solidFill>
                  <a:srgbClr val="FF0000"/>
                </a:solidFill>
                <a:latin typeface="Times New Roman"/>
                <a:ea typeface="Times New Roman"/>
                <a:cs typeface="Times New Roman"/>
                <a:sym typeface="Times New Roman"/>
              </a:rPr>
              <a:t>real</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96000"/>
              </a:lnSpc>
              <a:spcBef>
                <a:spcPts val="10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37" name="Google Shape;537;p55"/>
          <p:cNvSpPr txBox="1"/>
          <p:nvPr/>
        </p:nvSpPr>
        <p:spPr>
          <a:xfrm>
            <a:off x="7888287" y="3771900"/>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538" name="Google Shape;538;p55"/>
          <p:cNvSpPr txBox="1"/>
          <p:nvPr/>
        </p:nvSpPr>
        <p:spPr>
          <a:xfrm>
            <a:off x="5330825" y="3786187"/>
            <a:ext cx="866775" cy="73501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2000" u="none" cap="none" strike="noStrike">
              <a:solidFill>
                <a:schemeClr val="dk1"/>
              </a:solidFill>
              <a:latin typeface="Times New Roman"/>
              <a:ea typeface="Times New Roman"/>
              <a:cs typeface="Times New Roman"/>
              <a:sym typeface="Times New Roman"/>
            </a:endParaRPr>
          </a:p>
          <a:p>
            <a:pPr indent="0" lvl="0" marL="11112" marR="0" rtl="0" algn="r">
              <a:lnSpc>
                <a:spcPct val="96000"/>
              </a:lnSpc>
              <a:spcBef>
                <a:spcPts val="10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39" name="Google Shape;539;p55"/>
          <p:cNvSpPr txBox="1"/>
          <p:nvPr/>
        </p:nvSpPr>
        <p:spPr>
          <a:xfrm>
            <a:off x="4110037" y="3789362"/>
            <a:ext cx="496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a:t>
            </a:r>
            <a:endParaRPr b="0" i="0" sz="1400" u="none" cap="none" strike="noStrike">
              <a:solidFill>
                <a:srgbClr val="000000"/>
              </a:solidFill>
              <a:latin typeface="Arial"/>
              <a:ea typeface="Arial"/>
              <a:cs typeface="Arial"/>
              <a:sym typeface="Arial"/>
            </a:endParaRPr>
          </a:p>
        </p:txBody>
      </p:sp>
      <p:sp>
        <p:nvSpPr>
          <p:cNvPr id="540" name="Google Shape;540;p55"/>
          <p:cNvSpPr txBox="1"/>
          <p:nvPr/>
        </p:nvSpPr>
        <p:spPr>
          <a:xfrm>
            <a:off x="6219825" y="3794125"/>
            <a:ext cx="550862"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FF0000"/>
              </a:buClr>
              <a:buSzPts val="3000"/>
              <a:buFont typeface="Times New Roman"/>
              <a:buNone/>
            </a:pPr>
            <a:r>
              <a:rPr b="0" baseline="30000" i="0" lang="en-US" sz="3000" u="none" cap="none" strike="noStrike">
                <a:solidFill>
                  <a:srgbClr val="FF0000"/>
                </a:solidFill>
                <a:latin typeface="Times New Roman"/>
                <a:ea typeface="Times New Roman"/>
                <a:cs typeface="Times New Roman"/>
                <a:sym typeface="Times New Roman"/>
              </a:rPr>
              <a:t>real</a:t>
            </a:r>
            <a:endParaRPr b="0" i="0" sz="1400" u="none" cap="none" strike="noStrike">
              <a:solidFill>
                <a:srgbClr val="000000"/>
              </a:solidFill>
              <a:latin typeface="Arial"/>
              <a:ea typeface="Arial"/>
              <a:cs typeface="Arial"/>
              <a:sym typeface="Arial"/>
            </a:endParaRPr>
          </a:p>
        </p:txBody>
      </p:sp>
      <p:sp>
        <p:nvSpPr>
          <p:cNvPr id="541" name="Google Shape;541;p55"/>
          <p:cNvSpPr txBox="1"/>
          <p:nvPr/>
        </p:nvSpPr>
        <p:spPr>
          <a:xfrm>
            <a:off x="6872287" y="4314825"/>
            <a:ext cx="381000" cy="28257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542" name="Google Shape;542;p55"/>
          <p:cNvSpPr txBox="1"/>
          <p:nvPr/>
        </p:nvSpPr>
        <p:spPr>
          <a:xfrm>
            <a:off x="4314825" y="4329112"/>
            <a:ext cx="631825" cy="2825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543" name="Google Shape;543;p55"/>
          <p:cNvSpPr txBox="1"/>
          <p:nvPr/>
        </p:nvSpPr>
        <p:spPr>
          <a:xfrm>
            <a:off x="4838700" y="4856162"/>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6"/>
          <p:cNvSpPr txBox="1"/>
          <p:nvPr/>
        </p:nvSpPr>
        <p:spPr>
          <a:xfrm>
            <a:off x="1966912" y="1133475"/>
            <a:ext cx="1260475" cy="111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56"/>
          <p:cNvSpPr txBox="1"/>
          <p:nvPr/>
        </p:nvSpPr>
        <p:spPr>
          <a:xfrm>
            <a:off x="1966912" y="1601787"/>
            <a:ext cx="941387" cy="111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56"/>
          <p:cNvSpPr/>
          <p:nvPr/>
        </p:nvSpPr>
        <p:spPr>
          <a:xfrm>
            <a:off x="4746625" y="2895600"/>
            <a:ext cx="773112" cy="309562"/>
          </a:xfrm>
          <a:custGeom>
            <a:rect b="b" l="l" r="r" t="t"/>
            <a:pathLst>
              <a:path extrusionOk="0" h="341134" w="851839">
                <a:moveTo>
                  <a:pt x="851839" y="0"/>
                </a:moveTo>
                <a:lnTo>
                  <a:pt x="0" y="34113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56"/>
          <p:cNvSpPr/>
          <p:nvPr/>
        </p:nvSpPr>
        <p:spPr>
          <a:xfrm>
            <a:off x="5868987" y="2895600"/>
            <a:ext cx="835025" cy="334962"/>
          </a:xfrm>
          <a:custGeom>
            <a:rect b="b" l="l" r="r" t="t"/>
            <a:pathLst>
              <a:path extrusionOk="0" h="368515" w="919695">
                <a:moveTo>
                  <a:pt x="0" y="0"/>
                </a:moveTo>
                <a:lnTo>
                  <a:pt x="919695" y="36851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56"/>
          <p:cNvSpPr/>
          <p:nvPr/>
        </p:nvSpPr>
        <p:spPr>
          <a:xfrm>
            <a:off x="4338637" y="3532187"/>
            <a:ext cx="0" cy="233362"/>
          </a:xfrm>
          <a:custGeom>
            <a:rect b="b" l="l" r="r" t="t"/>
            <a:pathLst>
              <a:path extrusionOk="0" h="257835" w="38">
                <a:moveTo>
                  <a:pt x="0" y="0"/>
                </a:moveTo>
                <a:lnTo>
                  <a:pt x="0" y="25783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56"/>
          <p:cNvSpPr/>
          <p:nvPr/>
        </p:nvSpPr>
        <p:spPr>
          <a:xfrm>
            <a:off x="6291262" y="3506787"/>
            <a:ext cx="498475" cy="265112"/>
          </a:xfrm>
          <a:custGeom>
            <a:rect b="b" l="l" r="r" t="t"/>
            <a:pathLst>
              <a:path extrusionOk="0" h="292798" w="549008">
                <a:moveTo>
                  <a:pt x="549008" y="0"/>
                </a:moveTo>
                <a:lnTo>
                  <a:pt x="0" y="29279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56"/>
          <p:cNvSpPr/>
          <p:nvPr/>
        </p:nvSpPr>
        <p:spPr>
          <a:xfrm>
            <a:off x="7048500" y="3506787"/>
            <a:ext cx="0" cy="323850"/>
          </a:xfrm>
          <a:custGeom>
            <a:rect b="b" l="l" r="r" t="t"/>
            <a:pathLst>
              <a:path extrusionOk="0" h="356641" w="241">
                <a:moveTo>
                  <a:pt x="0" y="0"/>
                </a:moveTo>
                <a:lnTo>
                  <a:pt x="0" y="35664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56"/>
          <p:cNvSpPr/>
          <p:nvPr/>
        </p:nvSpPr>
        <p:spPr>
          <a:xfrm>
            <a:off x="7307262" y="3506787"/>
            <a:ext cx="544512" cy="288925"/>
          </a:xfrm>
          <a:custGeom>
            <a:rect b="b" l="l" r="r" t="t"/>
            <a:pathLst>
              <a:path extrusionOk="0" h="319150" w="599605">
                <a:moveTo>
                  <a:pt x="0" y="0"/>
                </a:moveTo>
                <a:lnTo>
                  <a:pt x="599605" y="319150"/>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56"/>
          <p:cNvSpPr/>
          <p:nvPr/>
        </p:nvSpPr>
        <p:spPr>
          <a:xfrm>
            <a:off x="5273675" y="4048125"/>
            <a:ext cx="498475" cy="266700"/>
          </a:xfrm>
          <a:custGeom>
            <a:rect b="b" l="l" r="r" t="t"/>
            <a:pathLst>
              <a:path extrusionOk="0" h="292811" w="549008">
                <a:moveTo>
                  <a:pt x="549008" y="0"/>
                </a:moveTo>
                <a:lnTo>
                  <a:pt x="0" y="29281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56"/>
          <p:cNvSpPr/>
          <p:nvPr/>
        </p:nvSpPr>
        <p:spPr>
          <a:xfrm>
            <a:off x="6032500" y="4048125"/>
            <a:ext cx="0" cy="323850"/>
          </a:xfrm>
          <a:custGeom>
            <a:rect b="b" l="l" r="r" t="t"/>
            <a:pathLst>
              <a:path extrusionOk="0" h="356654" w="228">
                <a:moveTo>
                  <a:pt x="0" y="0"/>
                </a:moveTo>
                <a:lnTo>
                  <a:pt x="0" y="35665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8" name="Google Shape;558;p56"/>
          <p:cNvSpPr/>
          <p:nvPr/>
        </p:nvSpPr>
        <p:spPr>
          <a:xfrm>
            <a:off x="6291262" y="4048125"/>
            <a:ext cx="544512" cy="290512"/>
          </a:xfrm>
          <a:custGeom>
            <a:rect b="b" l="l" r="r" t="t"/>
            <a:pathLst>
              <a:path extrusionOk="0" h="319163" w="599605">
                <a:moveTo>
                  <a:pt x="0" y="0"/>
                </a:moveTo>
                <a:lnTo>
                  <a:pt x="599605" y="319163"/>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56"/>
          <p:cNvSpPr/>
          <p:nvPr/>
        </p:nvSpPr>
        <p:spPr>
          <a:xfrm>
            <a:off x="5014912" y="4591050"/>
            <a:ext cx="1587" cy="241300"/>
          </a:xfrm>
          <a:custGeom>
            <a:rect b="b" l="l" r="r" t="t"/>
            <a:pathLst>
              <a:path extrusionOk="0" h="266458" w="355">
                <a:moveTo>
                  <a:pt x="0" y="0"/>
                </a:moveTo>
                <a:lnTo>
                  <a:pt x="355" y="266458"/>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56"/>
          <p:cNvSpPr txBox="1"/>
          <p:nvPr/>
        </p:nvSpPr>
        <p:spPr>
          <a:xfrm>
            <a:off x="1262062" y="1587"/>
            <a:ext cx="7646987" cy="508000"/>
          </a:xfrm>
          <a:prstGeom prst="rect">
            <a:avLst/>
          </a:prstGeom>
          <a:noFill/>
          <a:ln>
            <a:noFill/>
          </a:ln>
        </p:spPr>
        <p:txBody>
          <a:bodyPr anchorCtr="0" anchor="t" bIns="0" lIns="0" spcFirstLastPara="1" rIns="0" wrap="square" tIns="0">
            <a:noAutofit/>
          </a:bodyPr>
          <a:lstStyle/>
          <a:p>
            <a:pPr indent="0" lvl="0" marL="1736725"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1736725"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Inherited Attributes: An Example (Cont.)</a:t>
            </a:r>
            <a:endParaRPr b="0" i="0" sz="1400" u="none" cap="none" strike="noStrike">
              <a:solidFill>
                <a:srgbClr val="000000"/>
              </a:solidFill>
              <a:latin typeface="Arial"/>
              <a:ea typeface="Arial"/>
              <a:cs typeface="Arial"/>
              <a:sym typeface="Arial"/>
            </a:endParaRPr>
          </a:p>
        </p:txBody>
      </p:sp>
      <p:sp>
        <p:nvSpPr>
          <p:cNvPr id="561" name="Google Shape;561;p56"/>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(14)</a:t>
            </a:r>
            <a:endParaRPr b="0" i="0" sz="1400" u="none" cap="none" strike="noStrike">
              <a:solidFill>
                <a:srgbClr val="000000"/>
              </a:solidFill>
              <a:latin typeface="Arial"/>
              <a:ea typeface="Arial"/>
              <a:cs typeface="Arial"/>
              <a:sym typeface="Arial"/>
            </a:endParaRPr>
          </a:p>
        </p:txBody>
      </p:sp>
      <p:sp>
        <p:nvSpPr>
          <p:cNvPr id="562" name="Google Shape;562;p56"/>
          <p:cNvSpPr txBox="1"/>
          <p:nvPr/>
        </p:nvSpPr>
        <p:spPr>
          <a:xfrm>
            <a:off x="1693862" y="836612"/>
            <a:ext cx="8204200" cy="26733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FF6500"/>
                </a:solidFill>
                <a:latin typeface="Times New Roman"/>
                <a:ea typeface="Times New Roman"/>
                <a:cs typeface="Times New Roman"/>
                <a:sym typeface="Times New Roman"/>
              </a:rPr>
              <a:t>Synthesized </a:t>
            </a:r>
            <a:r>
              <a:rPr b="0" baseline="30000" i="0" lang="en-US" sz="3000" u="none" cap="none" strike="noStrike">
                <a:solidFill>
                  <a:srgbClr val="6532FF"/>
                </a:solidFill>
                <a:latin typeface="Times New Roman"/>
                <a:ea typeface="Times New Roman"/>
                <a:cs typeface="Times New Roman"/>
                <a:sym typeface="Times New Roman"/>
              </a:rPr>
              <a:t>attributes can be evaluated by a PostOrder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40000"/>
              </a:lnSpc>
              <a:spcBef>
                <a:spcPts val="15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218C21"/>
                </a:solidFill>
                <a:latin typeface="Times New Roman"/>
                <a:ea typeface="Times New Roman"/>
                <a:cs typeface="Times New Roman"/>
                <a:sym typeface="Times New Roman"/>
              </a:rPr>
              <a:t>Inherited </a:t>
            </a:r>
            <a:r>
              <a:rPr b="0" i="0" lang="en-US" sz="2000" u="none" cap="none" strike="noStrike">
                <a:solidFill>
                  <a:srgbClr val="6532FF"/>
                </a:solidFill>
                <a:latin typeface="Times New Roman"/>
                <a:ea typeface="Times New Roman"/>
                <a:cs typeface="Times New Roman"/>
                <a:sym typeface="Times New Roman"/>
              </a:rPr>
              <a:t>attributes that </a:t>
            </a:r>
            <a:r>
              <a:rPr b="0" i="1" lang="en-US" sz="2000" u="none" cap="none" strike="noStrike">
                <a:solidFill>
                  <a:srgbClr val="6532FF"/>
                </a:solidFill>
                <a:latin typeface="Times New Roman"/>
                <a:ea typeface="Times New Roman"/>
                <a:cs typeface="Times New Roman"/>
                <a:sym typeface="Times New Roman"/>
              </a:rPr>
              <a:t>do not depend from right children </a:t>
            </a:r>
            <a:r>
              <a:rPr b="0" i="0" lang="en-US" sz="2000" u="none" cap="none" strike="noStrike">
                <a:solidFill>
                  <a:srgbClr val="6532FF"/>
                </a:solidFill>
                <a:latin typeface="Times New Roman"/>
                <a:ea typeface="Times New Roman"/>
                <a:cs typeface="Times New Roman"/>
                <a:sym typeface="Times New Roman"/>
              </a:rPr>
              <a:t>can be evaluated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7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by a classical PreOrder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3636"/>
              </a:lnSpc>
              <a:spcBef>
                <a:spcPts val="17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The annotated parse-tree for the input </a:t>
            </a:r>
            <a:r>
              <a:rPr b="0" i="0" lang="en-US" sz="2000" u="none" cap="none" strike="noStrike">
                <a:solidFill>
                  <a:srgbClr val="363435"/>
                </a:solidFill>
                <a:latin typeface="Arial"/>
                <a:ea typeface="Arial"/>
                <a:cs typeface="Arial"/>
                <a:sym typeface="Arial"/>
              </a:rPr>
              <a:t>real id</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  </a:t>
            </a:r>
            <a:r>
              <a:rPr b="0" i="0" lang="en-US" sz="2000" u="none" cap="none" strike="noStrike">
                <a:solidFill>
                  <a:srgbClr val="363435"/>
                </a:solidFill>
                <a:latin typeface="Times New Roman"/>
                <a:ea typeface="Times New Roman"/>
                <a:cs typeface="Times New Roman"/>
                <a:sym typeface="Times New Roman"/>
              </a:rPr>
              <a:t>is:</a:t>
            </a:r>
            <a:endParaRPr b="0" i="0" sz="2000" u="none" cap="none" strike="noStrike">
              <a:solidFill>
                <a:schemeClr val="dk1"/>
              </a:solidFill>
              <a:latin typeface="Times New Roman"/>
              <a:ea typeface="Times New Roman"/>
              <a:cs typeface="Times New Roman"/>
              <a:sym typeface="Times New Roman"/>
            </a:endParaRPr>
          </a:p>
          <a:p>
            <a:pPr indent="0" lvl="0" marL="11112" marR="0" rtl="0" algn="ctr">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7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.type = real</a:t>
            </a:r>
            <a:endParaRPr b="0" i="0" sz="1400" u="none" cap="none" strike="noStrike">
              <a:solidFill>
                <a:srgbClr val="000000"/>
              </a:solidFill>
              <a:latin typeface="Arial"/>
              <a:ea typeface="Arial"/>
              <a:cs typeface="Arial"/>
              <a:sym typeface="Arial"/>
            </a:endParaRPr>
          </a:p>
        </p:txBody>
      </p:sp>
      <p:sp>
        <p:nvSpPr>
          <p:cNvPr id="563" name="Google Shape;563;p56"/>
          <p:cNvSpPr txBox="1"/>
          <p:nvPr/>
        </p:nvSpPr>
        <p:spPr>
          <a:xfrm>
            <a:off x="6346825" y="3244850"/>
            <a:ext cx="1420812" cy="733425"/>
          </a:xfrm>
          <a:prstGeom prst="rect">
            <a:avLst/>
          </a:prstGeom>
          <a:noFill/>
          <a:ln>
            <a:noFill/>
          </a:ln>
        </p:spPr>
        <p:txBody>
          <a:bodyPr anchorCtr="0" anchor="t" bIns="0" lIns="0" spcFirstLastPara="1" rIns="0" wrap="square" tIns="0">
            <a:noAutofit/>
          </a:bodyPr>
          <a:lstStyle/>
          <a:p>
            <a:pPr indent="0" lvl="0" marL="0" marR="0" rtl="0" algn="ctr">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 </a:t>
            </a:r>
            <a:r>
              <a:rPr b="0" i="0" lang="en-US" sz="2000" u="none" cap="none" strike="noStrike">
                <a:solidFill>
                  <a:srgbClr val="FF0000"/>
                </a:solidFill>
                <a:latin typeface="Times New Roman"/>
                <a:ea typeface="Times New Roman"/>
                <a:cs typeface="Times New Roman"/>
                <a:sym typeface="Times New Roman"/>
              </a:rPr>
              <a:t>real</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96000"/>
              </a:lnSpc>
              <a:spcBef>
                <a:spcPts val="10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64" name="Google Shape;564;p56"/>
          <p:cNvSpPr txBox="1"/>
          <p:nvPr/>
        </p:nvSpPr>
        <p:spPr>
          <a:xfrm>
            <a:off x="7888287" y="3771900"/>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565" name="Google Shape;565;p56"/>
          <p:cNvSpPr txBox="1"/>
          <p:nvPr/>
        </p:nvSpPr>
        <p:spPr>
          <a:xfrm>
            <a:off x="5330825" y="3786187"/>
            <a:ext cx="866775"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a:t>
            </a:r>
            <a:endParaRPr b="0" i="0" sz="1400" u="none" cap="none" strike="noStrike">
              <a:solidFill>
                <a:srgbClr val="000000"/>
              </a:solidFill>
              <a:latin typeface="Arial"/>
              <a:ea typeface="Arial"/>
              <a:cs typeface="Arial"/>
              <a:sym typeface="Arial"/>
            </a:endParaRPr>
          </a:p>
        </p:txBody>
      </p:sp>
      <p:sp>
        <p:nvSpPr>
          <p:cNvPr id="566" name="Google Shape;566;p56"/>
          <p:cNvSpPr txBox="1"/>
          <p:nvPr/>
        </p:nvSpPr>
        <p:spPr>
          <a:xfrm>
            <a:off x="4110037" y="3789362"/>
            <a:ext cx="496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a:t>
            </a:r>
            <a:endParaRPr b="0" i="0" sz="1400" u="none" cap="none" strike="noStrike">
              <a:solidFill>
                <a:srgbClr val="000000"/>
              </a:solidFill>
              <a:latin typeface="Arial"/>
              <a:ea typeface="Arial"/>
              <a:cs typeface="Arial"/>
              <a:sym typeface="Arial"/>
            </a:endParaRPr>
          </a:p>
        </p:txBody>
      </p:sp>
      <p:sp>
        <p:nvSpPr>
          <p:cNvPr id="567" name="Google Shape;567;p56"/>
          <p:cNvSpPr txBox="1"/>
          <p:nvPr/>
        </p:nvSpPr>
        <p:spPr>
          <a:xfrm>
            <a:off x="6219825" y="3794125"/>
            <a:ext cx="550862"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FF0000"/>
              </a:buClr>
              <a:buSzPts val="3000"/>
              <a:buFont typeface="Times New Roman"/>
              <a:buNone/>
            </a:pPr>
            <a:r>
              <a:rPr b="0" baseline="30000" i="0" lang="en-US" sz="3000" u="none" cap="none" strike="noStrike">
                <a:solidFill>
                  <a:srgbClr val="FF0000"/>
                </a:solidFill>
                <a:latin typeface="Times New Roman"/>
                <a:ea typeface="Times New Roman"/>
                <a:cs typeface="Times New Roman"/>
                <a:sym typeface="Times New Roman"/>
              </a:rPr>
              <a:t>real</a:t>
            </a:r>
            <a:endParaRPr b="0" i="0" sz="1400" u="none" cap="none" strike="noStrike">
              <a:solidFill>
                <a:srgbClr val="000000"/>
              </a:solidFill>
              <a:latin typeface="Arial"/>
              <a:ea typeface="Arial"/>
              <a:cs typeface="Arial"/>
              <a:sym typeface="Arial"/>
            </a:endParaRPr>
          </a:p>
        </p:txBody>
      </p:sp>
      <p:sp>
        <p:nvSpPr>
          <p:cNvPr id="568" name="Google Shape;568;p56"/>
          <p:cNvSpPr txBox="1"/>
          <p:nvPr/>
        </p:nvSpPr>
        <p:spPr>
          <a:xfrm>
            <a:off x="5988050" y="4237037"/>
            <a:ext cx="1270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69" name="Google Shape;569;p56"/>
          <p:cNvSpPr txBox="1"/>
          <p:nvPr/>
        </p:nvSpPr>
        <p:spPr>
          <a:xfrm>
            <a:off x="6872287" y="4314825"/>
            <a:ext cx="381000" cy="28257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570" name="Google Shape;570;p56"/>
          <p:cNvSpPr txBox="1"/>
          <p:nvPr/>
        </p:nvSpPr>
        <p:spPr>
          <a:xfrm>
            <a:off x="4314825" y="4329112"/>
            <a:ext cx="1420812" cy="811212"/>
          </a:xfrm>
          <a:prstGeom prst="rect">
            <a:avLst/>
          </a:prstGeom>
          <a:noFill/>
          <a:ln>
            <a:noFill/>
          </a:ln>
        </p:spPr>
        <p:txBody>
          <a:bodyPr anchorCtr="0" anchor="t" bIns="0" lIns="0" spcFirstLastPara="1" rIns="0" wrap="square" tIns="0">
            <a:noAutofit/>
          </a:bodyPr>
          <a:lstStyle/>
          <a:p>
            <a:pPr indent="0" lvl="0" marL="0" marR="0" rtl="0" algn="ctr">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L.in= </a:t>
            </a:r>
            <a:r>
              <a:rPr b="0" i="0" lang="en-US" sz="2000" u="none" cap="none" strike="noStrike">
                <a:solidFill>
                  <a:srgbClr val="FF0000"/>
                </a:solidFill>
                <a:latin typeface="Times New Roman"/>
                <a:ea typeface="Times New Roman"/>
                <a:cs typeface="Times New Roman"/>
                <a:sym typeface="Times New Roman"/>
              </a:rPr>
              <a:t>real</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80000"/>
              </a:lnSpc>
              <a:spcBef>
                <a:spcPts val="180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571" name="Google Shape;571;p56"/>
          <p:cNvSpPr txBox="1"/>
          <p:nvPr/>
        </p:nvSpPr>
        <p:spPr>
          <a:xfrm>
            <a:off x="1693862" y="5343525"/>
            <a:ext cx="4540250" cy="290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L.in is then inherited top-down the tree</a:t>
            </a:r>
            <a:endParaRPr b="0" i="0" sz="1400" u="none" cap="none" strike="noStrike">
              <a:solidFill>
                <a:srgbClr val="000000"/>
              </a:solidFill>
              <a:latin typeface="Arial"/>
              <a:ea typeface="Arial"/>
              <a:cs typeface="Arial"/>
              <a:sym typeface="Arial"/>
            </a:endParaRPr>
          </a:p>
        </p:txBody>
      </p:sp>
      <p:sp>
        <p:nvSpPr>
          <p:cNvPr id="572" name="Google Shape;572;p56"/>
          <p:cNvSpPr txBox="1"/>
          <p:nvPr/>
        </p:nvSpPr>
        <p:spPr>
          <a:xfrm>
            <a:off x="6235700" y="5343525"/>
            <a:ext cx="2330450"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by the other L-nodes.</a:t>
            </a:r>
            <a:endParaRPr b="0" i="0" sz="1400" u="none" cap="none" strike="noStrike">
              <a:solidFill>
                <a:srgbClr val="000000"/>
              </a:solidFill>
              <a:latin typeface="Arial"/>
              <a:ea typeface="Arial"/>
              <a:cs typeface="Arial"/>
              <a:sym typeface="Arial"/>
            </a:endParaRPr>
          </a:p>
        </p:txBody>
      </p:sp>
      <p:sp>
        <p:nvSpPr>
          <p:cNvPr id="573" name="Google Shape;573;p56"/>
          <p:cNvSpPr txBox="1"/>
          <p:nvPr/>
        </p:nvSpPr>
        <p:spPr>
          <a:xfrm>
            <a:off x="1693862" y="5865812"/>
            <a:ext cx="8293100" cy="668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At each L-node the procedure </a:t>
            </a:r>
            <a:r>
              <a:rPr b="0" baseline="30000" i="1" lang="en-US" sz="3000" u="none" cap="none" strike="noStrike">
                <a:solidFill>
                  <a:srgbClr val="363435"/>
                </a:solidFill>
                <a:latin typeface="Times New Roman"/>
                <a:ea typeface="Times New Roman"/>
                <a:cs typeface="Times New Roman"/>
                <a:sym typeface="Times New Roman"/>
              </a:rPr>
              <a:t>addtype </a:t>
            </a:r>
            <a:r>
              <a:rPr b="0" baseline="30000" i="0" lang="en-US" sz="3000" u="none" cap="none" strike="noStrike">
                <a:solidFill>
                  <a:srgbClr val="363435"/>
                </a:solidFill>
                <a:latin typeface="Times New Roman"/>
                <a:ea typeface="Times New Roman"/>
                <a:cs typeface="Times New Roman"/>
                <a:sym typeface="Times New Roman"/>
              </a:rPr>
              <a:t>inserts into the symbol table the type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of the identifier.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7"/>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57"/>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(15)</a:t>
            </a:r>
            <a:endParaRPr b="0" i="0" sz="1400" u="none" cap="none" strike="noStrike">
              <a:solidFill>
                <a:srgbClr val="000000"/>
              </a:solidFill>
              <a:latin typeface="Arial"/>
              <a:ea typeface="Arial"/>
              <a:cs typeface="Arial"/>
              <a:sym typeface="Arial"/>
            </a:endParaRPr>
          </a:p>
        </p:txBody>
      </p:sp>
      <p:sp>
        <p:nvSpPr>
          <p:cNvPr id="580" name="Google Shape;580;p57"/>
          <p:cNvSpPr txBox="1"/>
          <p:nvPr/>
        </p:nvSpPr>
        <p:spPr>
          <a:xfrm>
            <a:off x="5065712" y="1408112"/>
            <a:ext cx="1371600"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p:txBody>
      </p:sp>
      <p:sp>
        <p:nvSpPr>
          <p:cNvPr id="581" name="Google Shape;581;p57"/>
          <p:cNvSpPr txBox="1"/>
          <p:nvPr/>
        </p:nvSpPr>
        <p:spPr>
          <a:xfrm>
            <a:off x="1693862" y="2058987"/>
            <a:ext cx="33528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582" name="Google Shape;582;p57"/>
          <p:cNvSpPr txBox="1"/>
          <p:nvPr/>
        </p:nvSpPr>
        <p:spPr>
          <a:xfrm>
            <a:off x="1693862" y="2593975"/>
            <a:ext cx="3233737"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583" name="Google Shape;583;p57"/>
          <p:cNvSpPr txBox="1"/>
          <p:nvPr/>
        </p:nvSpPr>
        <p:spPr>
          <a:xfrm>
            <a:off x="1693862" y="3124200"/>
            <a:ext cx="5006975" cy="16637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1" i="0" lang="en-US" sz="2000" u="none" cap="none" strike="noStrike">
                <a:solidFill>
                  <a:srgbClr val="0000FF"/>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584" name="Google Shape;584;p57"/>
          <p:cNvSpPr txBox="1"/>
          <p:nvPr/>
        </p:nvSpPr>
        <p:spPr>
          <a:xfrm>
            <a:off x="1693862" y="5038725"/>
            <a:ext cx="249555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8"/>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(16)</a:t>
            </a:r>
            <a:endParaRPr b="0" i="0" sz="1400" u="none" cap="none" strike="noStrike">
              <a:solidFill>
                <a:srgbClr val="000000"/>
              </a:solidFill>
              <a:latin typeface="Arial"/>
              <a:ea typeface="Arial"/>
              <a:cs typeface="Arial"/>
              <a:sym typeface="Arial"/>
            </a:endParaRPr>
          </a:p>
        </p:txBody>
      </p:sp>
      <p:sp>
        <p:nvSpPr>
          <p:cNvPr id="590" name="Google Shape;590;p58"/>
          <p:cNvSpPr txBox="1"/>
          <p:nvPr/>
        </p:nvSpPr>
        <p:spPr>
          <a:xfrm>
            <a:off x="4330700" y="452437"/>
            <a:ext cx="2841625"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Dependency Graphs</a:t>
            </a:r>
            <a:endParaRPr b="0" i="0" sz="1400" u="none" cap="none" strike="noStrike">
              <a:solidFill>
                <a:srgbClr val="000000"/>
              </a:solidFill>
              <a:latin typeface="Arial"/>
              <a:ea typeface="Arial"/>
              <a:cs typeface="Arial"/>
              <a:sym typeface="Arial"/>
            </a:endParaRPr>
          </a:p>
        </p:txBody>
      </p:sp>
      <p:sp>
        <p:nvSpPr>
          <p:cNvPr id="591" name="Google Shape;591;p58"/>
          <p:cNvSpPr txBox="1"/>
          <p:nvPr/>
        </p:nvSpPr>
        <p:spPr>
          <a:xfrm>
            <a:off x="1693862" y="1103312"/>
            <a:ext cx="8278812" cy="11239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6532FF"/>
                </a:solidFill>
                <a:latin typeface="Times New Roman"/>
                <a:ea typeface="Times New Roman"/>
                <a:cs typeface="Times New Roman"/>
                <a:sym typeface="Times New Roman"/>
              </a:rPr>
              <a:t>Implementing a Syntax Directed Definition consists primarily in finding an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order for the evaluation of attributes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218C21"/>
                </a:solidFill>
                <a:latin typeface="Times New Roman"/>
                <a:ea typeface="Times New Roman"/>
                <a:cs typeface="Times New Roman"/>
                <a:sym typeface="Times New Roman"/>
              </a:rPr>
              <a:t>Each attribute value must be available when a computation is performed.</a:t>
            </a:r>
            <a:endParaRPr b="0" i="0" sz="1400" u="none" cap="none" strike="noStrike">
              <a:solidFill>
                <a:srgbClr val="000000"/>
              </a:solidFill>
              <a:latin typeface="Arial"/>
              <a:ea typeface="Arial"/>
              <a:cs typeface="Arial"/>
              <a:sym typeface="Arial"/>
            </a:endParaRPr>
          </a:p>
        </p:txBody>
      </p:sp>
      <p:sp>
        <p:nvSpPr>
          <p:cNvPr id="592" name="Google Shape;592;p58"/>
          <p:cNvSpPr txBox="1"/>
          <p:nvPr/>
        </p:nvSpPr>
        <p:spPr>
          <a:xfrm>
            <a:off x="1693862" y="2476500"/>
            <a:ext cx="8318500" cy="668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Dependency Graphs </a:t>
            </a:r>
            <a:r>
              <a:rPr b="0" baseline="30000" i="0" lang="en-US" sz="3000" u="none" cap="none" strike="noStrike">
                <a:solidFill>
                  <a:srgbClr val="363435"/>
                </a:solidFill>
                <a:latin typeface="Times New Roman"/>
                <a:ea typeface="Times New Roman"/>
                <a:cs typeface="Times New Roman"/>
                <a:sym typeface="Times New Roman"/>
              </a:rPr>
              <a:t>are the most general technique used to evaluate syntax</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directed definitions with both synthesized and inherited attributes.</a:t>
            </a:r>
            <a:endParaRPr b="0" i="0" sz="1400" u="none" cap="none" strike="noStrike">
              <a:solidFill>
                <a:srgbClr val="000000"/>
              </a:solidFill>
              <a:latin typeface="Arial"/>
              <a:ea typeface="Arial"/>
              <a:cs typeface="Arial"/>
              <a:sym typeface="Arial"/>
            </a:endParaRPr>
          </a:p>
        </p:txBody>
      </p:sp>
      <p:sp>
        <p:nvSpPr>
          <p:cNvPr id="593" name="Google Shape;593;p58"/>
          <p:cNvSpPr txBox="1"/>
          <p:nvPr/>
        </p:nvSpPr>
        <p:spPr>
          <a:xfrm>
            <a:off x="1693862" y="3395662"/>
            <a:ext cx="8294687" cy="28813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A Dependency Graph shows the interdependencies among the attributes of</a:t>
            </a:r>
            <a:endParaRPr b="0" i="0" sz="2000" u="none" cap="none" strike="noStrike">
              <a:solidFill>
                <a:schemeClr val="dk1"/>
              </a:solidFill>
              <a:latin typeface="Times New Roman"/>
              <a:ea typeface="Times New Roman"/>
              <a:cs typeface="Times New Roman"/>
              <a:sym typeface="Times New Roman"/>
            </a:endParaRPr>
          </a:p>
          <a:p>
            <a:pPr indent="0" lvl="0" marL="11112" marR="0" rtl="0" algn="ctr">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the various nodes of a parse-tree.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There is a node for each attribute;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If attribute b depends on an attribute c there is a link from the node for c</a:t>
            </a:r>
            <a:endParaRPr b="0" i="0" sz="2000" u="none" cap="none" strike="noStrike">
              <a:solidFill>
                <a:schemeClr val="dk1"/>
              </a:solidFill>
              <a:latin typeface="Times New Roman"/>
              <a:ea typeface="Times New Roman"/>
              <a:cs typeface="Times New Roman"/>
              <a:sym typeface="Times New Roman"/>
            </a:endParaRPr>
          </a:p>
          <a:p>
            <a:pPr indent="0" lvl="0" marL="11112" marR="0" rtl="0" algn="ctr">
              <a:lnSpc>
                <a:spcPct val="98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to the node for b (b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c).</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22000"/>
              </a:lnSpc>
              <a:spcBef>
                <a:spcPts val="2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1" i="0" lang="en-US" sz="2000" u="none" cap="none" strike="noStrike">
                <a:solidFill>
                  <a:srgbClr val="FF0000"/>
                </a:solidFill>
                <a:latin typeface="Times New Roman"/>
                <a:ea typeface="Times New Roman"/>
                <a:cs typeface="Times New Roman"/>
                <a:sym typeface="Times New Roman"/>
              </a:rPr>
              <a:t>Dependency Rule: </a:t>
            </a:r>
            <a:r>
              <a:rPr b="0" i="0" lang="en-US" sz="2000" u="none" cap="none" strike="noStrike">
                <a:solidFill>
                  <a:srgbClr val="FF6500"/>
                </a:solidFill>
                <a:latin typeface="Times New Roman"/>
                <a:ea typeface="Times New Roman"/>
                <a:cs typeface="Times New Roman"/>
                <a:sym typeface="Times New Roman"/>
              </a:rPr>
              <a:t>If an attribute b depends from an attribute c, then we need to fire the semantic rule for c first and then the semantic rule for 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9"/>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(17)</a:t>
            </a:r>
            <a:endParaRPr b="0" i="0" sz="1400" u="none" cap="none" strike="noStrike">
              <a:solidFill>
                <a:srgbClr val="000000"/>
              </a:solidFill>
              <a:latin typeface="Arial"/>
              <a:ea typeface="Arial"/>
              <a:cs typeface="Arial"/>
              <a:sym typeface="Arial"/>
            </a:endParaRPr>
          </a:p>
        </p:txBody>
      </p:sp>
      <p:sp>
        <p:nvSpPr>
          <p:cNvPr id="599" name="Google Shape;599;p59"/>
          <p:cNvSpPr txBox="1"/>
          <p:nvPr/>
        </p:nvSpPr>
        <p:spPr>
          <a:xfrm>
            <a:off x="4572000" y="1790700"/>
            <a:ext cx="2357437"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Evaluation Order</a:t>
            </a:r>
            <a:endParaRPr b="0" i="0" sz="1400" u="none" cap="none" strike="noStrike">
              <a:solidFill>
                <a:srgbClr val="000000"/>
              </a:solidFill>
              <a:latin typeface="Arial"/>
              <a:ea typeface="Arial"/>
              <a:cs typeface="Arial"/>
              <a:sym typeface="Arial"/>
            </a:endParaRPr>
          </a:p>
        </p:txBody>
      </p:sp>
      <p:sp>
        <p:nvSpPr>
          <p:cNvPr id="600" name="Google Shape;600;p59"/>
          <p:cNvSpPr txBox="1"/>
          <p:nvPr/>
        </p:nvSpPr>
        <p:spPr>
          <a:xfrm>
            <a:off x="1693862" y="2438400"/>
            <a:ext cx="7499350" cy="668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evaluation order of semantic rules depends from a </a:t>
            </a:r>
            <a:r>
              <a:rPr b="0" baseline="30000" i="1" lang="en-US" sz="3000" u="none" cap="none" strike="noStrike">
                <a:solidFill>
                  <a:srgbClr val="218C21"/>
                </a:solidFill>
                <a:latin typeface="Times New Roman"/>
                <a:ea typeface="Times New Roman"/>
                <a:cs typeface="Times New Roman"/>
                <a:sym typeface="Times New Roman"/>
              </a:rPr>
              <a:t>Topological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derived from the dependency graph.</a:t>
            </a:r>
            <a:endParaRPr b="0" i="0" sz="1400" u="none" cap="none" strike="noStrike">
              <a:solidFill>
                <a:srgbClr val="000000"/>
              </a:solidFill>
              <a:latin typeface="Arial"/>
              <a:ea typeface="Arial"/>
              <a:cs typeface="Arial"/>
              <a:sym typeface="Arial"/>
            </a:endParaRPr>
          </a:p>
        </p:txBody>
      </p:sp>
      <p:sp>
        <p:nvSpPr>
          <p:cNvPr id="601" name="Google Shape;601;p59"/>
          <p:cNvSpPr txBox="1"/>
          <p:nvPr/>
        </p:nvSpPr>
        <p:spPr>
          <a:xfrm>
            <a:off x="9220200" y="2438400"/>
            <a:ext cx="496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218C21"/>
              </a:buClr>
              <a:buSzPts val="2000"/>
              <a:buFont typeface="Times New Roman"/>
              <a:buNone/>
            </a:pPr>
            <a:r>
              <a:rPr b="0" i="1" lang="en-US" sz="2000" u="none" cap="none" strike="noStrike">
                <a:solidFill>
                  <a:srgbClr val="218C21"/>
                </a:solidFill>
                <a:latin typeface="Times New Roman"/>
                <a:ea typeface="Times New Roman"/>
                <a:cs typeface="Times New Roman"/>
                <a:sym typeface="Times New Roman"/>
              </a:rPr>
              <a:t>Sort</a:t>
            </a:r>
            <a:endParaRPr b="0" i="0" sz="1400" u="none" cap="none" strike="noStrike">
              <a:solidFill>
                <a:srgbClr val="000000"/>
              </a:solidFill>
              <a:latin typeface="Arial"/>
              <a:ea typeface="Arial"/>
              <a:cs typeface="Arial"/>
              <a:sym typeface="Arial"/>
            </a:endParaRPr>
          </a:p>
        </p:txBody>
      </p:sp>
      <p:sp>
        <p:nvSpPr>
          <p:cNvPr id="602" name="Google Shape;602;p59"/>
          <p:cNvSpPr txBox="1"/>
          <p:nvPr/>
        </p:nvSpPr>
        <p:spPr>
          <a:xfrm>
            <a:off x="1693862" y="3352800"/>
            <a:ext cx="8278812" cy="158908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Topological Sort: </a:t>
            </a:r>
            <a:r>
              <a:rPr b="0" baseline="30000" i="0" lang="en-US" sz="3000" u="none" cap="none" strike="noStrike">
                <a:solidFill>
                  <a:srgbClr val="FF6500"/>
                </a:solidFill>
                <a:latin typeface="Times New Roman"/>
                <a:ea typeface="Times New Roman"/>
                <a:cs typeface="Times New Roman"/>
                <a:sym typeface="Times New Roman"/>
              </a:rPr>
              <a:t>Any ordering m</a:t>
            </a:r>
            <a:r>
              <a:rPr b="0" baseline="-25000" i="0" lang="en-US" sz="2200" u="none" cap="none" strike="noStrike">
                <a:solidFill>
                  <a:srgbClr val="FF6500"/>
                </a:solidFill>
                <a:latin typeface="Times New Roman"/>
                <a:ea typeface="Times New Roman"/>
                <a:cs typeface="Times New Roman"/>
                <a:sym typeface="Times New Roman"/>
              </a:rPr>
              <a:t>1</a:t>
            </a:r>
            <a:r>
              <a:rPr b="0" baseline="30000" i="0" lang="en-US" sz="3000" u="none" cap="none" strike="noStrike">
                <a:solidFill>
                  <a:srgbClr val="FF6500"/>
                </a:solidFill>
                <a:latin typeface="Times New Roman"/>
                <a:ea typeface="Times New Roman"/>
                <a:cs typeface="Times New Roman"/>
                <a:sym typeface="Times New Roman"/>
              </a:rPr>
              <a:t>, m</a:t>
            </a:r>
            <a:r>
              <a:rPr b="0" baseline="-25000" i="0" lang="en-US" sz="2200" u="none" cap="none" strike="noStrike">
                <a:solidFill>
                  <a:srgbClr val="FF6500"/>
                </a:solidFill>
                <a:latin typeface="Times New Roman"/>
                <a:ea typeface="Times New Roman"/>
                <a:cs typeface="Times New Roman"/>
                <a:sym typeface="Times New Roman"/>
              </a:rPr>
              <a:t>2</a:t>
            </a:r>
            <a:r>
              <a:rPr b="0" baseline="30000" i="0" lang="en-US" sz="3000" u="none" cap="none" strike="noStrike">
                <a:solidFill>
                  <a:srgbClr val="FF6500"/>
                </a:solidFill>
                <a:latin typeface="Times New Roman"/>
                <a:ea typeface="Times New Roman"/>
                <a:cs typeface="Times New Roman"/>
                <a:sym typeface="Times New Roman"/>
              </a:rPr>
              <a:t>, . . . , m</a:t>
            </a:r>
            <a:r>
              <a:rPr b="0" baseline="-25000" i="0" lang="en-US" sz="2200" u="none" cap="none" strike="noStrike">
                <a:solidFill>
                  <a:srgbClr val="FF6500"/>
                </a:solidFill>
                <a:latin typeface="Times New Roman"/>
                <a:ea typeface="Times New Roman"/>
                <a:cs typeface="Times New Roman"/>
                <a:sym typeface="Times New Roman"/>
              </a:rPr>
              <a:t>k </a:t>
            </a:r>
            <a:r>
              <a:rPr b="0" baseline="30000" i="0" lang="en-US" sz="3000" u="none" cap="none" strike="noStrike">
                <a:solidFill>
                  <a:srgbClr val="FF6500"/>
                </a:solidFill>
                <a:latin typeface="Times New Roman"/>
                <a:ea typeface="Times New Roman"/>
                <a:cs typeface="Times New Roman"/>
                <a:sym typeface="Times New Roman"/>
              </a:rPr>
              <a:t>such that if m</a:t>
            </a:r>
            <a:r>
              <a:rPr b="0" baseline="-25000" i="0" lang="en-US" sz="2200" u="none" cap="none" strike="noStrike">
                <a:solidFill>
                  <a:srgbClr val="FF6500"/>
                </a:solidFill>
                <a:latin typeface="Times New Roman"/>
                <a:ea typeface="Times New Roman"/>
                <a:cs typeface="Times New Roman"/>
                <a:sym typeface="Times New Roman"/>
              </a:rPr>
              <a:t>i </a:t>
            </a:r>
            <a:r>
              <a:rPr b="0" baseline="30000" i="0" lang="en-US" sz="3000" u="none" cap="none" strike="noStrike">
                <a:solidFill>
                  <a:srgbClr val="FF6500"/>
                </a:solidFill>
                <a:latin typeface="Cambria"/>
                <a:ea typeface="Cambria"/>
                <a:cs typeface="Cambria"/>
                <a:sym typeface="Cambria"/>
              </a:rPr>
              <a:t>→ </a:t>
            </a:r>
            <a:r>
              <a:rPr b="0" baseline="30000" i="0" lang="en-US" sz="3000" u="none" cap="none" strike="noStrike">
                <a:solidFill>
                  <a:srgbClr val="FF6500"/>
                </a:solidFill>
                <a:latin typeface="Times New Roman"/>
                <a:ea typeface="Times New Roman"/>
                <a:cs typeface="Times New Roman"/>
                <a:sym typeface="Times New Roman"/>
              </a:rPr>
              <a:t>m</a:t>
            </a:r>
            <a:r>
              <a:rPr b="0" baseline="-25000" i="0" lang="en-US" sz="2200" u="none" cap="none" strike="noStrike">
                <a:solidFill>
                  <a:srgbClr val="FF6500"/>
                </a:solidFill>
                <a:latin typeface="Times New Roman"/>
                <a:ea typeface="Times New Roman"/>
                <a:cs typeface="Times New Roman"/>
                <a:sym typeface="Times New Roman"/>
              </a:rPr>
              <a:t>j</a:t>
            </a:r>
            <a:endParaRPr b="0" i="0" sz="14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300"/>
              </a:spcBef>
              <a:spcAft>
                <a:spcPts val="0"/>
              </a:spcAft>
              <a:buClr>
                <a:srgbClr val="FF6500"/>
              </a:buClr>
              <a:buSzPts val="2000"/>
              <a:buFont typeface="Times New Roman"/>
              <a:buNone/>
            </a:pPr>
            <a:r>
              <a:rPr b="0" i="0" lang="en-US" sz="2000" u="none" cap="none" strike="noStrike">
                <a:solidFill>
                  <a:srgbClr val="FF6500"/>
                </a:solidFill>
                <a:latin typeface="Times New Roman"/>
                <a:ea typeface="Times New Roman"/>
                <a:cs typeface="Times New Roman"/>
                <a:sym typeface="Times New Roman"/>
              </a:rPr>
              <a:t>is a link in the dependency graph then m</a:t>
            </a:r>
            <a:r>
              <a:rPr b="0" baseline="-25000" i="0" lang="en-US" sz="2200" u="none" cap="none" strike="noStrike">
                <a:solidFill>
                  <a:srgbClr val="FF6500"/>
                </a:solidFill>
                <a:latin typeface="Times New Roman"/>
                <a:ea typeface="Times New Roman"/>
                <a:cs typeface="Times New Roman"/>
                <a:sym typeface="Times New Roman"/>
              </a:rPr>
              <a:t>i </a:t>
            </a:r>
            <a:r>
              <a:rPr b="0" i="0" lang="en-US" sz="2000" u="none" cap="none" strike="noStrike">
                <a:solidFill>
                  <a:srgbClr val="FF6500"/>
                </a:solidFill>
                <a:latin typeface="Times New Roman"/>
                <a:ea typeface="Times New Roman"/>
                <a:cs typeface="Times New Roman"/>
                <a:sym typeface="Times New Roman"/>
              </a:rPr>
              <a:t>&lt; m</a:t>
            </a:r>
            <a:r>
              <a:rPr b="0" baseline="-25000" i="0" lang="en-US" sz="2200" u="none" cap="none" strike="noStrike">
                <a:solidFill>
                  <a:srgbClr val="FF6500"/>
                </a:solidFill>
                <a:latin typeface="Times New Roman"/>
                <a:ea typeface="Times New Roman"/>
                <a:cs typeface="Times New Roman"/>
                <a:sym typeface="Times New Roman"/>
              </a:rPr>
              <a:t>j </a:t>
            </a:r>
            <a:r>
              <a:rPr b="0" i="0" lang="en-US" sz="2000" u="none" cap="none" strike="noStrike">
                <a:solidFill>
                  <a:srgbClr val="FF6500"/>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22000"/>
              </a:lnSpc>
              <a:spcBef>
                <a:spcPts val="24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Any topological sort of a dependency graph gives a valid order to evaluate the semantic rules.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0"/>
          <p:cNvSpPr txBox="1"/>
          <p:nvPr/>
        </p:nvSpPr>
        <p:spPr>
          <a:xfrm>
            <a:off x="1966912" y="2016125"/>
            <a:ext cx="8626475" cy="4229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8" name="Google Shape;608;p60"/>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(18)</a:t>
            </a:r>
            <a:endParaRPr b="0" i="0" sz="1400" u="none" cap="none" strike="noStrike">
              <a:solidFill>
                <a:srgbClr val="000000"/>
              </a:solidFill>
              <a:latin typeface="Arial"/>
              <a:ea typeface="Arial"/>
              <a:cs typeface="Arial"/>
              <a:sym typeface="Arial"/>
            </a:endParaRPr>
          </a:p>
        </p:txBody>
      </p:sp>
      <p:sp>
        <p:nvSpPr>
          <p:cNvPr id="609" name="Google Shape;609;p60"/>
          <p:cNvSpPr txBox="1"/>
          <p:nvPr/>
        </p:nvSpPr>
        <p:spPr>
          <a:xfrm>
            <a:off x="3416300" y="414337"/>
            <a:ext cx="4670425"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Dependency Graphs: An Example</a:t>
            </a:r>
            <a:endParaRPr b="0" i="0" sz="1400" u="none" cap="none" strike="noStrike">
              <a:solidFill>
                <a:srgbClr val="000000"/>
              </a:solidFill>
              <a:latin typeface="Arial"/>
              <a:ea typeface="Arial"/>
              <a:cs typeface="Arial"/>
              <a:sym typeface="Arial"/>
            </a:endParaRPr>
          </a:p>
        </p:txBody>
      </p:sp>
      <p:sp>
        <p:nvSpPr>
          <p:cNvPr id="610" name="Google Shape;610;p60"/>
          <p:cNvSpPr txBox="1"/>
          <p:nvPr/>
        </p:nvSpPr>
        <p:spPr>
          <a:xfrm>
            <a:off x="1693862" y="1062037"/>
            <a:ext cx="8132762" cy="669925"/>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Example. </a:t>
            </a:r>
            <a:r>
              <a:rPr b="0" baseline="30000" i="0" lang="en-US" sz="3000" u="none" cap="none" strike="noStrike">
                <a:solidFill>
                  <a:srgbClr val="363435"/>
                </a:solidFill>
                <a:latin typeface="Times New Roman"/>
                <a:ea typeface="Times New Roman"/>
                <a:cs typeface="Times New Roman"/>
                <a:sym typeface="Times New Roman"/>
              </a:rPr>
              <a:t>Build the dependency graph for the parse-tree of </a:t>
            </a:r>
            <a:r>
              <a:rPr b="0" baseline="30000" i="0" lang="en-US" sz="3000" u="none" cap="none" strike="noStrike">
                <a:solidFill>
                  <a:srgbClr val="363435"/>
                </a:solidFill>
                <a:latin typeface="Arial"/>
                <a:ea typeface="Arial"/>
                <a:cs typeface="Arial"/>
                <a:sym typeface="Arial"/>
              </a:rPr>
              <a:t>real id</a:t>
            </a:r>
            <a:r>
              <a:rPr b="0" baseline="-25000" i="0" lang="en-US" sz="2200" u="none" cap="none" strike="noStrike">
                <a:solidFill>
                  <a:srgbClr val="363435"/>
                </a:solidFill>
                <a:latin typeface="Times New Roman"/>
                <a:ea typeface="Times New Roman"/>
                <a:cs typeface="Times New Roman"/>
                <a:sym typeface="Times New Roman"/>
              </a:rPr>
              <a:t>1</a:t>
            </a:r>
            <a:r>
              <a:rPr b="0" baseline="30000" i="0" lang="en-US" sz="3000" u="none" cap="none" strike="noStrike">
                <a:solidFill>
                  <a:srgbClr val="363435"/>
                </a:solidFill>
                <a:latin typeface="Times New Roman"/>
                <a:ea typeface="Times New Roman"/>
                <a:cs typeface="Times New Roman"/>
                <a:sym typeface="Times New Roman"/>
              </a:rPr>
              <a:t>, </a:t>
            </a: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83333"/>
              </a:lnSpc>
              <a:spcBef>
                <a:spcPts val="40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 </a:t>
            </a: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1"/>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(19)</a:t>
            </a:r>
            <a:endParaRPr b="0" i="0" sz="1400" u="none" cap="none" strike="noStrike">
              <a:solidFill>
                <a:srgbClr val="000000"/>
              </a:solidFill>
              <a:latin typeface="Arial"/>
              <a:ea typeface="Arial"/>
              <a:cs typeface="Arial"/>
              <a:sym typeface="Arial"/>
            </a:endParaRPr>
          </a:p>
        </p:txBody>
      </p:sp>
      <p:sp>
        <p:nvSpPr>
          <p:cNvPr id="616" name="Google Shape;616;p61"/>
          <p:cNvSpPr txBox="1"/>
          <p:nvPr/>
        </p:nvSpPr>
        <p:spPr>
          <a:xfrm>
            <a:off x="2125662" y="922337"/>
            <a:ext cx="7250112"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Implementing Attribute Evaluation: General Remarks</a:t>
            </a:r>
            <a:endParaRPr b="0" i="0" sz="1400" u="none" cap="none" strike="noStrike">
              <a:solidFill>
                <a:srgbClr val="000000"/>
              </a:solidFill>
              <a:latin typeface="Arial"/>
              <a:ea typeface="Arial"/>
              <a:cs typeface="Arial"/>
              <a:sym typeface="Arial"/>
            </a:endParaRPr>
          </a:p>
        </p:txBody>
      </p:sp>
      <p:sp>
        <p:nvSpPr>
          <p:cNvPr id="617" name="Google Shape;617;p61"/>
          <p:cNvSpPr txBox="1"/>
          <p:nvPr/>
        </p:nvSpPr>
        <p:spPr>
          <a:xfrm>
            <a:off x="1693862" y="1573212"/>
            <a:ext cx="8286750" cy="66516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Attributes can be evaluated by building a dependency graph at compile-time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and then finding a topological sort.</a:t>
            </a:r>
            <a:endParaRPr b="0" i="0" sz="1400" u="none" cap="none" strike="noStrike">
              <a:solidFill>
                <a:srgbClr val="000000"/>
              </a:solidFill>
              <a:latin typeface="Arial"/>
              <a:ea typeface="Arial"/>
              <a:cs typeface="Arial"/>
              <a:sym typeface="Arial"/>
            </a:endParaRPr>
          </a:p>
        </p:txBody>
      </p:sp>
      <p:sp>
        <p:nvSpPr>
          <p:cNvPr id="618" name="Google Shape;618;p61"/>
          <p:cNvSpPr txBox="1"/>
          <p:nvPr/>
        </p:nvSpPr>
        <p:spPr>
          <a:xfrm>
            <a:off x="1693862" y="2487612"/>
            <a:ext cx="8313737" cy="19685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Disavantages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This method fails if the dependency graph has a cycle: We need a test for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non-circularity;</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This method is time consuming due to the construction of the dependency graph.</a:t>
            </a:r>
            <a:endParaRPr b="0" i="0" sz="1400" u="none" cap="none" strike="noStrike">
              <a:solidFill>
                <a:srgbClr val="000000"/>
              </a:solidFill>
              <a:latin typeface="Arial"/>
              <a:ea typeface="Arial"/>
              <a:cs typeface="Arial"/>
              <a:sym typeface="Arial"/>
            </a:endParaRPr>
          </a:p>
        </p:txBody>
      </p:sp>
      <p:sp>
        <p:nvSpPr>
          <p:cNvPr id="619" name="Google Shape;619;p61"/>
          <p:cNvSpPr txBox="1"/>
          <p:nvPr/>
        </p:nvSpPr>
        <p:spPr>
          <a:xfrm>
            <a:off x="1693862" y="4703762"/>
            <a:ext cx="8226425" cy="1050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6532FF"/>
                </a:solidFill>
                <a:latin typeface="Times New Roman"/>
                <a:ea typeface="Times New Roman"/>
                <a:cs typeface="Times New Roman"/>
                <a:sym typeface="Times New Roman"/>
              </a:rPr>
              <a:t>Alternative Approach.  </a:t>
            </a:r>
            <a:r>
              <a:rPr b="0" baseline="30000" i="0" lang="en-US" sz="3000" u="none" cap="none" strike="noStrike">
                <a:solidFill>
                  <a:srgbClr val="FF6500"/>
                </a:solidFill>
                <a:latin typeface="Times New Roman"/>
                <a:ea typeface="Times New Roman"/>
                <a:cs typeface="Times New Roman"/>
                <a:sym typeface="Times New Roman"/>
              </a:rPr>
              <a:t>Design the syntax directed definition in such a</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200"/>
              </a:spcBef>
              <a:spcAft>
                <a:spcPts val="0"/>
              </a:spcAft>
              <a:buClr>
                <a:srgbClr val="FF6500"/>
              </a:buClr>
              <a:buSzPts val="2000"/>
              <a:buFont typeface="Times New Roman"/>
              <a:buNone/>
            </a:pPr>
            <a:r>
              <a:rPr b="0" i="0" lang="en-US" sz="2000" u="none" cap="none" strike="noStrike">
                <a:solidFill>
                  <a:srgbClr val="FF6500"/>
                </a:solidFill>
                <a:latin typeface="Times New Roman"/>
                <a:ea typeface="Times New Roman"/>
                <a:cs typeface="Times New Roman"/>
                <a:sym typeface="Times New Roman"/>
              </a:rPr>
              <a:t>way that attributes can be evaluated with a </a:t>
            </a:r>
            <a:r>
              <a:rPr b="0" i="1" lang="en-US" sz="2000" u="none" cap="none" strike="noStrike">
                <a:solidFill>
                  <a:srgbClr val="FF6500"/>
                </a:solidFill>
                <a:latin typeface="Times New Roman"/>
                <a:ea typeface="Times New Roman"/>
                <a:cs typeface="Times New Roman"/>
                <a:sym typeface="Times New Roman"/>
              </a:rPr>
              <a:t>fixed order </a:t>
            </a:r>
            <a:r>
              <a:rPr b="0" i="0" lang="en-US" sz="2000" u="none" cap="none" strike="noStrike">
                <a:solidFill>
                  <a:srgbClr val="FF6500"/>
                </a:solidFill>
                <a:latin typeface="Times New Roman"/>
                <a:ea typeface="Times New Roman"/>
                <a:cs typeface="Times New Roman"/>
                <a:sym typeface="Times New Roman"/>
              </a:rPr>
              <a:t>avoiding to build the dependency graph (method followed by many compilers).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838200" y="365125"/>
            <a:ext cx="10515600" cy="3952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Syntax tree</a:t>
            </a:r>
            <a:endParaRPr/>
          </a:p>
        </p:txBody>
      </p:sp>
      <p:sp>
        <p:nvSpPr>
          <p:cNvPr id="115" name="Google Shape;115;p17"/>
          <p:cNvSpPr txBox="1"/>
          <p:nvPr>
            <p:ph idx="1" type="body"/>
          </p:nvPr>
        </p:nvSpPr>
        <p:spPr>
          <a:xfrm>
            <a:off x="838200" y="1068387"/>
            <a:ext cx="10515600" cy="5108575"/>
          </a:xfrm>
          <a:prstGeom prst="rect">
            <a:avLst/>
          </a:prstGeom>
          <a:noFill/>
          <a:ln>
            <a:noFill/>
          </a:ln>
        </p:spPr>
        <p:txBody>
          <a:bodyPr anchorCtr="0" anchor="t" bIns="45700" lIns="91425" spcFirstLastPara="1" rIns="91425" wrap="square" tIns="45700">
            <a:noAutofit/>
          </a:bodyPr>
          <a:lstStyle/>
          <a:p>
            <a:pPr indent="-177800" lvl="0" marL="12700" marR="0" rtl="0" algn="just">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Syntax tree is more than condensed form of a  parse tree. </a:t>
            </a:r>
            <a:endParaRPr/>
          </a:p>
          <a:p>
            <a:pPr indent="-177800" lvl="0" marL="12700" marR="0" rtl="0" algn="just">
              <a:lnSpc>
                <a:spcPct val="100000"/>
              </a:lnSpc>
              <a:spcBef>
                <a:spcPts val="1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The operator and keyword nodes of the parse  tree are moved to their parents and a chain of single  productions is replaced by single link in syntax tree.</a:t>
            </a:r>
            <a:endParaRPr/>
          </a:p>
          <a:p>
            <a:pPr indent="-177800" lvl="0" marL="12700" marR="0" rtl="0" algn="just">
              <a:lnSpc>
                <a:spcPct val="100000"/>
              </a:lnSpc>
              <a:spcBef>
                <a:spcPts val="1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The  internal nodes are operators and child nodes are  operands.</a:t>
            </a:r>
            <a:endParaRPr/>
          </a:p>
          <a:p>
            <a:pPr indent="-177800" lvl="0" marL="12700" marR="0" rtl="0" algn="just">
              <a:lnSpc>
                <a:spcPct val="100000"/>
              </a:lnSpc>
              <a:spcBef>
                <a:spcPts val="1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To form syntax tree put parentheses in the  expression, this way it's easy to recognize which operand  should come first.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2"/>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(20)</a:t>
            </a:r>
            <a:endParaRPr b="0" i="0" sz="1400" u="none" cap="none" strike="noStrike">
              <a:solidFill>
                <a:srgbClr val="000000"/>
              </a:solidFill>
              <a:latin typeface="Arial"/>
              <a:ea typeface="Arial"/>
              <a:cs typeface="Arial"/>
              <a:sym typeface="Arial"/>
            </a:endParaRPr>
          </a:p>
        </p:txBody>
      </p:sp>
      <p:sp>
        <p:nvSpPr>
          <p:cNvPr id="625" name="Google Shape;625;p62"/>
          <p:cNvSpPr txBox="1"/>
          <p:nvPr/>
        </p:nvSpPr>
        <p:spPr>
          <a:xfrm>
            <a:off x="2343150" y="1649412"/>
            <a:ext cx="6813550"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Strongly Non-Circular Syntax Directed Definitions</a:t>
            </a:r>
            <a:endParaRPr b="0" i="0" sz="1400" u="none" cap="none" strike="noStrike">
              <a:solidFill>
                <a:srgbClr val="000000"/>
              </a:solidFill>
              <a:latin typeface="Arial"/>
              <a:ea typeface="Arial"/>
              <a:cs typeface="Arial"/>
              <a:sym typeface="Arial"/>
            </a:endParaRPr>
          </a:p>
        </p:txBody>
      </p:sp>
      <p:sp>
        <p:nvSpPr>
          <p:cNvPr id="626" name="Google Shape;626;p62"/>
          <p:cNvSpPr txBox="1"/>
          <p:nvPr/>
        </p:nvSpPr>
        <p:spPr>
          <a:xfrm>
            <a:off x="1693862" y="2297112"/>
            <a:ext cx="7535862" cy="290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Strongly Non-Circular Syntax Directed Definitions.  </a:t>
            </a:r>
            <a:r>
              <a:rPr b="0" baseline="30000" i="0" lang="en-US" sz="3000" u="none" cap="none" strike="noStrike">
                <a:solidFill>
                  <a:srgbClr val="218C21"/>
                </a:solidFill>
                <a:latin typeface="Times New Roman"/>
                <a:ea typeface="Times New Roman"/>
                <a:cs typeface="Times New Roman"/>
                <a:sym typeface="Times New Roman"/>
              </a:rPr>
              <a:t>Formalisms</a:t>
            </a:r>
            <a:endParaRPr b="0" i="0" sz="1400" u="none" cap="none" strike="noStrike">
              <a:solidFill>
                <a:srgbClr val="000000"/>
              </a:solidFill>
              <a:latin typeface="Arial"/>
              <a:ea typeface="Arial"/>
              <a:cs typeface="Arial"/>
              <a:sym typeface="Arial"/>
            </a:endParaRPr>
          </a:p>
        </p:txBody>
      </p:sp>
      <p:sp>
        <p:nvSpPr>
          <p:cNvPr id="627" name="Google Shape;627;p62"/>
          <p:cNvSpPr txBox="1"/>
          <p:nvPr/>
        </p:nvSpPr>
        <p:spPr>
          <a:xfrm>
            <a:off x="9261475" y="2300287"/>
            <a:ext cx="3651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218C21"/>
              </a:buClr>
              <a:buSzPts val="3000"/>
              <a:buFont typeface="Times New Roman"/>
              <a:buNone/>
            </a:pPr>
            <a:r>
              <a:rPr b="0" baseline="30000" i="0" lang="en-US" sz="3000" u="none" cap="none" strike="noStrike">
                <a:solidFill>
                  <a:srgbClr val="218C21"/>
                </a:solidFill>
                <a:latin typeface="Times New Roman"/>
                <a:ea typeface="Times New Roman"/>
                <a:cs typeface="Times New Roman"/>
                <a:sym typeface="Times New Roman"/>
              </a:rPr>
              <a:t>for</a:t>
            </a:r>
            <a:endParaRPr b="0" i="0" sz="1400" u="none" cap="none" strike="noStrike">
              <a:solidFill>
                <a:srgbClr val="000000"/>
              </a:solidFill>
              <a:latin typeface="Arial"/>
              <a:ea typeface="Arial"/>
              <a:cs typeface="Arial"/>
              <a:sym typeface="Arial"/>
            </a:endParaRPr>
          </a:p>
        </p:txBody>
      </p:sp>
      <p:sp>
        <p:nvSpPr>
          <p:cNvPr id="628" name="Google Shape;628;p62"/>
          <p:cNvSpPr txBox="1"/>
          <p:nvPr/>
        </p:nvSpPr>
        <p:spPr>
          <a:xfrm>
            <a:off x="1955800" y="2682875"/>
            <a:ext cx="8059737" cy="234791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218C21"/>
              </a:buClr>
              <a:buSzPts val="3000"/>
              <a:buFont typeface="Times New Roman"/>
              <a:buNone/>
            </a:pPr>
            <a:r>
              <a:rPr b="0" baseline="30000" i="0" lang="en-US" sz="3000" u="none" cap="none" strike="noStrike">
                <a:solidFill>
                  <a:srgbClr val="218C21"/>
                </a:solidFill>
                <a:latin typeface="Times New Roman"/>
                <a:ea typeface="Times New Roman"/>
                <a:cs typeface="Times New Roman"/>
                <a:sym typeface="Times New Roman"/>
              </a:rPr>
              <a:t>which an attribute evaluation order can be fixed at compiler construction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218C21"/>
              </a:buClr>
              <a:buSzPts val="2000"/>
              <a:buFont typeface="Times New Roman"/>
              <a:buNone/>
            </a:pPr>
            <a:r>
              <a:rPr b="0" i="0" lang="en-US" sz="2000" u="none" cap="none" strike="noStrike">
                <a:solidFill>
                  <a:srgbClr val="218C21"/>
                </a:solidFill>
                <a:latin typeface="Times New Roman"/>
                <a:ea typeface="Times New Roman"/>
                <a:cs typeface="Times New Roman"/>
                <a:sym typeface="Times New Roman"/>
              </a:rPr>
              <a:t>time.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They form a class that is less general than the class of non-circular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In the following we illustrate two kinds of strictly non-circular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600"/>
              </a:spcBef>
              <a:spcAft>
                <a:spcPts val="0"/>
              </a:spcAft>
              <a:buClr>
                <a:srgbClr val="FF6500"/>
              </a:buClr>
              <a:buSzPts val="2000"/>
              <a:buFont typeface="Times New Roman"/>
              <a:buNone/>
            </a:pPr>
            <a:r>
              <a:rPr b="0" i="1" lang="en-US" sz="2000" u="none" cap="none" strike="noStrike">
                <a:solidFill>
                  <a:srgbClr val="FF6500"/>
                </a:solidFill>
                <a:latin typeface="Times New Roman"/>
                <a:ea typeface="Times New Roman"/>
                <a:cs typeface="Times New Roman"/>
                <a:sym typeface="Times New Roman"/>
              </a:rPr>
              <a:t>S-Attributed </a:t>
            </a:r>
            <a:r>
              <a:rPr b="0" i="0" lang="en-US" sz="2000" u="none" cap="none" strike="noStrike">
                <a:solidFill>
                  <a:srgbClr val="363435"/>
                </a:solidFill>
                <a:latin typeface="Times New Roman"/>
                <a:ea typeface="Times New Roman"/>
                <a:cs typeface="Times New Roman"/>
                <a:sym typeface="Times New Roman"/>
              </a:rPr>
              <a:t>and </a:t>
            </a:r>
            <a:r>
              <a:rPr b="0" i="1" lang="en-US" sz="2000" u="none" cap="none" strike="noStrike">
                <a:solidFill>
                  <a:srgbClr val="6532FF"/>
                </a:solidFill>
                <a:latin typeface="Times New Roman"/>
                <a:ea typeface="Times New Roman"/>
                <a:cs typeface="Times New Roman"/>
                <a:sym typeface="Times New Roman"/>
              </a:rPr>
              <a:t>L-Attributed Definitions</a:t>
            </a: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3"/>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(21)</a:t>
            </a:r>
            <a:endParaRPr b="0" i="0" sz="1400" u="none" cap="none" strike="noStrike">
              <a:solidFill>
                <a:srgbClr val="000000"/>
              </a:solidFill>
              <a:latin typeface="Arial"/>
              <a:ea typeface="Arial"/>
              <a:cs typeface="Arial"/>
              <a:sym typeface="Arial"/>
            </a:endParaRPr>
          </a:p>
        </p:txBody>
      </p:sp>
      <p:sp>
        <p:nvSpPr>
          <p:cNvPr id="634" name="Google Shape;634;p63"/>
          <p:cNvSpPr txBox="1"/>
          <p:nvPr/>
        </p:nvSpPr>
        <p:spPr>
          <a:xfrm>
            <a:off x="5065712" y="1408112"/>
            <a:ext cx="1371600"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p:txBody>
      </p:sp>
      <p:sp>
        <p:nvSpPr>
          <p:cNvPr id="635" name="Google Shape;635;p63"/>
          <p:cNvSpPr txBox="1"/>
          <p:nvPr/>
        </p:nvSpPr>
        <p:spPr>
          <a:xfrm>
            <a:off x="1693862" y="2058987"/>
            <a:ext cx="33528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636" name="Google Shape;636;p63"/>
          <p:cNvSpPr txBox="1"/>
          <p:nvPr/>
        </p:nvSpPr>
        <p:spPr>
          <a:xfrm>
            <a:off x="1693862" y="2593975"/>
            <a:ext cx="3233737"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637" name="Google Shape;637;p63"/>
          <p:cNvSpPr txBox="1"/>
          <p:nvPr/>
        </p:nvSpPr>
        <p:spPr>
          <a:xfrm>
            <a:off x="1693862" y="3124200"/>
            <a:ext cx="5006975" cy="16637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1" i="0" lang="en-US" sz="2000" u="none" cap="none" strike="noStrike">
                <a:solidFill>
                  <a:srgbClr val="0000FF"/>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638" name="Google Shape;638;p63"/>
          <p:cNvSpPr txBox="1"/>
          <p:nvPr/>
        </p:nvSpPr>
        <p:spPr>
          <a:xfrm>
            <a:off x="1693862" y="5038725"/>
            <a:ext cx="249555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4"/>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(22)</a:t>
            </a:r>
            <a:endParaRPr b="0" i="0" sz="1400" u="none" cap="none" strike="noStrike">
              <a:solidFill>
                <a:srgbClr val="000000"/>
              </a:solidFill>
              <a:latin typeface="Arial"/>
              <a:ea typeface="Arial"/>
              <a:cs typeface="Arial"/>
              <a:sym typeface="Arial"/>
            </a:endParaRPr>
          </a:p>
        </p:txBody>
      </p:sp>
      <p:sp>
        <p:nvSpPr>
          <p:cNvPr id="644" name="Google Shape;644;p64"/>
          <p:cNvSpPr txBox="1"/>
          <p:nvPr/>
        </p:nvSpPr>
        <p:spPr>
          <a:xfrm>
            <a:off x="3182937" y="1495425"/>
            <a:ext cx="5133975"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Evaluation of S-Attributed Definitions</a:t>
            </a:r>
            <a:endParaRPr b="0" i="0" sz="1400" u="none" cap="none" strike="noStrike">
              <a:solidFill>
                <a:srgbClr val="000000"/>
              </a:solidFill>
              <a:latin typeface="Arial"/>
              <a:ea typeface="Arial"/>
              <a:cs typeface="Arial"/>
              <a:sym typeface="Arial"/>
            </a:endParaRPr>
          </a:p>
        </p:txBody>
      </p:sp>
      <p:sp>
        <p:nvSpPr>
          <p:cNvPr id="645" name="Google Shape;645;p64"/>
          <p:cNvSpPr txBox="1"/>
          <p:nvPr/>
        </p:nvSpPr>
        <p:spPr>
          <a:xfrm>
            <a:off x="1693862" y="2144712"/>
            <a:ext cx="7421562"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Synthesized Attributes can be evaluated by a bottom-up parser</a:t>
            </a:r>
            <a:endParaRPr b="0" i="0" sz="1400" u="none" cap="none" strike="noStrike">
              <a:solidFill>
                <a:srgbClr val="000000"/>
              </a:solidFill>
              <a:latin typeface="Arial"/>
              <a:ea typeface="Arial"/>
              <a:cs typeface="Arial"/>
              <a:sym typeface="Arial"/>
            </a:endParaRPr>
          </a:p>
        </p:txBody>
      </p:sp>
      <p:sp>
        <p:nvSpPr>
          <p:cNvPr id="646" name="Google Shape;646;p64"/>
          <p:cNvSpPr txBox="1"/>
          <p:nvPr/>
        </p:nvSpPr>
        <p:spPr>
          <a:xfrm>
            <a:off x="9131300" y="2144712"/>
            <a:ext cx="717550" cy="28257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0000FF"/>
              </a:buClr>
              <a:buSzPts val="2000"/>
              <a:buFont typeface="Times New Roman"/>
              <a:buNone/>
            </a:pPr>
            <a:r>
              <a:rPr b="1" i="0" lang="en-US" sz="2000" u="none" cap="none" strike="noStrike">
                <a:solidFill>
                  <a:srgbClr val="0000FF"/>
                </a:solidFill>
                <a:latin typeface="Times New Roman"/>
                <a:ea typeface="Times New Roman"/>
                <a:cs typeface="Times New Roman"/>
                <a:sym typeface="Times New Roman"/>
              </a:rPr>
              <a:t>as the</a:t>
            </a:r>
            <a:endParaRPr b="0" i="0" sz="1400" u="none" cap="none" strike="noStrike">
              <a:solidFill>
                <a:srgbClr val="000000"/>
              </a:solidFill>
              <a:latin typeface="Arial"/>
              <a:ea typeface="Arial"/>
              <a:cs typeface="Arial"/>
              <a:sym typeface="Arial"/>
            </a:endParaRPr>
          </a:p>
        </p:txBody>
      </p:sp>
      <p:sp>
        <p:nvSpPr>
          <p:cNvPr id="647" name="Google Shape;647;p64"/>
          <p:cNvSpPr txBox="1"/>
          <p:nvPr/>
        </p:nvSpPr>
        <p:spPr>
          <a:xfrm>
            <a:off x="1955800" y="2525712"/>
            <a:ext cx="805656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0000FF"/>
              </a:buClr>
              <a:buSzPts val="2000"/>
              <a:buFont typeface="Times New Roman"/>
              <a:buNone/>
            </a:pPr>
            <a:r>
              <a:rPr b="1" i="0" lang="en-US" sz="2000" u="none" cap="none" strike="noStrike">
                <a:solidFill>
                  <a:srgbClr val="0000FF"/>
                </a:solidFill>
                <a:latin typeface="Times New Roman"/>
                <a:ea typeface="Times New Roman"/>
                <a:cs typeface="Times New Roman"/>
                <a:sym typeface="Times New Roman"/>
              </a:rPr>
              <a:t>input is being analyzed avoiding the construction of a dependency graph.</a:t>
            </a:r>
            <a:endParaRPr b="0" i="0" sz="1400" u="none" cap="none" strike="noStrike">
              <a:solidFill>
                <a:srgbClr val="000000"/>
              </a:solidFill>
              <a:latin typeface="Arial"/>
              <a:ea typeface="Arial"/>
              <a:cs typeface="Arial"/>
              <a:sym typeface="Arial"/>
            </a:endParaRPr>
          </a:p>
        </p:txBody>
      </p:sp>
      <p:sp>
        <p:nvSpPr>
          <p:cNvPr id="648" name="Google Shape;648;p64"/>
          <p:cNvSpPr txBox="1"/>
          <p:nvPr/>
        </p:nvSpPr>
        <p:spPr>
          <a:xfrm>
            <a:off x="1693862" y="3063875"/>
            <a:ext cx="7421562" cy="287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parser keeps the values of the synthesized attributes in its stack.</a:t>
            </a:r>
            <a:endParaRPr b="0" i="0" sz="1400" u="none" cap="none" strike="noStrike">
              <a:solidFill>
                <a:srgbClr val="000000"/>
              </a:solidFill>
              <a:latin typeface="Arial"/>
              <a:ea typeface="Arial"/>
              <a:cs typeface="Arial"/>
              <a:sym typeface="Arial"/>
            </a:endParaRPr>
          </a:p>
        </p:txBody>
      </p:sp>
      <p:sp>
        <p:nvSpPr>
          <p:cNvPr id="649" name="Google Shape;649;p64"/>
          <p:cNvSpPr txBox="1"/>
          <p:nvPr/>
        </p:nvSpPr>
        <p:spPr>
          <a:xfrm>
            <a:off x="1693862" y="3592512"/>
            <a:ext cx="8320087" cy="6731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Whenever a reduction A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α is made, the attribute for A is computed from</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the attributes of α which appear on the stack.</a:t>
            </a:r>
            <a:endParaRPr b="0" i="0" sz="1400" u="none" cap="none" strike="noStrike">
              <a:solidFill>
                <a:srgbClr val="000000"/>
              </a:solidFill>
              <a:latin typeface="Arial"/>
              <a:ea typeface="Arial"/>
              <a:cs typeface="Arial"/>
              <a:sym typeface="Arial"/>
            </a:endParaRPr>
          </a:p>
        </p:txBody>
      </p:sp>
      <p:sp>
        <p:nvSpPr>
          <p:cNvPr id="650" name="Google Shape;650;p64"/>
          <p:cNvSpPr txBox="1"/>
          <p:nvPr/>
        </p:nvSpPr>
        <p:spPr>
          <a:xfrm>
            <a:off x="1693862" y="4514850"/>
            <a:ext cx="8280400" cy="666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218C21"/>
                </a:solidFill>
                <a:latin typeface="Times New Roman"/>
                <a:ea typeface="Times New Roman"/>
                <a:cs typeface="Times New Roman"/>
                <a:sym typeface="Times New Roman"/>
              </a:rPr>
              <a:t>Thus, a translator for an S-Attributed Definition can be simply implemented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218C21"/>
              </a:buClr>
              <a:buSzPts val="2000"/>
              <a:buFont typeface="Times New Roman"/>
              <a:buNone/>
            </a:pPr>
            <a:r>
              <a:rPr b="0" i="0" lang="en-US" sz="2000" u="none" cap="none" strike="noStrike">
                <a:solidFill>
                  <a:srgbClr val="218C21"/>
                </a:solidFill>
                <a:latin typeface="Times New Roman"/>
                <a:ea typeface="Times New Roman"/>
                <a:cs typeface="Times New Roman"/>
                <a:sym typeface="Times New Roman"/>
              </a:rPr>
              <a:t>by extending the stack of an LR-Parser.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5"/>
          <p:cNvSpPr txBox="1"/>
          <p:nvPr/>
        </p:nvSpPr>
        <p:spPr>
          <a:xfrm>
            <a:off x="5173662" y="1971675"/>
            <a:ext cx="1579562" cy="4762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6" name="Google Shape;656;p65"/>
          <p:cNvSpPr txBox="1"/>
          <p:nvPr/>
        </p:nvSpPr>
        <p:spPr>
          <a:xfrm>
            <a:off x="5173662" y="2487612"/>
            <a:ext cx="1579562" cy="2311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7" name="Google Shape;657;p65"/>
          <p:cNvSpPr txBox="1"/>
          <p:nvPr/>
        </p:nvSpPr>
        <p:spPr>
          <a:xfrm>
            <a:off x="1262062" y="1587"/>
            <a:ext cx="7646987" cy="508000"/>
          </a:xfrm>
          <a:prstGeom prst="rect">
            <a:avLst/>
          </a:prstGeom>
          <a:noFill/>
          <a:ln>
            <a:noFill/>
          </a:ln>
        </p:spPr>
        <p:txBody>
          <a:bodyPr anchorCtr="0" anchor="t" bIns="0" lIns="0" spcFirstLastPara="1" rIns="0" wrap="square" tIns="0">
            <a:noAutofit/>
          </a:bodyPr>
          <a:lstStyle/>
          <a:p>
            <a:pPr indent="0" lvl="0" marL="2760662"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276066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Extending a Parser Stack</a:t>
            </a:r>
            <a:endParaRPr b="0" i="0" sz="1400" u="none" cap="none" strike="noStrike">
              <a:solidFill>
                <a:srgbClr val="000000"/>
              </a:solidFill>
              <a:latin typeface="Arial"/>
              <a:ea typeface="Arial"/>
              <a:cs typeface="Arial"/>
              <a:sym typeface="Arial"/>
            </a:endParaRPr>
          </a:p>
        </p:txBody>
      </p:sp>
      <p:sp>
        <p:nvSpPr>
          <p:cNvPr id="658" name="Google Shape;658;p65"/>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(23)</a:t>
            </a:r>
            <a:endParaRPr b="0" i="0" sz="1400" u="none" cap="none" strike="noStrike">
              <a:solidFill>
                <a:srgbClr val="000000"/>
              </a:solidFill>
              <a:latin typeface="Arial"/>
              <a:ea typeface="Arial"/>
              <a:cs typeface="Arial"/>
              <a:sym typeface="Arial"/>
            </a:endParaRPr>
          </a:p>
        </p:txBody>
      </p:sp>
      <p:sp>
        <p:nvSpPr>
          <p:cNvPr id="659" name="Google Shape;659;p65"/>
          <p:cNvSpPr txBox="1"/>
          <p:nvPr/>
        </p:nvSpPr>
        <p:spPr>
          <a:xfrm>
            <a:off x="1693862" y="793750"/>
            <a:ext cx="8315325" cy="11430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Extra fields are added to the stack to hold the values of synthesized attributes.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9000"/>
              </a:lnSpc>
              <a:spcBef>
                <a:spcPts val="19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In the simple case of just one attribute per grammar symbol the stack has two fields: </a:t>
            </a:r>
            <a:r>
              <a:rPr b="0" i="1" lang="en-US" sz="2000" u="none" cap="none" strike="noStrike">
                <a:solidFill>
                  <a:srgbClr val="363435"/>
                </a:solidFill>
                <a:latin typeface="Times New Roman"/>
                <a:ea typeface="Times New Roman"/>
                <a:cs typeface="Times New Roman"/>
                <a:sym typeface="Times New Roman"/>
              </a:rPr>
              <a:t>state </a:t>
            </a:r>
            <a:r>
              <a:rPr b="0" i="0" lang="en-US" sz="2000" u="none" cap="none" strike="noStrike">
                <a:solidFill>
                  <a:srgbClr val="363435"/>
                </a:solidFill>
                <a:latin typeface="Times New Roman"/>
                <a:ea typeface="Times New Roman"/>
                <a:cs typeface="Times New Roman"/>
                <a:sym typeface="Times New Roman"/>
              </a:rPr>
              <a:t>and </a:t>
            </a:r>
            <a:r>
              <a:rPr b="0" i="1" lang="en-US" sz="2000" u="none" cap="none" strike="noStrike">
                <a:solidFill>
                  <a:srgbClr val="363435"/>
                </a:solidFill>
                <a:latin typeface="Times New Roman"/>
                <a:ea typeface="Times New Roman"/>
                <a:cs typeface="Times New Roman"/>
                <a:sym typeface="Times New Roman"/>
              </a:rPr>
              <a:t>val</a:t>
            </a:r>
            <a:endParaRPr b="0" i="0" sz="1400" u="none" cap="none" strike="noStrike">
              <a:solidFill>
                <a:srgbClr val="000000"/>
              </a:solidFill>
              <a:latin typeface="Arial"/>
              <a:ea typeface="Arial"/>
              <a:cs typeface="Arial"/>
              <a:sym typeface="Arial"/>
            </a:endParaRPr>
          </a:p>
        </p:txBody>
      </p:sp>
      <p:sp>
        <p:nvSpPr>
          <p:cNvPr id="660" name="Google Shape;660;p65"/>
          <p:cNvSpPr txBox="1"/>
          <p:nvPr/>
        </p:nvSpPr>
        <p:spPr>
          <a:xfrm>
            <a:off x="5310187" y="2089150"/>
            <a:ext cx="552450"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state</a:t>
            </a:r>
            <a:endParaRPr b="0" i="0" sz="1400" u="none" cap="none" strike="noStrike">
              <a:solidFill>
                <a:srgbClr val="000000"/>
              </a:solidFill>
              <a:latin typeface="Arial"/>
              <a:ea typeface="Arial"/>
              <a:cs typeface="Arial"/>
              <a:sym typeface="Arial"/>
            </a:endParaRPr>
          </a:p>
        </p:txBody>
      </p:sp>
      <p:sp>
        <p:nvSpPr>
          <p:cNvPr id="661" name="Google Shape;661;p65"/>
          <p:cNvSpPr txBox="1"/>
          <p:nvPr/>
        </p:nvSpPr>
        <p:spPr>
          <a:xfrm>
            <a:off x="6181725" y="2089150"/>
            <a:ext cx="381000"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val</a:t>
            </a:r>
            <a:endParaRPr b="0" i="0" sz="1400" u="none" cap="none" strike="noStrike">
              <a:solidFill>
                <a:srgbClr val="000000"/>
              </a:solidFill>
              <a:latin typeface="Arial"/>
              <a:ea typeface="Arial"/>
              <a:cs typeface="Arial"/>
              <a:sym typeface="Arial"/>
            </a:endParaRPr>
          </a:p>
        </p:txBody>
      </p:sp>
      <p:sp>
        <p:nvSpPr>
          <p:cNvPr id="662" name="Google Shape;662;p65"/>
          <p:cNvSpPr txBox="1"/>
          <p:nvPr/>
        </p:nvSpPr>
        <p:spPr>
          <a:xfrm>
            <a:off x="5383212" y="3060700"/>
            <a:ext cx="390525" cy="1660525"/>
          </a:xfrm>
          <a:prstGeom prst="rect">
            <a:avLst/>
          </a:prstGeom>
          <a:noFill/>
          <a:ln>
            <a:noFill/>
          </a:ln>
        </p:spPr>
        <p:txBody>
          <a:bodyPr anchorCtr="0" anchor="t" bIns="0" lIns="0" spcFirstLastPara="1" rIns="0" wrap="square" tIns="0">
            <a:noAutofit/>
          </a:bodyPr>
          <a:lstStyle/>
          <a:p>
            <a:pPr indent="0" lvl="0" marL="44450" marR="0" rtl="0" algn="ctr">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Z</a:t>
            </a:r>
            <a:endParaRPr b="0" i="0" sz="2000" u="none" cap="none" strike="noStrike">
              <a:solidFill>
                <a:schemeClr val="dk1"/>
              </a:solidFill>
              <a:latin typeface="Times New Roman"/>
              <a:ea typeface="Times New Roman"/>
              <a:cs typeface="Times New Roman"/>
              <a:sym typeface="Times New Roman"/>
            </a:endParaRPr>
          </a:p>
          <a:p>
            <a:pPr indent="0" lvl="0" marL="44450" marR="0" rtl="0" algn="l">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Y </a:t>
            </a:r>
            <a:endParaRPr b="0" i="0" sz="2000" u="none" cap="none" strike="noStrike">
              <a:solidFill>
                <a:schemeClr val="dk1"/>
              </a:solidFill>
              <a:latin typeface="Times New Roman"/>
              <a:ea typeface="Times New Roman"/>
              <a:cs typeface="Times New Roman"/>
              <a:sym typeface="Times New Roman"/>
            </a:endParaRPr>
          </a:p>
          <a:p>
            <a:pPr indent="0" lvl="0" marL="44450" marR="0" rtl="0" algn="l">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endParaRPr b="0" i="0" sz="2000" u="none" cap="none" strike="noStrike">
              <a:solidFill>
                <a:schemeClr val="dk1"/>
              </a:solidFill>
              <a:latin typeface="Times New Roman"/>
              <a:ea typeface="Times New Roman"/>
              <a:cs typeface="Times New Roman"/>
              <a:sym typeface="Times New Roman"/>
            </a:endParaRPr>
          </a:p>
          <a:p>
            <a:pPr indent="0" lvl="0" marL="44450" marR="0" rtl="0" algn="ctr">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 .</a:t>
            </a:r>
            <a:endParaRPr b="0" i="0" sz="1400" u="none" cap="none" strike="noStrike">
              <a:solidFill>
                <a:srgbClr val="000000"/>
              </a:solidFill>
              <a:latin typeface="Arial"/>
              <a:ea typeface="Arial"/>
              <a:cs typeface="Arial"/>
              <a:sym typeface="Arial"/>
            </a:endParaRPr>
          </a:p>
        </p:txBody>
      </p:sp>
      <p:sp>
        <p:nvSpPr>
          <p:cNvPr id="663" name="Google Shape;663;p65"/>
          <p:cNvSpPr txBox="1"/>
          <p:nvPr/>
        </p:nvSpPr>
        <p:spPr>
          <a:xfrm>
            <a:off x="6089650" y="3060700"/>
            <a:ext cx="549275" cy="1660525"/>
          </a:xfrm>
          <a:prstGeom prst="rect">
            <a:avLst/>
          </a:prstGeom>
          <a:noFill/>
          <a:ln>
            <a:noFill/>
          </a:ln>
        </p:spPr>
        <p:txBody>
          <a:bodyPr anchorCtr="0" anchor="t" bIns="0" lIns="0" spcFirstLastPara="1" rIns="0" wrap="square" tIns="0">
            <a:noAutofit/>
          </a:bodyPr>
          <a:lstStyle/>
          <a:p>
            <a:pPr indent="0" lvl="0" marL="34925"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Z.x</a:t>
            </a:r>
            <a:endParaRPr b="0" i="0" sz="2000" u="none" cap="none" strike="noStrike">
              <a:solidFill>
                <a:schemeClr val="dk1"/>
              </a:solidFill>
              <a:latin typeface="Times New Roman"/>
              <a:ea typeface="Times New Roman"/>
              <a:cs typeface="Times New Roman"/>
              <a:sym typeface="Times New Roman"/>
            </a:endParaRPr>
          </a:p>
          <a:p>
            <a:pPr indent="0" lvl="0" marL="34925" marR="0" rtl="0" algn="l">
              <a:lnSpc>
                <a:spcPct val="96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Y .x</a:t>
            </a:r>
            <a:endParaRPr b="0" i="0" sz="2000" u="none" cap="none" strike="noStrike">
              <a:solidFill>
                <a:schemeClr val="dk1"/>
              </a:solidFill>
              <a:latin typeface="Times New Roman"/>
              <a:ea typeface="Times New Roman"/>
              <a:cs typeface="Times New Roman"/>
              <a:sym typeface="Times New Roman"/>
            </a:endParaRPr>
          </a:p>
          <a:p>
            <a:pPr indent="0" lvl="0" marL="34925" marR="0" rtl="0" algn="ctr">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X.x</a:t>
            </a:r>
            <a:endParaRPr b="0" i="0" sz="2000" u="none" cap="none" strike="noStrike">
              <a:solidFill>
                <a:schemeClr val="dk1"/>
              </a:solidFill>
              <a:latin typeface="Times New Roman"/>
              <a:ea typeface="Times New Roman"/>
              <a:cs typeface="Times New Roman"/>
              <a:sym typeface="Times New Roman"/>
            </a:endParaRPr>
          </a:p>
          <a:p>
            <a:pPr indent="0" lvl="0" marL="34925" marR="0" rtl="0" algn="ctr">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 .</a:t>
            </a:r>
            <a:endParaRPr b="0" i="0" sz="1400" u="none" cap="none" strike="noStrike">
              <a:solidFill>
                <a:srgbClr val="000000"/>
              </a:solidFill>
              <a:latin typeface="Arial"/>
              <a:ea typeface="Arial"/>
              <a:cs typeface="Arial"/>
              <a:sym typeface="Arial"/>
            </a:endParaRPr>
          </a:p>
        </p:txBody>
      </p:sp>
      <p:sp>
        <p:nvSpPr>
          <p:cNvPr id="664" name="Google Shape;664;p65"/>
          <p:cNvSpPr txBox="1"/>
          <p:nvPr/>
        </p:nvSpPr>
        <p:spPr>
          <a:xfrm>
            <a:off x="1693862" y="4914900"/>
            <a:ext cx="7905750" cy="157797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current top of the stack is indicated by the pointer </a:t>
            </a:r>
            <a:r>
              <a:rPr b="0" baseline="30000" i="1" lang="en-US" sz="3000" u="none" cap="none" strike="noStrike">
                <a:solidFill>
                  <a:srgbClr val="363435"/>
                </a:solidFill>
                <a:latin typeface="Times New Roman"/>
                <a:ea typeface="Times New Roman"/>
                <a:cs typeface="Times New Roman"/>
                <a:sym typeface="Times New Roman"/>
              </a:rPr>
              <a:t>top</a:t>
            </a:r>
            <a:r>
              <a:rPr b="0" baseline="30000" i="0" lang="en-US" sz="3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3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Synthesized attributes are computed just before each reduction: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9000"/>
              </a:lnSpc>
              <a:spcBef>
                <a:spcPts val="15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Before the reduction A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X Y Z is made, the attribute for A  is computed: A.a := f (val[top], val[top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1], val[top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6"/>
          <p:cNvSpPr txBox="1"/>
          <p:nvPr/>
        </p:nvSpPr>
        <p:spPr>
          <a:xfrm>
            <a:off x="2600325" y="1273175"/>
            <a:ext cx="6727825" cy="36877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0" name="Google Shape;670;p66"/>
          <p:cNvSpPr txBox="1"/>
          <p:nvPr/>
        </p:nvSpPr>
        <p:spPr>
          <a:xfrm>
            <a:off x="1293812" y="-96837"/>
            <a:ext cx="7689850" cy="819150"/>
          </a:xfrm>
          <a:prstGeom prst="rect">
            <a:avLst/>
          </a:prstGeom>
          <a:noFill/>
          <a:ln>
            <a:noFill/>
          </a:ln>
        </p:spPr>
        <p:txBody>
          <a:bodyPr anchorCtr="0" anchor="t" bIns="0" lIns="0" spcFirstLastPara="1" rIns="0" wrap="square" tIns="0">
            <a:noAutofit/>
          </a:bodyPr>
          <a:lstStyle/>
          <a:p>
            <a:pPr indent="0" lvl="0" marL="1846261"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1846261"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Extending a Parser Stack: An Example</a:t>
            </a:r>
            <a:endParaRPr b="0" i="0" sz="2200" u="none" cap="none" strike="noStrike">
              <a:solidFill>
                <a:schemeClr val="dk1"/>
              </a:solidFill>
              <a:latin typeface="Arial"/>
              <a:ea typeface="Arial"/>
              <a:cs typeface="Arial"/>
              <a:sym typeface="Arial"/>
            </a:endParaRPr>
          </a:p>
          <a:p>
            <a:pPr indent="0" lvl="0" marL="1846261" marR="0" rtl="0" algn="l">
              <a:lnSpc>
                <a:spcPct val="98000"/>
              </a:lnSpc>
              <a:spcBef>
                <a:spcPts val="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1" i="0" lang="en-US" sz="2000" u="none" cap="none" strike="noStrike">
                <a:solidFill>
                  <a:srgbClr val="363435"/>
                </a:solidFill>
                <a:latin typeface="Times New Roman"/>
                <a:ea typeface="Times New Roman"/>
                <a:cs typeface="Times New Roman"/>
                <a:sym typeface="Times New Roman"/>
              </a:rPr>
              <a:t>Example.  </a:t>
            </a:r>
            <a:r>
              <a:rPr b="0" i="0" lang="en-US" sz="2000" u="none" cap="none" strike="noStrike">
                <a:solidFill>
                  <a:srgbClr val="363435"/>
                </a:solidFill>
                <a:latin typeface="Times New Roman"/>
                <a:ea typeface="Times New Roman"/>
                <a:cs typeface="Times New Roman"/>
                <a:sym typeface="Times New Roman"/>
              </a:rPr>
              <a:t>Consider the S-attributed definitions for the arithmetic</a:t>
            </a:r>
            <a:endParaRPr b="0" i="0" sz="1400" u="none" cap="none" strike="noStrike">
              <a:solidFill>
                <a:srgbClr val="000000"/>
              </a:solidFill>
              <a:latin typeface="Arial"/>
              <a:ea typeface="Arial"/>
              <a:cs typeface="Arial"/>
              <a:sym typeface="Arial"/>
            </a:endParaRPr>
          </a:p>
        </p:txBody>
      </p:sp>
      <p:sp>
        <p:nvSpPr>
          <p:cNvPr id="671" name="Google Shape;671;p66"/>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(24)</a:t>
            </a:r>
            <a:endParaRPr b="0" i="0" sz="1400" u="none" cap="none" strike="noStrike">
              <a:solidFill>
                <a:srgbClr val="000000"/>
              </a:solidFill>
              <a:latin typeface="Arial"/>
              <a:ea typeface="Arial"/>
              <a:cs typeface="Arial"/>
              <a:sym typeface="Arial"/>
            </a:endParaRPr>
          </a:p>
        </p:txBody>
      </p:sp>
      <p:sp>
        <p:nvSpPr>
          <p:cNvPr id="672" name="Google Shape;672;p66"/>
          <p:cNvSpPr txBox="1"/>
          <p:nvPr/>
        </p:nvSpPr>
        <p:spPr>
          <a:xfrm>
            <a:off x="8972550" y="533400"/>
            <a:ext cx="823912"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expres-</a:t>
            </a:r>
            <a:endParaRPr b="0" i="0" sz="1400" u="none" cap="none" strike="noStrike">
              <a:solidFill>
                <a:srgbClr val="000000"/>
              </a:solidFill>
              <a:latin typeface="Arial"/>
              <a:ea typeface="Arial"/>
              <a:cs typeface="Arial"/>
              <a:sym typeface="Arial"/>
            </a:endParaRPr>
          </a:p>
        </p:txBody>
      </p:sp>
      <p:sp>
        <p:nvSpPr>
          <p:cNvPr id="673" name="Google Shape;673;p66"/>
          <p:cNvSpPr txBox="1"/>
          <p:nvPr/>
        </p:nvSpPr>
        <p:spPr>
          <a:xfrm>
            <a:off x="1955800" y="903287"/>
            <a:ext cx="6604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sions.</a:t>
            </a:r>
            <a:endParaRPr b="0" i="0" sz="1400" u="none" cap="none" strike="noStrike">
              <a:solidFill>
                <a:srgbClr val="000000"/>
              </a:solidFill>
              <a:latin typeface="Arial"/>
              <a:ea typeface="Arial"/>
              <a:cs typeface="Arial"/>
              <a:sym typeface="Arial"/>
            </a:endParaRPr>
          </a:p>
        </p:txBody>
      </p:sp>
      <p:sp>
        <p:nvSpPr>
          <p:cNvPr id="674" name="Google Shape;674;p66"/>
          <p:cNvSpPr txBox="1"/>
          <p:nvPr/>
        </p:nvSpPr>
        <p:spPr>
          <a:xfrm>
            <a:off x="2636837" y="903287"/>
            <a:ext cx="47085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To evaluate attributes the parser executes the</a:t>
            </a:r>
            <a:endParaRPr b="0" i="0" sz="1400" u="none" cap="none" strike="noStrike">
              <a:solidFill>
                <a:srgbClr val="000000"/>
              </a:solidFill>
              <a:latin typeface="Arial"/>
              <a:ea typeface="Arial"/>
              <a:cs typeface="Arial"/>
              <a:sym typeface="Arial"/>
            </a:endParaRPr>
          </a:p>
        </p:txBody>
      </p:sp>
      <p:sp>
        <p:nvSpPr>
          <p:cNvPr id="675" name="Google Shape;675;p66"/>
          <p:cNvSpPr txBox="1"/>
          <p:nvPr/>
        </p:nvSpPr>
        <p:spPr>
          <a:xfrm>
            <a:off x="7348537" y="903287"/>
            <a:ext cx="16271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following code</a:t>
            </a:r>
            <a:endParaRPr b="0" i="0" sz="1400" u="none" cap="none" strike="noStrike">
              <a:solidFill>
                <a:srgbClr val="000000"/>
              </a:solidFill>
              <a:latin typeface="Arial"/>
              <a:ea typeface="Arial"/>
              <a:cs typeface="Arial"/>
              <a:sym typeface="Arial"/>
            </a:endParaRPr>
          </a:p>
        </p:txBody>
      </p:sp>
      <p:sp>
        <p:nvSpPr>
          <p:cNvPr id="676" name="Google Shape;676;p66"/>
          <p:cNvSpPr txBox="1"/>
          <p:nvPr/>
        </p:nvSpPr>
        <p:spPr>
          <a:xfrm>
            <a:off x="2738437" y="1385887"/>
            <a:ext cx="1550987"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P</a:t>
            </a:r>
            <a:r>
              <a:rPr b="0" baseline="30000" i="0" lang="en-US" sz="2400" u="none" cap="none" strike="noStrike">
                <a:solidFill>
                  <a:srgbClr val="363435"/>
                </a:solidFill>
                <a:latin typeface="Times New Roman"/>
                <a:ea typeface="Times New Roman"/>
                <a:cs typeface="Times New Roman"/>
                <a:sym typeface="Times New Roman"/>
              </a:rPr>
              <a:t>RO D U C T I ON</a:t>
            </a:r>
            <a:endParaRPr b="0" i="0" sz="1400" u="none" cap="none" strike="noStrike">
              <a:solidFill>
                <a:srgbClr val="000000"/>
              </a:solidFill>
              <a:latin typeface="Arial"/>
              <a:ea typeface="Arial"/>
              <a:cs typeface="Arial"/>
              <a:sym typeface="Arial"/>
            </a:endParaRPr>
          </a:p>
        </p:txBody>
      </p:sp>
      <p:sp>
        <p:nvSpPr>
          <p:cNvPr id="677" name="Google Shape;677;p66"/>
          <p:cNvSpPr txBox="1"/>
          <p:nvPr/>
        </p:nvSpPr>
        <p:spPr>
          <a:xfrm>
            <a:off x="4622800" y="1385887"/>
            <a:ext cx="2319337" cy="752475"/>
          </a:xfrm>
          <a:prstGeom prst="rect">
            <a:avLst/>
          </a:prstGeom>
          <a:noFill/>
          <a:ln>
            <a:noFill/>
          </a:ln>
        </p:spPr>
        <p:txBody>
          <a:bodyPr anchorCtr="0" anchor="t" bIns="0" lIns="0" spcFirstLastPara="1" rIns="0" wrap="square" tIns="0">
            <a:noAutofit/>
          </a:bodyPr>
          <a:lstStyle/>
          <a:p>
            <a:pPr indent="0" lvl="0" marL="1746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C</a:t>
            </a:r>
            <a:r>
              <a:rPr b="0" baseline="30000" i="0" lang="en-US" sz="2400" u="none" cap="none" strike="noStrike">
                <a:solidFill>
                  <a:srgbClr val="363435"/>
                </a:solidFill>
                <a:latin typeface="Times New Roman"/>
                <a:ea typeface="Times New Roman"/>
                <a:cs typeface="Times New Roman"/>
                <a:sym typeface="Times New Roman"/>
              </a:rPr>
              <a:t>O D E</a:t>
            </a:r>
            <a:endParaRPr b="0" i="0" sz="1600" u="none" cap="none" strike="noStrike">
              <a:solidFill>
                <a:schemeClr val="dk1"/>
              </a:solidFill>
              <a:latin typeface="Times New Roman"/>
              <a:ea typeface="Times New Roman"/>
              <a:cs typeface="Times New Roman"/>
              <a:sym typeface="Times New Roman"/>
            </a:endParaRPr>
          </a:p>
          <a:p>
            <a:pPr indent="0" lvl="0" marL="17462" marR="0" rtl="0" algn="l">
              <a:lnSpc>
                <a:spcPct val="98000"/>
              </a:lnSpc>
              <a:spcBef>
                <a:spcPts val="120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print</a:t>
            </a:r>
            <a:r>
              <a:rPr b="0" i="0" lang="en-US" sz="2000" u="none" cap="none" strike="noStrike">
                <a:solidFill>
                  <a:srgbClr val="363435"/>
                </a:solidFill>
                <a:latin typeface="Times New Roman"/>
                <a:ea typeface="Times New Roman"/>
                <a:cs typeface="Times New Roman"/>
                <a:sym typeface="Times New Roman"/>
              </a:rPr>
              <a:t>(val[top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678" name="Google Shape;678;p66"/>
          <p:cNvSpPr txBox="1"/>
          <p:nvPr/>
        </p:nvSpPr>
        <p:spPr>
          <a:xfrm>
            <a:off x="2730500" y="1847850"/>
            <a:ext cx="268287" cy="3035300"/>
          </a:xfrm>
          <a:prstGeom prst="rect">
            <a:avLst/>
          </a:prstGeom>
          <a:noFill/>
          <a:ln>
            <a:noFill/>
          </a:ln>
        </p:spPr>
        <p:txBody>
          <a:bodyPr anchorCtr="0" anchor="t" bIns="0" lIns="0" spcFirstLastPara="1" rIns="0" wrap="square" tIns="0">
            <a:noAutofit/>
          </a:bodyPr>
          <a:lstStyle/>
          <a:p>
            <a:pPr indent="0" lvl="0" marL="11112" marR="0" rtl="0" algn="just">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2000" u="none" cap="none" strike="noStrike">
              <a:solidFill>
                <a:schemeClr val="dk1"/>
              </a:solidFill>
              <a:latin typeface="Times New Roman"/>
              <a:ea typeface="Times New Roman"/>
              <a:cs typeface="Times New Roman"/>
              <a:sym typeface="Times New Roman"/>
            </a:endParaRPr>
          </a:p>
          <a:p>
            <a:pPr indent="0" lvl="0" marL="11112" marR="0" rtl="0" algn="just">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1400" u="none" cap="none" strike="noStrike">
              <a:solidFill>
                <a:srgbClr val="000000"/>
              </a:solidFill>
              <a:latin typeface="Arial"/>
              <a:ea typeface="Arial"/>
              <a:cs typeface="Arial"/>
              <a:sym typeface="Arial"/>
            </a:endParaRPr>
          </a:p>
        </p:txBody>
      </p:sp>
      <p:sp>
        <p:nvSpPr>
          <p:cNvPr id="679" name="Google Shape;679;p66"/>
          <p:cNvSpPr txBox="1"/>
          <p:nvPr/>
        </p:nvSpPr>
        <p:spPr>
          <a:xfrm>
            <a:off x="3011487" y="1847850"/>
            <a:ext cx="817562" cy="290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E</a:t>
            </a:r>
            <a:r>
              <a:rPr b="0" baseline="30000" i="0" lang="en-US" sz="3000" u="none" cap="none" strike="noStrike">
                <a:solidFill>
                  <a:srgbClr val="363435"/>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680" name="Google Shape;680;p66"/>
          <p:cNvSpPr txBox="1"/>
          <p:nvPr/>
        </p:nvSpPr>
        <p:spPr>
          <a:xfrm>
            <a:off x="3422650" y="2306637"/>
            <a:ext cx="390525" cy="741362"/>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E</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a:t>
            </a:r>
            <a:endParaRPr b="0" i="0" sz="1400" u="none" cap="none" strike="noStrike">
              <a:solidFill>
                <a:srgbClr val="000000"/>
              </a:solidFill>
              <a:latin typeface="Arial"/>
              <a:ea typeface="Arial"/>
              <a:cs typeface="Arial"/>
              <a:sym typeface="Arial"/>
            </a:endParaRPr>
          </a:p>
        </p:txBody>
      </p:sp>
      <p:sp>
        <p:nvSpPr>
          <p:cNvPr id="681" name="Google Shape;681;p66"/>
          <p:cNvSpPr txBox="1"/>
          <p:nvPr/>
        </p:nvSpPr>
        <p:spPr>
          <a:xfrm>
            <a:off x="3829050" y="2306637"/>
            <a:ext cx="530225"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T</a:t>
            </a:r>
            <a:endParaRPr b="0" i="0" sz="1400" u="none" cap="none" strike="noStrike">
              <a:solidFill>
                <a:srgbClr val="000000"/>
              </a:solidFill>
              <a:latin typeface="Arial"/>
              <a:ea typeface="Arial"/>
              <a:cs typeface="Arial"/>
              <a:sym typeface="Arial"/>
            </a:endParaRPr>
          </a:p>
        </p:txBody>
      </p:sp>
      <p:sp>
        <p:nvSpPr>
          <p:cNvPr id="682" name="Google Shape;682;p66"/>
          <p:cNvSpPr txBox="1"/>
          <p:nvPr/>
        </p:nvSpPr>
        <p:spPr>
          <a:xfrm>
            <a:off x="4622800" y="2306637"/>
            <a:ext cx="1247775"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val[ntop]</a:t>
            </a:r>
            <a:endParaRPr b="0" i="0" sz="1400" u="none" cap="none" strike="noStrike">
              <a:solidFill>
                <a:srgbClr val="000000"/>
              </a:solidFill>
              <a:latin typeface="Arial"/>
              <a:ea typeface="Arial"/>
              <a:cs typeface="Arial"/>
              <a:sym typeface="Arial"/>
            </a:endParaRPr>
          </a:p>
        </p:txBody>
      </p:sp>
      <p:sp>
        <p:nvSpPr>
          <p:cNvPr id="683" name="Google Shape;683;p66"/>
          <p:cNvSpPr txBox="1"/>
          <p:nvPr/>
        </p:nvSpPr>
        <p:spPr>
          <a:xfrm>
            <a:off x="6291262" y="2306637"/>
            <a:ext cx="1062037"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val[top]</a:t>
            </a:r>
            <a:endParaRPr b="0" i="0" sz="1400" u="none" cap="none" strike="noStrike">
              <a:solidFill>
                <a:srgbClr val="000000"/>
              </a:solidFill>
              <a:latin typeface="Arial"/>
              <a:ea typeface="Arial"/>
              <a:cs typeface="Arial"/>
              <a:sym typeface="Arial"/>
            </a:endParaRPr>
          </a:p>
        </p:txBody>
      </p:sp>
      <p:sp>
        <p:nvSpPr>
          <p:cNvPr id="684" name="Google Shape;684;p66"/>
          <p:cNvSpPr txBox="1"/>
          <p:nvPr/>
        </p:nvSpPr>
        <p:spPr>
          <a:xfrm>
            <a:off x="7358062" y="2306637"/>
            <a:ext cx="1879600" cy="2921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val[top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685" name="Google Shape;685;p66"/>
          <p:cNvSpPr txBox="1"/>
          <p:nvPr/>
        </p:nvSpPr>
        <p:spPr>
          <a:xfrm>
            <a:off x="3021012" y="2314575"/>
            <a:ext cx="381000" cy="2576512"/>
          </a:xfrm>
          <a:prstGeom prst="rect">
            <a:avLst/>
          </a:prstGeom>
          <a:noFill/>
          <a:ln>
            <a:noFill/>
          </a:ln>
        </p:spPr>
        <p:txBody>
          <a:bodyPr anchorCtr="0" anchor="t" bIns="0" lIns="0" spcFirstLastPara="1" rIns="0" wrap="square" tIns="0">
            <a:noAutofit/>
          </a:bodyPr>
          <a:lstStyle/>
          <a:p>
            <a:pPr indent="0" lvl="0" marL="28575"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1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8575"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686" name="Google Shape;686;p66"/>
          <p:cNvSpPr txBox="1"/>
          <p:nvPr/>
        </p:nvSpPr>
        <p:spPr>
          <a:xfrm>
            <a:off x="5891212" y="2314575"/>
            <a:ext cx="3778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687" name="Google Shape;687;p66"/>
          <p:cNvSpPr txBox="1"/>
          <p:nvPr/>
        </p:nvSpPr>
        <p:spPr>
          <a:xfrm>
            <a:off x="3400425" y="3224212"/>
            <a:ext cx="825500" cy="1662112"/>
          </a:xfrm>
          <a:prstGeom prst="rect">
            <a:avLst/>
          </a:prstGeom>
          <a:noFill/>
          <a:ln>
            <a:noFill/>
          </a:ln>
        </p:spPr>
        <p:txBody>
          <a:bodyPr anchorCtr="0" anchor="t" bIns="0" lIns="0" spcFirstLastPara="1" rIns="0" wrap="square" tIns="0">
            <a:noAutofit/>
          </a:bodyPr>
          <a:lstStyle/>
          <a:p>
            <a:pPr indent="0" lvl="0" marL="15875"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F</a:t>
            </a:r>
            <a:endParaRPr b="0" i="0" sz="2000" u="none" cap="none" strike="noStrike">
              <a:solidFill>
                <a:schemeClr val="dk1"/>
              </a:solidFill>
              <a:latin typeface="Times New Roman"/>
              <a:ea typeface="Times New Roman"/>
              <a:cs typeface="Times New Roman"/>
              <a:sym typeface="Times New Roman"/>
            </a:endParaRPr>
          </a:p>
          <a:p>
            <a:pPr indent="0" lvl="0" marL="15875" marR="0" rtl="0" algn="l">
              <a:lnSpc>
                <a:spcPct val="96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a:t>
            </a:r>
            <a:endParaRPr b="0" i="0" sz="2000" u="none" cap="none" strike="noStrike">
              <a:solidFill>
                <a:schemeClr val="dk1"/>
              </a:solidFill>
              <a:latin typeface="Times New Roman"/>
              <a:ea typeface="Times New Roman"/>
              <a:cs typeface="Times New Roman"/>
              <a:sym typeface="Times New Roman"/>
            </a:endParaRPr>
          </a:p>
          <a:p>
            <a:pPr indent="0" lvl="0" marL="15875" marR="0" rtl="0" algn="l">
              <a:lnSpc>
                <a:spcPct val="96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a:t>
            </a:r>
            <a:endParaRPr b="0" i="0" sz="2000" u="none" cap="none" strike="noStrike">
              <a:solidFill>
                <a:schemeClr val="dk1"/>
              </a:solidFill>
              <a:latin typeface="Times New Roman"/>
              <a:ea typeface="Times New Roman"/>
              <a:cs typeface="Times New Roman"/>
              <a:sym typeface="Times New Roman"/>
            </a:endParaRPr>
          </a:p>
          <a:p>
            <a:pPr indent="0" lvl="0" marL="15875" marR="0" rtl="0" algn="l">
              <a:lnSpc>
                <a:spcPct val="96000"/>
              </a:lnSpc>
              <a:spcBef>
                <a:spcPts val="12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digit</a:t>
            </a:r>
            <a:endParaRPr b="0" i="0" sz="1400" u="none" cap="none" strike="noStrike">
              <a:solidFill>
                <a:srgbClr val="000000"/>
              </a:solidFill>
              <a:latin typeface="Arial"/>
              <a:ea typeface="Arial"/>
              <a:cs typeface="Arial"/>
              <a:sym typeface="Arial"/>
            </a:endParaRPr>
          </a:p>
        </p:txBody>
      </p:sp>
      <p:sp>
        <p:nvSpPr>
          <p:cNvPr id="688" name="Google Shape;688;p66"/>
          <p:cNvSpPr txBox="1"/>
          <p:nvPr/>
        </p:nvSpPr>
        <p:spPr>
          <a:xfrm>
            <a:off x="4622800" y="3224212"/>
            <a:ext cx="1247775" cy="29051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val[ntop]</a:t>
            </a:r>
            <a:endParaRPr b="0" i="0" sz="1400" u="none" cap="none" strike="noStrike">
              <a:solidFill>
                <a:srgbClr val="000000"/>
              </a:solidFill>
              <a:latin typeface="Arial"/>
              <a:ea typeface="Arial"/>
              <a:cs typeface="Arial"/>
              <a:sym typeface="Arial"/>
            </a:endParaRPr>
          </a:p>
        </p:txBody>
      </p:sp>
      <p:sp>
        <p:nvSpPr>
          <p:cNvPr id="689" name="Google Shape;689;p66"/>
          <p:cNvSpPr txBox="1"/>
          <p:nvPr/>
        </p:nvSpPr>
        <p:spPr>
          <a:xfrm>
            <a:off x="6291262" y="3224212"/>
            <a:ext cx="1062037" cy="29051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val[top]</a:t>
            </a:r>
            <a:endParaRPr b="0" i="0" sz="1400" u="none" cap="none" strike="noStrike">
              <a:solidFill>
                <a:srgbClr val="000000"/>
              </a:solidFill>
              <a:latin typeface="Arial"/>
              <a:ea typeface="Arial"/>
              <a:cs typeface="Arial"/>
              <a:sym typeface="Arial"/>
            </a:endParaRPr>
          </a:p>
        </p:txBody>
      </p:sp>
      <p:sp>
        <p:nvSpPr>
          <p:cNvPr id="690" name="Google Shape;690;p66"/>
          <p:cNvSpPr txBox="1"/>
          <p:nvPr/>
        </p:nvSpPr>
        <p:spPr>
          <a:xfrm>
            <a:off x="7358062" y="3224212"/>
            <a:ext cx="1795462" cy="290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val[top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691" name="Google Shape;691;p66"/>
          <p:cNvSpPr txBox="1"/>
          <p:nvPr/>
        </p:nvSpPr>
        <p:spPr>
          <a:xfrm>
            <a:off x="5891212" y="3230562"/>
            <a:ext cx="3778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692" name="Google Shape;692;p66"/>
          <p:cNvSpPr txBox="1"/>
          <p:nvPr/>
        </p:nvSpPr>
        <p:spPr>
          <a:xfrm>
            <a:off x="4622800" y="4140200"/>
            <a:ext cx="1247775" cy="29210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val[ntop]</a:t>
            </a:r>
            <a:endParaRPr b="0" i="0" sz="1400" u="none" cap="none" strike="noStrike">
              <a:solidFill>
                <a:srgbClr val="000000"/>
              </a:solidFill>
              <a:latin typeface="Arial"/>
              <a:ea typeface="Arial"/>
              <a:cs typeface="Arial"/>
              <a:sym typeface="Arial"/>
            </a:endParaRPr>
          </a:p>
        </p:txBody>
      </p:sp>
      <p:sp>
        <p:nvSpPr>
          <p:cNvPr id="693" name="Google Shape;693;p66"/>
          <p:cNvSpPr txBox="1"/>
          <p:nvPr/>
        </p:nvSpPr>
        <p:spPr>
          <a:xfrm>
            <a:off x="6291262" y="4140200"/>
            <a:ext cx="1579562" cy="2921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val[top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694" name="Google Shape;694;p66"/>
          <p:cNvSpPr txBox="1"/>
          <p:nvPr/>
        </p:nvSpPr>
        <p:spPr>
          <a:xfrm>
            <a:off x="5891212" y="4148137"/>
            <a:ext cx="37782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695" name="Google Shape;695;p66"/>
          <p:cNvSpPr txBox="1"/>
          <p:nvPr/>
        </p:nvSpPr>
        <p:spPr>
          <a:xfrm>
            <a:off x="1693862" y="5075237"/>
            <a:ext cx="2898775" cy="10350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variable ntop is set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40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top </a:t>
            </a:r>
            <a:r>
              <a:rPr b="0" i="0" lang="en-US" sz="2000" u="none" cap="none" strike="noStrike">
                <a:solidFill>
                  <a:srgbClr val="363435"/>
                </a:solidFill>
                <a:latin typeface="Times New Roman"/>
                <a:ea typeface="Times New Roman"/>
                <a:cs typeface="Times New Roman"/>
                <a:sym typeface="Times New Roman"/>
              </a:rPr>
              <a:t>is set to </a:t>
            </a:r>
            <a:r>
              <a:rPr b="0" i="1" lang="en-US" sz="2000" u="none" cap="none" strike="noStrike">
                <a:solidFill>
                  <a:srgbClr val="363435"/>
                </a:solidFill>
                <a:latin typeface="Times New Roman"/>
                <a:ea typeface="Times New Roman"/>
                <a:cs typeface="Times New Roman"/>
                <a:sym typeface="Times New Roman"/>
              </a:rPr>
              <a:t>ntop</a:t>
            </a:r>
            <a:r>
              <a:rPr b="0" i="0" lang="en-US" sz="2000" u="none" cap="none" strike="noStrike">
                <a:solidFill>
                  <a:srgbClr val="363435"/>
                </a:solidFill>
                <a:latin typeface="Times New Roman"/>
                <a:ea typeface="Times New Roman"/>
                <a:cs typeface="Times New Roman"/>
                <a:sym typeface="Times New Roman"/>
              </a:rPr>
              <a:t>: When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ntop = top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r + 1.</a:t>
            </a:r>
            <a:endParaRPr b="0" i="0" sz="1400" u="none" cap="none" strike="noStrike">
              <a:solidFill>
                <a:srgbClr val="000000"/>
              </a:solidFill>
              <a:latin typeface="Arial"/>
              <a:ea typeface="Arial"/>
              <a:cs typeface="Arial"/>
              <a:sym typeface="Arial"/>
            </a:endParaRPr>
          </a:p>
        </p:txBody>
      </p:sp>
      <p:sp>
        <p:nvSpPr>
          <p:cNvPr id="696" name="Google Shape;696;p66"/>
          <p:cNvSpPr txBox="1"/>
          <p:nvPr/>
        </p:nvSpPr>
        <p:spPr>
          <a:xfrm>
            <a:off x="4557712" y="5078412"/>
            <a:ext cx="5454650" cy="65881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to the </a:t>
            </a:r>
            <a:r>
              <a:rPr b="0" i="1" lang="en-US" sz="2000" u="none" cap="none" strike="noStrike">
                <a:solidFill>
                  <a:srgbClr val="363435"/>
                </a:solidFill>
                <a:latin typeface="Times New Roman"/>
                <a:ea typeface="Times New Roman"/>
                <a:cs typeface="Times New Roman"/>
                <a:sym typeface="Times New Roman"/>
              </a:rPr>
              <a:t>new top of the stack</a:t>
            </a:r>
            <a:r>
              <a:rPr b="0" i="0" lang="en-US" sz="2000" u="none" cap="none" strike="noStrike">
                <a:solidFill>
                  <a:srgbClr val="363435"/>
                </a:solidFill>
                <a:latin typeface="Times New Roman"/>
                <a:ea typeface="Times New Roman"/>
                <a:cs typeface="Times New Roman"/>
                <a:sym typeface="Times New Roman"/>
              </a:rPr>
              <a:t>. After a reduction is done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4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 reduction A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α is done with </a:t>
            </a:r>
            <a:r>
              <a:rPr b="0" i="0" lang="en-US" sz="2000" u="none" cap="none" strike="noStrike">
                <a:solidFill>
                  <a:srgbClr val="363435"/>
                </a:solidFill>
                <a:latin typeface="Cambria"/>
                <a:ea typeface="Cambria"/>
                <a:cs typeface="Cambria"/>
                <a:sym typeface="Cambria"/>
              </a:rPr>
              <a:t>|</a:t>
            </a:r>
            <a:r>
              <a:rPr b="0" i="0" lang="en-US" sz="2000" u="none" cap="none" strike="noStrike">
                <a:solidFill>
                  <a:srgbClr val="363435"/>
                </a:solidFill>
                <a:latin typeface="Times New Roman"/>
                <a:ea typeface="Times New Roman"/>
                <a:cs typeface="Times New Roman"/>
                <a:sym typeface="Times New Roman"/>
              </a:rPr>
              <a:t>α</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 r, then</a:t>
            </a:r>
            <a:endParaRPr b="0" i="0" sz="1400" u="none" cap="none" strike="noStrike">
              <a:solidFill>
                <a:srgbClr val="000000"/>
              </a:solidFill>
              <a:latin typeface="Arial"/>
              <a:ea typeface="Arial"/>
              <a:cs typeface="Arial"/>
              <a:sym typeface="Arial"/>
            </a:endParaRPr>
          </a:p>
        </p:txBody>
      </p:sp>
      <p:sp>
        <p:nvSpPr>
          <p:cNvPr id="697" name="Google Shape;697;p66"/>
          <p:cNvSpPr txBox="1"/>
          <p:nvPr/>
        </p:nvSpPr>
        <p:spPr>
          <a:xfrm>
            <a:off x="1693862" y="6311900"/>
            <a:ext cx="81153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During a shift action both the token and its value are pushed into the stack.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7"/>
          <p:cNvSpPr txBox="1"/>
          <p:nvPr/>
        </p:nvSpPr>
        <p:spPr>
          <a:xfrm>
            <a:off x="2332037" y="1978025"/>
            <a:ext cx="4895850" cy="44926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3" name="Google Shape;703;p67"/>
          <p:cNvSpPr txBox="1"/>
          <p:nvPr/>
        </p:nvSpPr>
        <p:spPr>
          <a:xfrm>
            <a:off x="1262062" y="1587"/>
            <a:ext cx="7646987" cy="508000"/>
          </a:xfrm>
          <a:prstGeom prst="rect">
            <a:avLst/>
          </a:prstGeom>
          <a:noFill/>
          <a:ln>
            <a:noFill/>
          </a:ln>
        </p:spPr>
        <p:txBody>
          <a:bodyPr anchorCtr="0" anchor="t" bIns="0" lIns="0" spcFirstLastPara="1" rIns="0" wrap="square" tIns="0">
            <a:noAutofit/>
          </a:bodyPr>
          <a:lstStyle/>
          <a:p>
            <a:pPr indent="0" lvl="0" marL="1346200"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1346200"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Extending a Parser Stack: An Example (Cont.)</a:t>
            </a:r>
            <a:endParaRPr b="0" i="0" sz="1400" u="none" cap="none" strike="noStrike">
              <a:solidFill>
                <a:srgbClr val="000000"/>
              </a:solidFill>
              <a:latin typeface="Arial"/>
              <a:ea typeface="Arial"/>
              <a:cs typeface="Arial"/>
              <a:sym typeface="Arial"/>
            </a:endParaRPr>
          </a:p>
        </p:txBody>
      </p:sp>
      <p:sp>
        <p:nvSpPr>
          <p:cNvPr id="704" name="Google Shape;704;p67"/>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(25)</a:t>
            </a:r>
            <a:endParaRPr b="0" i="0" sz="1400" u="none" cap="none" strike="noStrike">
              <a:solidFill>
                <a:srgbClr val="000000"/>
              </a:solidFill>
              <a:latin typeface="Arial"/>
              <a:ea typeface="Arial"/>
              <a:cs typeface="Arial"/>
              <a:sym typeface="Arial"/>
            </a:endParaRPr>
          </a:p>
        </p:txBody>
      </p:sp>
      <p:sp>
        <p:nvSpPr>
          <p:cNvPr id="705" name="Google Shape;705;p67"/>
          <p:cNvSpPr txBox="1"/>
          <p:nvPr/>
        </p:nvSpPr>
        <p:spPr>
          <a:xfrm>
            <a:off x="1693862" y="790575"/>
            <a:ext cx="8315325" cy="114617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The following Figure shows the moves made by the parser on input </a:t>
            </a:r>
            <a:r>
              <a:rPr b="0" baseline="30000" i="0" lang="en-US" sz="3000" u="none" cap="none" strike="noStrike">
                <a:solidFill>
                  <a:srgbClr val="363435"/>
                </a:solidFill>
                <a:latin typeface="Arial"/>
                <a:ea typeface="Arial"/>
                <a:cs typeface="Arial"/>
                <a:sym typeface="Arial"/>
              </a:rPr>
              <a:t>3*5+4n</a:t>
            </a:r>
            <a:r>
              <a:rPr b="0" baseline="30000" i="0" lang="en-US" sz="3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9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Stack states are replaced by their corresponding grammar symbol;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0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Instead of the token </a:t>
            </a:r>
            <a:r>
              <a:rPr b="0" i="0" lang="en-US" sz="2000" u="none" cap="none" strike="noStrike">
                <a:solidFill>
                  <a:srgbClr val="363435"/>
                </a:solidFill>
                <a:latin typeface="Arial"/>
                <a:ea typeface="Arial"/>
                <a:cs typeface="Arial"/>
                <a:sym typeface="Arial"/>
              </a:rPr>
              <a:t>digit </a:t>
            </a:r>
            <a:r>
              <a:rPr b="0" i="0" lang="en-US" sz="2000" u="none" cap="none" strike="noStrike">
                <a:solidFill>
                  <a:srgbClr val="363435"/>
                </a:solidFill>
                <a:latin typeface="Times New Roman"/>
                <a:ea typeface="Times New Roman"/>
                <a:cs typeface="Times New Roman"/>
                <a:sym typeface="Times New Roman"/>
              </a:rPr>
              <a:t>the actual value is shown.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8"/>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 name="Google Shape;711;p68"/>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(26)</a:t>
            </a:r>
            <a:endParaRPr b="0" i="0" sz="1400" u="none" cap="none" strike="noStrike">
              <a:solidFill>
                <a:srgbClr val="000000"/>
              </a:solidFill>
              <a:latin typeface="Arial"/>
              <a:ea typeface="Arial"/>
              <a:cs typeface="Arial"/>
              <a:sym typeface="Arial"/>
            </a:endParaRPr>
          </a:p>
        </p:txBody>
      </p:sp>
      <p:sp>
        <p:nvSpPr>
          <p:cNvPr id="712" name="Google Shape;712;p68"/>
          <p:cNvSpPr txBox="1"/>
          <p:nvPr/>
        </p:nvSpPr>
        <p:spPr>
          <a:xfrm>
            <a:off x="5065712" y="1408112"/>
            <a:ext cx="1371600"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p:txBody>
      </p:sp>
      <p:sp>
        <p:nvSpPr>
          <p:cNvPr id="713" name="Google Shape;713;p68"/>
          <p:cNvSpPr txBox="1"/>
          <p:nvPr/>
        </p:nvSpPr>
        <p:spPr>
          <a:xfrm>
            <a:off x="1693862" y="2058987"/>
            <a:ext cx="33528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714" name="Google Shape;714;p68"/>
          <p:cNvSpPr txBox="1"/>
          <p:nvPr/>
        </p:nvSpPr>
        <p:spPr>
          <a:xfrm>
            <a:off x="1693862" y="2593975"/>
            <a:ext cx="3233737"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715" name="Google Shape;715;p68"/>
          <p:cNvSpPr txBox="1"/>
          <p:nvPr/>
        </p:nvSpPr>
        <p:spPr>
          <a:xfrm>
            <a:off x="1693862" y="3124200"/>
            <a:ext cx="5006975" cy="16605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1" i="0" lang="en-US" sz="2000" u="none" cap="none" strike="noStrike">
                <a:solidFill>
                  <a:srgbClr val="0000FF"/>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716" name="Google Shape;716;p68"/>
          <p:cNvSpPr txBox="1"/>
          <p:nvPr/>
        </p:nvSpPr>
        <p:spPr>
          <a:xfrm>
            <a:off x="1693862" y="5038725"/>
            <a:ext cx="249555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9"/>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2" name="Google Shape;722;p69"/>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(27)</a:t>
            </a:r>
            <a:endParaRPr b="0" i="0" sz="1400" u="none" cap="none" strike="noStrike">
              <a:solidFill>
                <a:srgbClr val="000000"/>
              </a:solidFill>
              <a:latin typeface="Arial"/>
              <a:ea typeface="Arial"/>
              <a:cs typeface="Arial"/>
              <a:sym typeface="Arial"/>
            </a:endParaRPr>
          </a:p>
        </p:txBody>
      </p:sp>
      <p:sp>
        <p:nvSpPr>
          <p:cNvPr id="723" name="Google Shape;723;p69"/>
          <p:cNvSpPr txBox="1"/>
          <p:nvPr/>
        </p:nvSpPr>
        <p:spPr>
          <a:xfrm>
            <a:off x="4125912" y="1112837"/>
            <a:ext cx="3248025"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L-Attributed Definitions</a:t>
            </a:r>
            <a:endParaRPr b="0" i="0" sz="1400" u="none" cap="none" strike="noStrike">
              <a:solidFill>
                <a:srgbClr val="000000"/>
              </a:solidFill>
              <a:latin typeface="Arial"/>
              <a:ea typeface="Arial"/>
              <a:cs typeface="Arial"/>
              <a:sym typeface="Arial"/>
            </a:endParaRPr>
          </a:p>
        </p:txBody>
      </p:sp>
      <p:sp>
        <p:nvSpPr>
          <p:cNvPr id="724" name="Google Shape;724;p69"/>
          <p:cNvSpPr txBox="1"/>
          <p:nvPr/>
        </p:nvSpPr>
        <p:spPr>
          <a:xfrm>
            <a:off x="1693862" y="1758950"/>
            <a:ext cx="8201025" cy="669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L-Attributed Definitions </a:t>
            </a:r>
            <a:r>
              <a:rPr b="0" baseline="30000" i="0" lang="en-US" sz="3000" u="none" cap="none" strike="noStrike">
                <a:solidFill>
                  <a:srgbClr val="363435"/>
                </a:solidFill>
                <a:latin typeface="Times New Roman"/>
                <a:ea typeface="Times New Roman"/>
                <a:cs typeface="Times New Roman"/>
                <a:sym typeface="Times New Roman"/>
              </a:rPr>
              <a:t>contain both synthesized and inherited attributes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but do not need to build a dependency graph to evaluate them.</a:t>
            </a:r>
            <a:endParaRPr b="0" i="0" sz="1400" u="none" cap="none" strike="noStrike">
              <a:solidFill>
                <a:srgbClr val="000000"/>
              </a:solidFill>
              <a:latin typeface="Arial"/>
              <a:ea typeface="Arial"/>
              <a:cs typeface="Arial"/>
              <a:sym typeface="Arial"/>
            </a:endParaRPr>
          </a:p>
        </p:txBody>
      </p:sp>
      <p:sp>
        <p:nvSpPr>
          <p:cNvPr id="725" name="Google Shape;725;p69"/>
          <p:cNvSpPr txBox="1"/>
          <p:nvPr/>
        </p:nvSpPr>
        <p:spPr>
          <a:xfrm>
            <a:off x="1693862" y="2676525"/>
            <a:ext cx="8291512" cy="11287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Definition. </a:t>
            </a:r>
            <a:r>
              <a:rPr b="0" baseline="30000" i="0" lang="en-US" sz="3000" u="none" cap="none" strike="noStrike">
                <a:solidFill>
                  <a:srgbClr val="6532FF"/>
                </a:solidFill>
                <a:latin typeface="Times New Roman"/>
                <a:ea typeface="Times New Roman"/>
                <a:cs typeface="Times New Roman"/>
                <a:sym typeface="Times New Roman"/>
              </a:rPr>
              <a:t>A syntax directed definition is </a:t>
            </a:r>
            <a:r>
              <a:rPr b="0" baseline="30000" i="1" lang="en-US" sz="3000" u="none" cap="none" strike="noStrike">
                <a:solidFill>
                  <a:srgbClr val="218C21"/>
                </a:solidFill>
                <a:latin typeface="Times New Roman"/>
                <a:ea typeface="Times New Roman"/>
                <a:cs typeface="Times New Roman"/>
                <a:sym typeface="Times New Roman"/>
              </a:rPr>
              <a:t>L-Attributed </a:t>
            </a:r>
            <a:r>
              <a:rPr b="0" baseline="30000" i="0" lang="en-US" sz="3000" u="none" cap="none" strike="noStrike">
                <a:solidFill>
                  <a:srgbClr val="6532FF"/>
                </a:solidFill>
                <a:latin typeface="Times New Roman"/>
                <a:ea typeface="Times New Roman"/>
                <a:cs typeface="Times New Roman"/>
                <a:sym typeface="Times New Roman"/>
              </a:rPr>
              <a:t>if each </a:t>
            </a:r>
            <a:r>
              <a:rPr b="0" baseline="30000" i="1" lang="en-US" sz="3000" u="none" cap="none" strike="noStrike">
                <a:solidFill>
                  <a:srgbClr val="FF00FF"/>
                </a:solidFill>
                <a:latin typeface="Times New Roman"/>
                <a:ea typeface="Times New Roman"/>
                <a:cs typeface="Times New Roman"/>
                <a:sym typeface="Times New Roman"/>
              </a:rPr>
              <a:t>inherited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3636"/>
              </a:lnSpc>
              <a:spcBef>
                <a:spcPts val="500"/>
              </a:spcBef>
              <a:spcAft>
                <a:spcPts val="0"/>
              </a:spcAft>
              <a:buClr>
                <a:srgbClr val="FF00FF"/>
              </a:buClr>
              <a:buSzPts val="2000"/>
              <a:buFont typeface="Times New Roman"/>
              <a:buNone/>
            </a:pPr>
            <a:r>
              <a:rPr b="0" i="1" lang="en-US" sz="2000" u="none" cap="none" strike="noStrike">
                <a:solidFill>
                  <a:srgbClr val="FF00FF"/>
                </a:solidFill>
                <a:latin typeface="Times New Roman"/>
                <a:ea typeface="Times New Roman"/>
                <a:cs typeface="Times New Roman"/>
                <a:sym typeface="Times New Roman"/>
              </a:rPr>
              <a:t>attribute </a:t>
            </a:r>
            <a:r>
              <a:rPr b="0" i="0" lang="en-US" sz="2000" u="none" cap="none" strike="noStrike">
                <a:solidFill>
                  <a:srgbClr val="6532FF"/>
                </a:solidFill>
                <a:latin typeface="Times New Roman"/>
                <a:ea typeface="Times New Roman"/>
                <a:cs typeface="Times New Roman"/>
                <a:sym typeface="Times New Roman"/>
              </a:rPr>
              <a:t>of X</a:t>
            </a:r>
            <a:r>
              <a:rPr b="0" baseline="-25000" i="0" lang="en-US" sz="2200" u="none" cap="none" strike="noStrike">
                <a:solidFill>
                  <a:srgbClr val="6532FF"/>
                </a:solidFill>
                <a:latin typeface="Times New Roman"/>
                <a:ea typeface="Times New Roman"/>
                <a:cs typeface="Times New Roman"/>
                <a:sym typeface="Times New Roman"/>
              </a:rPr>
              <a:t>j  </a:t>
            </a:r>
            <a:r>
              <a:rPr b="0" i="0" lang="en-US" sz="2000" u="none" cap="none" strike="noStrike">
                <a:solidFill>
                  <a:srgbClr val="6532FF"/>
                </a:solidFill>
                <a:latin typeface="Times New Roman"/>
                <a:ea typeface="Times New Roman"/>
                <a:cs typeface="Times New Roman"/>
                <a:sym typeface="Times New Roman"/>
              </a:rPr>
              <a:t>in a production A </a:t>
            </a:r>
            <a:r>
              <a:rPr b="0" i="0" lang="en-US" sz="2000" u="none" cap="none" strike="noStrike">
                <a:solidFill>
                  <a:srgbClr val="6532FF"/>
                </a:solidFill>
                <a:latin typeface="Cambria"/>
                <a:ea typeface="Cambria"/>
                <a:cs typeface="Cambria"/>
                <a:sym typeface="Cambria"/>
              </a:rPr>
              <a:t>→ </a:t>
            </a:r>
            <a:r>
              <a:rPr b="0" i="0" lang="en-US" sz="2000" u="none" cap="none" strike="noStrike">
                <a:solidFill>
                  <a:srgbClr val="6532FF"/>
                </a:solidFill>
                <a:latin typeface="Times New Roman"/>
                <a:ea typeface="Times New Roman"/>
                <a:cs typeface="Times New Roman"/>
                <a:sym typeface="Times New Roman"/>
              </a:rPr>
              <a:t>X</a:t>
            </a:r>
            <a:r>
              <a:rPr b="0" baseline="-25000" i="0" lang="en-US" sz="2200" u="none" cap="none" strike="noStrike">
                <a:solidFill>
                  <a:srgbClr val="6532FF"/>
                </a:solidFill>
                <a:latin typeface="Times New Roman"/>
                <a:ea typeface="Times New Roman"/>
                <a:cs typeface="Times New Roman"/>
                <a:sym typeface="Times New Roman"/>
              </a:rPr>
              <a:t>1 </a:t>
            </a:r>
            <a:r>
              <a:rPr b="0" i="0" lang="en-US" sz="2000" u="none" cap="none" strike="noStrike">
                <a:solidFill>
                  <a:srgbClr val="6532FF"/>
                </a:solidFill>
                <a:latin typeface="Times New Roman"/>
                <a:ea typeface="Times New Roman"/>
                <a:cs typeface="Times New Roman"/>
                <a:sym typeface="Times New Roman"/>
              </a:rPr>
              <a:t>. . . X</a:t>
            </a:r>
            <a:r>
              <a:rPr b="0" baseline="-25000" i="0" lang="en-US" sz="2200" u="none" cap="none" strike="noStrike">
                <a:solidFill>
                  <a:srgbClr val="6532FF"/>
                </a:solidFill>
                <a:latin typeface="Times New Roman"/>
                <a:ea typeface="Times New Roman"/>
                <a:cs typeface="Times New Roman"/>
                <a:sym typeface="Times New Roman"/>
              </a:rPr>
              <a:t>j  </a:t>
            </a:r>
            <a:r>
              <a:rPr b="0" i="0" lang="en-US" sz="2000" u="none" cap="none" strike="noStrike">
                <a:solidFill>
                  <a:srgbClr val="6532FF"/>
                </a:solidFill>
                <a:latin typeface="Times New Roman"/>
                <a:ea typeface="Times New Roman"/>
                <a:cs typeface="Times New Roman"/>
                <a:sym typeface="Times New Roman"/>
              </a:rPr>
              <a:t>. . . X</a:t>
            </a:r>
            <a:r>
              <a:rPr b="0" baseline="-25000" i="0" lang="en-US" sz="2200" u="none" cap="none" strike="noStrike">
                <a:solidFill>
                  <a:srgbClr val="6532FF"/>
                </a:solidFill>
                <a:latin typeface="Times New Roman"/>
                <a:ea typeface="Times New Roman"/>
                <a:cs typeface="Times New Roman"/>
                <a:sym typeface="Times New Roman"/>
              </a:rPr>
              <a:t>n</a:t>
            </a:r>
            <a:r>
              <a:rPr b="0" i="0" lang="en-US" sz="2000" u="none" cap="none" strike="noStrike">
                <a:solidFill>
                  <a:srgbClr val="6532FF"/>
                </a:solidFill>
                <a:latin typeface="Times New Roman"/>
                <a:ea typeface="Times New Roman"/>
                <a:cs typeface="Times New Roman"/>
                <a:sym typeface="Times New Roman"/>
              </a:rPr>
              <a:t>, depends only on: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218C21"/>
                </a:solidFill>
                <a:latin typeface="Times New Roman"/>
                <a:ea typeface="Times New Roman"/>
                <a:cs typeface="Times New Roman"/>
                <a:sym typeface="Times New Roman"/>
              </a:rPr>
              <a:t>The attributes of the symbols to the </a:t>
            </a:r>
            <a:r>
              <a:rPr b="1" i="0" lang="en-US" sz="2000" u="none" cap="none" strike="noStrike">
                <a:solidFill>
                  <a:srgbClr val="218C21"/>
                </a:solidFill>
                <a:latin typeface="Times New Roman"/>
                <a:ea typeface="Times New Roman"/>
                <a:cs typeface="Times New Roman"/>
                <a:sym typeface="Times New Roman"/>
              </a:rPr>
              <a:t>left </a:t>
            </a:r>
            <a:r>
              <a:rPr b="0" i="0" lang="en-US" sz="2000" u="none" cap="none" strike="noStrike">
                <a:solidFill>
                  <a:srgbClr val="218C21"/>
                </a:solidFill>
                <a:latin typeface="Times New Roman"/>
                <a:ea typeface="Times New Roman"/>
                <a:cs typeface="Times New Roman"/>
                <a:sym typeface="Times New Roman"/>
              </a:rPr>
              <a:t>(this is what L in </a:t>
            </a:r>
            <a:r>
              <a:rPr b="0" i="1" lang="en-US" sz="2000" u="none" cap="none" strike="noStrike">
                <a:solidFill>
                  <a:srgbClr val="218C21"/>
                </a:solidFill>
                <a:latin typeface="Times New Roman"/>
                <a:ea typeface="Times New Roman"/>
                <a:cs typeface="Times New Roman"/>
                <a:sym typeface="Times New Roman"/>
              </a:rPr>
              <a:t>L-Attributed</a:t>
            </a:r>
            <a:endParaRPr b="0" i="0" sz="1400" u="none" cap="none" strike="noStrike">
              <a:solidFill>
                <a:srgbClr val="000000"/>
              </a:solidFill>
              <a:latin typeface="Arial"/>
              <a:ea typeface="Arial"/>
              <a:cs typeface="Arial"/>
              <a:sym typeface="Arial"/>
            </a:endParaRPr>
          </a:p>
        </p:txBody>
      </p:sp>
      <p:sp>
        <p:nvSpPr>
          <p:cNvPr id="726" name="Google Shape;726;p69"/>
          <p:cNvSpPr txBox="1"/>
          <p:nvPr/>
        </p:nvSpPr>
        <p:spPr>
          <a:xfrm>
            <a:off x="1993900" y="3897312"/>
            <a:ext cx="3943350" cy="747712"/>
          </a:xfrm>
          <a:prstGeom prst="rect">
            <a:avLst/>
          </a:prstGeom>
          <a:noFill/>
          <a:ln>
            <a:noFill/>
          </a:ln>
        </p:spPr>
        <p:txBody>
          <a:bodyPr anchorCtr="0" anchor="t" bIns="0" lIns="0" spcFirstLastPara="1" rIns="0" wrap="square" tIns="0">
            <a:noAutofit/>
          </a:bodyPr>
          <a:lstStyle/>
          <a:p>
            <a:pPr indent="0" lvl="0" marL="336550" marR="0" rtl="0" algn="l">
              <a:lnSpc>
                <a:spcPct val="76666"/>
              </a:lnSpc>
              <a:spcBef>
                <a:spcPts val="0"/>
              </a:spcBef>
              <a:spcAft>
                <a:spcPts val="0"/>
              </a:spcAft>
              <a:buClr>
                <a:srgbClr val="218C21"/>
              </a:buClr>
              <a:buSzPts val="3000"/>
              <a:buFont typeface="Times New Roman"/>
              <a:buNone/>
            </a:pPr>
            <a:r>
              <a:rPr b="0" baseline="30000" i="0" lang="en-US" sz="3000" u="none" cap="none" strike="noStrike">
                <a:solidFill>
                  <a:srgbClr val="218C21"/>
                </a:solidFill>
                <a:latin typeface="Times New Roman"/>
                <a:ea typeface="Times New Roman"/>
                <a:cs typeface="Times New Roman"/>
                <a:sym typeface="Times New Roman"/>
              </a:rPr>
              <a:t>stands for) of X</a:t>
            </a:r>
            <a:r>
              <a:rPr b="0" baseline="-25000" i="0" lang="en-US" sz="2200" u="none" cap="none" strike="noStrike">
                <a:solidFill>
                  <a:srgbClr val="218C21"/>
                </a:solidFill>
                <a:latin typeface="Times New Roman"/>
                <a:ea typeface="Times New Roman"/>
                <a:cs typeface="Times New Roman"/>
                <a:sym typeface="Times New Roman"/>
              </a:rPr>
              <a:t>j </a:t>
            </a:r>
            <a:r>
              <a:rPr b="0" baseline="30000" i="0" lang="en-US" sz="3000" u="none" cap="none" strike="noStrike">
                <a:solidFill>
                  <a:srgbClr val="218C21"/>
                </a:solidFill>
                <a:latin typeface="Times New Roman"/>
                <a:ea typeface="Times New Roman"/>
                <a:cs typeface="Times New Roman"/>
                <a:sym typeface="Times New Roman"/>
              </a:rPr>
              <a:t>, i.e., X</a:t>
            </a:r>
            <a:r>
              <a:rPr b="0" baseline="-25000" i="0" lang="en-US" sz="2200" u="none" cap="none" strike="noStrike">
                <a:solidFill>
                  <a:srgbClr val="218C21"/>
                </a:solidFill>
                <a:latin typeface="Times New Roman"/>
                <a:ea typeface="Times New Roman"/>
                <a:cs typeface="Times New Roman"/>
                <a:sym typeface="Times New Roman"/>
              </a:rPr>
              <a:t>1</a:t>
            </a:r>
            <a:r>
              <a:rPr b="0" baseline="30000" i="0" lang="en-US" sz="3000" u="none" cap="none" strike="noStrike">
                <a:solidFill>
                  <a:srgbClr val="218C21"/>
                </a:solidFill>
                <a:latin typeface="Times New Roman"/>
                <a:ea typeface="Times New Roman"/>
                <a:cs typeface="Times New Roman"/>
                <a:sym typeface="Times New Roman"/>
              </a:rPr>
              <a:t>X</a:t>
            </a:r>
            <a:r>
              <a:rPr b="0" baseline="-25000" i="0" lang="en-US" sz="2200" u="none" cap="none" strike="noStrike">
                <a:solidFill>
                  <a:srgbClr val="218C21"/>
                </a:solidFill>
                <a:latin typeface="Times New Roman"/>
                <a:ea typeface="Times New Roman"/>
                <a:cs typeface="Times New Roman"/>
                <a:sym typeface="Times New Roman"/>
              </a:rPr>
              <a:t>2 </a:t>
            </a:r>
            <a:r>
              <a:rPr b="0" baseline="30000" i="0" lang="en-US" sz="3000" u="none" cap="none" strike="noStrike">
                <a:solidFill>
                  <a:srgbClr val="218C21"/>
                </a:solidFill>
                <a:latin typeface="Times New Roman"/>
                <a:ea typeface="Times New Roman"/>
                <a:cs typeface="Times New Roman"/>
                <a:sym typeface="Times New Roman"/>
              </a:rPr>
              <a:t>. . .</a:t>
            </a:r>
            <a:endParaRPr b="0" i="0" sz="2000" u="none" cap="none" strike="noStrike">
              <a:solidFill>
                <a:schemeClr val="dk1"/>
              </a:solidFill>
              <a:latin typeface="Times New Roman"/>
              <a:ea typeface="Times New Roman"/>
              <a:cs typeface="Times New Roman"/>
              <a:sym typeface="Times New Roman"/>
            </a:endParaRPr>
          </a:p>
          <a:p>
            <a:pPr indent="0" lvl="0" marL="336550" marR="0" rtl="0" algn="l">
              <a:lnSpc>
                <a:spcPct val="96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a:t>
            </a:r>
            <a:r>
              <a:rPr b="0" i="0" lang="en-US" sz="2000" u="none" cap="none" strike="noStrike">
                <a:solidFill>
                  <a:srgbClr val="FF00FF"/>
                </a:solidFill>
                <a:latin typeface="Times New Roman"/>
                <a:ea typeface="Times New Roman"/>
                <a:cs typeface="Times New Roman"/>
                <a:sym typeface="Times New Roman"/>
              </a:rPr>
              <a:t>The </a:t>
            </a:r>
            <a:r>
              <a:rPr b="0" i="1" lang="en-US" sz="2000" u="none" cap="none" strike="noStrike">
                <a:solidFill>
                  <a:srgbClr val="FF00FF"/>
                </a:solidFill>
                <a:latin typeface="Times New Roman"/>
                <a:ea typeface="Times New Roman"/>
                <a:cs typeface="Times New Roman"/>
                <a:sym typeface="Times New Roman"/>
              </a:rPr>
              <a:t>inherited </a:t>
            </a:r>
            <a:r>
              <a:rPr b="0" i="0" lang="en-US" sz="2000" u="none" cap="none" strike="noStrike">
                <a:solidFill>
                  <a:srgbClr val="FF00FF"/>
                </a:solidFill>
                <a:latin typeface="Times New Roman"/>
                <a:ea typeface="Times New Roman"/>
                <a:cs typeface="Times New Roman"/>
                <a:sym typeface="Times New Roman"/>
              </a:rPr>
              <a:t>attributes of A.</a:t>
            </a:r>
            <a:endParaRPr b="0" i="0" sz="1400" u="none" cap="none" strike="noStrike">
              <a:solidFill>
                <a:srgbClr val="000000"/>
              </a:solidFill>
              <a:latin typeface="Arial"/>
              <a:ea typeface="Arial"/>
              <a:cs typeface="Arial"/>
              <a:sym typeface="Arial"/>
            </a:endParaRPr>
          </a:p>
        </p:txBody>
      </p:sp>
      <p:sp>
        <p:nvSpPr>
          <p:cNvPr id="727" name="Google Shape;727;p69"/>
          <p:cNvSpPr txBox="1"/>
          <p:nvPr/>
        </p:nvSpPr>
        <p:spPr>
          <a:xfrm>
            <a:off x="5919787" y="3897312"/>
            <a:ext cx="793750" cy="307975"/>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218C21"/>
              </a:buClr>
              <a:buSzPts val="3000"/>
              <a:buFont typeface="Times New Roman"/>
              <a:buNone/>
            </a:pPr>
            <a:r>
              <a:rPr b="0" baseline="30000" i="0" lang="en-US" sz="3000" u="none" cap="none" strike="noStrike">
                <a:solidFill>
                  <a:srgbClr val="218C21"/>
                </a:solidFill>
                <a:latin typeface="Times New Roman"/>
                <a:ea typeface="Times New Roman"/>
                <a:cs typeface="Times New Roman"/>
                <a:sym typeface="Times New Roman"/>
              </a:rPr>
              <a:t>X</a:t>
            </a:r>
            <a:r>
              <a:rPr b="0" baseline="-25000" i="0" lang="en-US" sz="2200" u="none" cap="none" strike="noStrike">
                <a:solidFill>
                  <a:srgbClr val="218C21"/>
                </a:solidFill>
                <a:latin typeface="Times New Roman"/>
                <a:ea typeface="Times New Roman"/>
                <a:cs typeface="Times New Roman"/>
                <a:sym typeface="Times New Roman"/>
              </a:rPr>
              <a:t>j −1</a:t>
            </a:r>
            <a:r>
              <a:rPr b="0" baseline="30000" i="0" lang="en-US" sz="3000" u="none" cap="none" strike="noStrike">
                <a:solidFill>
                  <a:srgbClr val="218C2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28" name="Google Shape;728;p69"/>
          <p:cNvSpPr txBox="1"/>
          <p:nvPr/>
        </p:nvSpPr>
        <p:spPr>
          <a:xfrm>
            <a:off x="6713537" y="3902075"/>
            <a:ext cx="4381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218C21"/>
              </a:buClr>
              <a:buSzPts val="3000"/>
              <a:buFont typeface="Times New Roman"/>
              <a:buNone/>
            </a:pPr>
            <a:r>
              <a:rPr b="0" baseline="30000" i="0" lang="en-US" sz="3000" u="none" cap="none" strike="noStrike">
                <a:solidFill>
                  <a:srgbClr val="218C21"/>
                </a:solidFill>
                <a:latin typeface="Times New Roman"/>
                <a:ea typeface="Times New Roman"/>
                <a:cs typeface="Times New Roman"/>
                <a:sym typeface="Times New Roman"/>
              </a:rPr>
              <a:t>and</a:t>
            </a:r>
            <a:endParaRPr b="0" i="0" sz="1400" u="none" cap="none" strike="noStrike">
              <a:solidFill>
                <a:srgbClr val="000000"/>
              </a:solidFill>
              <a:latin typeface="Arial"/>
              <a:ea typeface="Arial"/>
              <a:cs typeface="Arial"/>
              <a:sym typeface="Arial"/>
            </a:endParaRPr>
          </a:p>
        </p:txBody>
      </p:sp>
      <p:sp>
        <p:nvSpPr>
          <p:cNvPr id="729" name="Google Shape;729;p69"/>
          <p:cNvSpPr txBox="1"/>
          <p:nvPr/>
        </p:nvSpPr>
        <p:spPr>
          <a:xfrm>
            <a:off x="1693862" y="4892675"/>
            <a:ext cx="8224837" cy="669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6500"/>
                </a:solidFill>
                <a:latin typeface="Times New Roman"/>
                <a:ea typeface="Times New Roman"/>
                <a:cs typeface="Times New Roman"/>
                <a:sym typeface="Times New Roman"/>
              </a:rPr>
              <a:t>Theorem. </a:t>
            </a:r>
            <a:r>
              <a:rPr b="0" baseline="30000" i="0" lang="en-US" sz="3000" u="none" cap="none" strike="noStrike">
                <a:solidFill>
                  <a:srgbClr val="363435"/>
                </a:solidFill>
                <a:latin typeface="Times New Roman"/>
                <a:ea typeface="Times New Roman"/>
                <a:cs typeface="Times New Roman"/>
                <a:sym typeface="Times New Roman"/>
              </a:rPr>
              <a:t>Inherited attributes in L-Attributed Definitions can be computed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by a </a:t>
            </a:r>
            <a:r>
              <a:rPr b="0" i="0" lang="en-US" sz="2000" u="none" cap="none" strike="noStrike">
                <a:solidFill>
                  <a:srgbClr val="FF6500"/>
                </a:solidFill>
                <a:latin typeface="Times New Roman"/>
                <a:ea typeface="Times New Roman"/>
                <a:cs typeface="Times New Roman"/>
                <a:sym typeface="Times New Roman"/>
              </a:rPr>
              <a:t>PreOrder traversal of the parse-tree.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0"/>
          <p:cNvSpPr txBox="1"/>
          <p:nvPr/>
        </p:nvSpPr>
        <p:spPr>
          <a:xfrm>
            <a:off x="1262062" y="1587"/>
            <a:ext cx="7646987" cy="503237"/>
          </a:xfrm>
          <a:prstGeom prst="rect">
            <a:avLst/>
          </a:prstGeom>
          <a:noFill/>
          <a:ln>
            <a:noFill/>
          </a:ln>
        </p:spPr>
        <p:txBody>
          <a:bodyPr anchorCtr="0" anchor="t" bIns="0" lIns="0" spcFirstLastPara="1" rIns="0" wrap="square" tIns="0">
            <a:noAutofit/>
          </a:bodyPr>
          <a:lstStyle/>
          <a:p>
            <a:pPr indent="0" lvl="0" marL="2114550" marR="0" rtl="0" algn="l">
              <a:lnSpc>
                <a:spcPct val="100000"/>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2114550" marR="0" rtl="0" algn="l">
              <a:lnSpc>
                <a:spcPct val="100000"/>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Evaluating L-Attributed Definitions</a:t>
            </a:r>
            <a:endParaRPr b="0" i="0" sz="1400" u="none" cap="none" strike="noStrike">
              <a:solidFill>
                <a:srgbClr val="000000"/>
              </a:solidFill>
              <a:latin typeface="Arial"/>
              <a:ea typeface="Arial"/>
              <a:cs typeface="Arial"/>
              <a:sym typeface="Arial"/>
            </a:endParaRPr>
          </a:p>
        </p:txBody>
      </p:sp>
      <p:sp>
        <p:nvSpPr>
          <p:cNvPr id="735" name="Google Shape;735;p70"/>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(28)</a:t>
            </a:r>
            <a:endParaRPr b="0" i="0" sz="1400" u="none" cap="none" strike="noStrike">
              <a:solidFill>
                <a:srgbClr val="000000"/>
              </a:solidFill>
              <a:latin typeface="Arial"/>
              <a:ea typeface="Arial"/>
              <a:cs typeface="Arial"/>
              <a:sym typeface="Arial"/>
            </a:endParaRPr>
          </a:p>
        </p:txBody>
      </p:sp>
      <p:sp>
        <p:nvSpPr>
          <p:cNvPr id="736" name="Google Shape;736;p70"/>
          <p:cNvSpPr txBox="1"/>
          <p:nvPr/>
        </p:nvSpPr>
        <p:spPr>
          <a:xfrm>
            <a:off x="1693862" y="798512"/>
            <a:ext cx="8280400" cy="31226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L-Attributed Definitions are a class of syntax directed definitions whose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400"/>
              </a:spcBef>
              <a:spcAft>
                <a:spcPts val="0"/>
              </a:spcAft>
              <a:buClr>
                <a:srgbClr val="FF0000"/>
              </a:buClr>
              <a:buSzPts val="2000"/>
              <a:buFont typeface="Times New Roman"/>
              <a:buNone/>
            </a:pPr>
            <a:r>
              <a:rPr b="1" i="0" lang="en-US" sz="2000" u="none" cap="none" strike="noStrike">
                <a:solidFill>
                  <a:srgbClr val="FF0000"/>
                </a:solidFill>
                <a:latin typeface="Times New Roman"/>
                <a:ea typeface="Times New Roman"/>
                <a:cs typeface="Times New Roman"/>
                <a:sym typeface="Times New Roman"/>
              </a:rPr>
              <a:t>attributes can always be evaluated by single traversal of the parse-tree.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5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The following procedure evaluate L-Attributed Definitions by mixing</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PostOrder (synthesized) and PreOrder (inherited) traversal.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9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Algorithm: </a:t>
            </a:r>
            <a:r>
              <a:rPr b="1" i="0" lang="en-US" sz="2000" u="none" cap="none" strike="noStrike">
                <a:solidFill>
                  <a:srgbClr val="FF6500"/>
                </a:solidFill>
                <a:latin typeface="Times New Roman"/>
                <a:ea typeface="Times New Roman"/>
                <a:cs typeface="Times New Roman"/>
                <a:sym typeface="Times New Roman"/>
              </a:rPr>
              <a:t>L-Eval(n: Node)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Input: </a:t>
            </a:r>
            <a:r>
              <a:rPr b="0" i="0" lang="en-US" sz="2000" u="none" cap="none" strike="noStrike">
                <a:solidFill>
                  <a:srgbClr val="363435"/>
                </a:solidFill>
                <a:latin typeface="Times New Roman"/>
                <a:ea typeface="Times New Roman"/>
                <a:cs typeface="Times New Roman"/>
                <a:sym typeface="Times New Roman"/>
              </a:rPr>
              <a:t>Node of an annotated parse-tree.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1" lang="en-US" sz="2000" u="none" cap="none" strike="noStrike">
                <a:solidFill>
                  <a:srgbClr val="363435"/>
                </a:solidFill>
                <a:latin typeface="Times New Roman"/>
                <a:ea typeface="Times New Roman"/>
                <a:cs typeface="Times New Roman"/>
                <a:sym typeface="Times New Roman"/>
              </a:rPr>
              <a:t>Output: </a:t>
            </a:r>
            <a:r>
              <a:rPr b="0" i="0" lang="en-US" sz="2000" u="none" cap="none" strike="noStrike">
                <a:solidFill>
                  <a:srgbClr val="363435"/>
                </a:solidFill>
                <a:latin typeface="Times New Roman"/>
                <a:ea typeface="Times New Roman"/>
                <a:cs typeface="Times New Roman"/>
                <a:sym typeface="Times New Roman"/>
              </a:rPr>
              <a:t>Attribute evaluation.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9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Begin</a:t>
            </a:r>
            <a:endParaRPr b="0" i="0" sz="1400" u="none" cap="none" strike="noStrike">
              <a:solidFill>
                <a:srgbClr val="000000"/>
              </a:solidFill>
              <a:latin typeface="Arial"/>
              <a:ea typeface="Arial"/>
              <a:cs typeface="Arial"/>
              <a:sym typeface="Arial"/>
            </a:endParaRPr>
          </a:p>
        </p:txBody>
      </p:sp>
      <p:sp>
        <p:nvSpPr>
          <p:cNvPr id="737" name="Google Shape;737;p70"/>
          <p:cNvSpPr txBox="1"/>
          <p:nvPr/>
        </p:nvSpPr>
        <p:spPr>
          <a:xfrm>
            <a:off x="2633662" y="4008437"/>
            <a:ext cx="4360862" cy="21558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For </a:t>
            </a:r>
            <a:r>
              <a:rPr b="0" i="0" lang="en-US" sz="2000" u="none" cap="none" strike="noStrike">
                <a:solidFill>
                  <a:srgbClr val="363435"/>
                </a:solidFill>
                <a:latin typeface="Times New Roman"/>
                <a:ea typeface="Times New Roman"/>
                <a:cs typeface="Times New Roman"/>
                <a:sym typeface="Times New Roman"/>
              </a:rPr>
              <a:t>each child m of n, from left-to-right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4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Begin</a:t>
            </a:r>
            <a:endParaRPr b="0" i="0" sz="2000" u="none" cap="none" strike="noStrike">
              <a:solidFill>
                <a:schemeClr val="dk1"/>
              </a:solidFill>
              <a:latin typeface="Arial"/>
              <a:ea typeface="Arial"/>
              <a:cs typeface="Arial"/>
              <a:sym typeface="Arial"/>
            </a:endParaRPr>
          </a:p>
          <a:p>
            <a:pPr indent="0" lvl="0" marL="11112" marR="0" rtl="0" algn="l">
              <a:lnSpc>
                <a:spcPct val="115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Evaluate inherited attributes of m;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L-Eval(m)</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6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End</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Evaluate synthesized attributes of n</a:t>
            </a:r>
            <a:endParaRPr b="0" i="0" sz="1400" u="none" cap="none" strike="noStrike">
              <a:solidFill>
                <a:srgbClr val="000000"/>
              </a:solidFill>
              <a:latin typeface="Arial"/>
              <a:ea typeface="Arial"/>
              <a:cs typeface="Arial"/>
              <a:sym typeface="Arial"/>
            </a:endParaRPr>
          </a:p>
        </p:txBody>
      </p:sp>
      <p:sp>
        <p:nvSpPr>
          <p:cNvPr id="738" name="Google Shape;738;p70"/>
          <p:cNvSpPr txBox="1"/>
          <p:nvPr/>
        </p:nvSpPr>
        <p:spPr>
          <a:xfrm>
            <a:off x="6997700" y="4010025"/>
            <a:ext cx="3952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Do</a:t>
            </a:r>
            <a:endParaRPr b="0" i="0" sz="1400" u="none" cap="none" strike="noStrike">
              <a:solidFill>
                <a:srgbClr val="000000"/>
              </a:solidFill>
              <a:latin typeface="Arial"/>
              <a:ea typeface="Arial"/>
              <a:cs typeface="Arial"/>
              <a:sym typeface="Arial"/>
            </a:endParaRPr>
          </a:p>
        </p:txBody>
      </p:sp>
      <p:sp>
        <p:nvSpPr>
          <p:cNvPr id="739" name="Google Shape;739;p70"/>
          <p:cNvSpPr txBox="1"/>
          <p:nvPr/>
        </p:nvSpPr>
        <p:spPr>
          <a:xfrm>
            <a:off x="1955800" y="6253162"/>
            <a:ext cx="592137" cy="28575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End</a:t>
            </a:r>
            <a:r>
              <a:rPr b="0" i="0" lang="en-US" sz="2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1"/>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5" name="Google Shape;745;p71"/>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(29)</a:t>
            </a:r>
            <a:endParaRPr b="0" i="0" sz="1400" u="none" cap="none" strike="noStrike">
              <a:solidFill>
                <a:srgbClr val="000000"/>
              </a:solidFill>
              <a:latin typeface="Arial"/>
              <a:ea typeface="Arial"/>
              <a:cs typeface="Arial"/>
              <a:sym typeface="Arial"/>
            </a:endParaRPr>
          </a:p>
        </p:txBody>
      </p:sp>
      <p:sp>
        <p:nvSpPr>
          <p:cNvPr id="746" name="Google Shape;746;p71"/>
          <p:cNvSpPr txBox="1"/>
          <p:nvPr/>
        </p:nvSpPr>
        <p:spPr>
          <a:xfrm>
            <a:off x="5065712" y="1406525"/>
            <a:ext cx="1371600"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p:txBody>
      </p:sp>
      <p:sp>
        <p:nvSpPr>
          <p:cNvPr id="747" name="Google Shape;747;p71"/>
          <p:cNvSpPr txBox="1"/>
          <p:nvPr/>
        </p:nvSpPr>
        <p:spPr>
          <a:xfrm>
            <a:off x="1693862" y="2058987"/>
            <a:ext cx="33528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748" name="Google Shape;748;p71"/>
          <p:cNvSpPr txBox="1"/>
          <p:nvPr/>
        </p:nvSpPr>
        <p:spPr>
          <a:xfrm>
            <a:off x="1693862" y="2592387"/>
            <a:ext cx="3233737" cy="287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749" name="Google Shape;749;p71"/>
          <p:cNvSpPr txBox="1"/>
          <p:nvPr/>
        </p:nvSpPr>
        <p:spPr>
          <a:xfrm>
            <a:off x="1693862" y="3127375"/>
            <a:ext cx="4760912" cy="16589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750" name="Google Shape;750;p71"/>
          <p:cNvSpPr txBox="1"/>
          <p:nvPr/>
        </p:nvSpPr>
        <p:spPr>
          <a:xfrm>
            <a:off x="1693862" y="5035550"/>
            <a:ext cx="2632075"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0000FF"/>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838200" y="365125"/>
            <a:ext cx="10515600" cy="6270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Syntax tree</a:t>
            </a:r>
            <a:endParaRPr/>
          </a:p>
        </p:txBody>
      </p:sp>
      <p:sp>
        <p:nvSpPr>
          <p:cNvPr id="121" name="Google Shape;121;p18"/>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177800" lvl="0" marL="12700" marR="0" rtl="0" algn="l">
              <a:lnSpc>
                <a:spcPct val="100000"/>
              </a:lnSpc>
              <a:spcBef>
                <a:spcPts val="0"/>
              </a:spcBef>
              <a:spcAft>
                <a:spcPts val="0"/>
              </a:spcAft>
              <a:buClr>
                <a:schemeClr val="dk1"/>
              </a:buClr>
              <a:buSzPts val="2800"/>
              <a:buFont typeface="Arial"/>
              <a:buChar char="•"/>
            </a:pPr>
            <a:r>
              <a:rPr b="1" i="0" lang="en-US" sz="2800" u="none">
                <a:solidFill>
                  <a:schemeClr val="dk1"/>
                </a:solidFill>
                <a:latin typeface="Arial"/>
                <a:ea typeface="Arial"/>
                <a:cs typeface="Arial"/>
                <a:sym typeface="Arial"/>
              </a:rPr>
              <a:t>Example –</a:t>
            </a:r>
            <a:endParaRPr b="0" i="0" sz="2800" u="none">
              <a:solidFill>
                <a:schemeClr val="dk1"/>
              </a:solidFill>
              <a:latin typeface="Arial"/>
              <a:ea typeface="Arial"/>
              <a:cs typeface="Arial"/>
              <a:sym typeface="Arial"/>
            </a:endParaRPr>
          </a:p>
          <a:p>
            <a:pPr indent="-12700" lvl="0" marL="12700" marR="0" rtl="0" algn="l">
              <a:lnSpc>
                <a:spcPct val="100000"/>
              </a:lnSpc>
              <a:spcBef>
                <a:spcPts val="100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	x = (a + b * c) / (a – b * c)</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Arial"/>
              <a:ea typeface="Arial"/>
              <a:cs typeface="Arial"/>
              <a:sym typeface="Arial"/>
            </a:endParaRPr>
          </a:p>
        </p:txBody>
      </p:sp>
      <p:sp>
        <p:nvSpPr>
          <p:cNvPr id="122" name="Google Shape;122;p18"/>
          <p:cNvSpPr txBox="1"/>
          <p:nvPr/>
        </p:nvSpPr>
        <p:spPr>
          <a:xfrm>
            <a:off x="3848100" y="2808287"/>
            <a:ext cx="5029200" cy="37766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2"/>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6" name="Google Shape;756;p72"/>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(30)</a:t>
            </a:r>
            <a:endParaRPr b="0" i="0" sz="1400" u="none" cap="none" strike="noStrike">
              <a:solidFill>
                <a:srgbClr val="000000"/>
              </a:solidFill>
              <a:latin typeface="Arial"/>
              <a:ea typeface="Arial"/>
              <a:cs typeface="Arial"/>
              <a:sym typeface="Arial"/>
            </a:endParaRPr>
          </a:p>
        </p:txBody>
      </p:sp>
      <p:sp>
        <p:nvSpPr>
          <p:cNvPr id="757" name="Google Shape;757;p72"/>
          <p:cNvSpPr txBox="1"/>
          <p:nvPr/>
        </p:nvSpPr>
        <p:spPr>
          <a:xfrm>
            <a:off x="4294187" y="1330325"/>
            <a:ext cx="2914650"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Translation Schemes</a:t>
            </a:r>
            <a:endParaRPr b="0" i="0" sz="1400" u="none" cap="none" strike="noStrike">
              <a:solidFill>
                <a:srgbClr val="000000"/>
              </a:solidFill>
              <a:latin typeface="Arial"/>
              <a:ea typeface="Arial"/>
              <a:cs typeface="Arial"/>
              <a:sym typeface="Arial"/>
            </a:endParaRPr>
          </a:p>
        </p:txBody>
      </p:sp>
      <p:sp>
        <p:nvSpPr>
          <p:cNvPr id="758" name="Google Shape;758;p72"/>
          <p:cNvSpPr txBox="1"/>
          <p:nvPr/>
        </p:nvSpPr>
        <p:spPr>
          <a:xfrm>
            <a:off x="1693862" y="1979612"/>
            <a:ext cx="8318500" cy="1050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Translation Schemes </a:t>
            </a:r>
            <a:r>
              <a:rPr b="0" baseline="30000" i="0" lang="en-US" sz="3000" u="none" cap="none" strike="noStrike">
                <a:solidFill>
                  <a:srgbClr val="363435"/>
                </a:solidFill>
                <a:latin typeface="Times New Roman"/>
                <a:ea typeface="Times New Roman"/>
                <a:cs typeface="Times New Roman"/>
                <a:sym typeface="Times New Roman"/>
              </a:rPr>
              <a:t>are more implementation oriented than syntax directed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definitions since they </a:t>
            </a:r>
            <a:r>
              <a:rPr b="1" i="0" lang="en-US" sz="2000" u="none" cap="none" strike="noStrike">
                <a:solidFill>
                  <a:srgbClr val="0000FF"/>
                </a:solidFill>
                <a:latin typeface="Times New Roman"/>
                <a:ea typeface="Times New Roman"/>
                <a:cs typeface="Times New Roman"/>
                <a:sym typeface="Times New Roman"/>
              </a:rPr>
              <a:t>indicate the order </a:t>
            </a:r>
            <a:r>
              <a:rPr b="0" i="0" lang="en-US" sz="2000" u="none" cap="none" strike="noStrike">
                <a:solidFill>
                  <a:srgbClr val="363435"/>
                </a:solidFill>
                <a:latin typeface="Times New Roman"/>
                <a:ea typeface="Times New Roman"/>
                <a:cs typeface="Times New Roman"/>
                <a:sym typeface="Times New Roman"/>
              </a:rPr>
              <a:t>in which semantic rules and attributes are to be evaluated.</a:t>
            </a:r>
            <a:endParaRPr b="0" i="0" sz="1400" u="none" cap="none" strike="noStrike">
              <a:solidFill>
                <a:srgbClr val="000000"/>
              </a:solidFill>
              <a:latin typeface="Arial"/>
              <a:ea typeface="Arial"/>
              <a:cs typeface="Arial"/>
              <a:sym typeface="Arial"/>
            </a:endParaRPr>
          </a:p>
        </p:txBody>
      </p:sp>
      <p:sp>
        <p:nvSpPr>
          <p:cNvPr id="759" name="Google Shape;759;p72"/>
          <p:cNvSpPr txBox="1"/>
          <p:nvPr/>
        </p:nvSpPr>
        <p:spPr>
          <a:xfrm>
            <a:off x="1693862" y="3278187"/>
            <a:ext cx="7953375" cy="15827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Definition. </a:t>
            </a:r>
            <a:r>
              <a:rPr b="0" baseline="30000" i="0" lang="en-US" sz="3000" u="none" cap="none" strike="noStrike">
                <a:solidFill>
                  <a:srgbClr val="218C21"/>
                </a:solidFill>
                <a:latin typeface="Times New Roman"/>
                <a:ea typeface="Times New Roman"/>
                <a:cs typeface="Times New Roman"/>
                <a:sym typeface="Times New Roman"/>
              </a:rPr>
              <a:t>A Translation Scheme is a context-free grammar in which</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218C21"/>
                </a:solidFill>
                <a:latin typeface="Times New Roman"/>
                <a:ea typeface="Times New Roman"/>
                <a:cs typeface="Times New Roman"/>
                <a:sym typeface="Times New Roman"/>
              </a:rPr>
              <a:t>Attributes are associated with grammar symbols;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22000"/>
              </a:lnSpc>
              <a:spcBef>
                <a:spcPts val="1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a:t>
            </a:r>
            <a:r>
              <a:rPr b="0" i="0" lang="en-US" sz="2000" u="none" cap="none" strike="noStrike">
                <a:solidFill>
                  <a:srgbClr val="218C21"/>
                </a:solidFill>
                <a:latin typeface="Times New Roman"/>
                <a:ea typeface="Times New Roman"/>
                <a:cs typeface="Times New Roman"/>
                <a:sym typeface="Times New Roman"/>
              </a:rPr>
              <a:t>Semantic Actions are enclosed between braces </a:t>
            </a:r>
            <a:r>
              <a:rPr b="0" i="0" lang="en-US" sz="2000" u="none" cap="none" strike="noStrike">
                <a:solidFill>
                  <a:srgbClr val="218C21"/>
                </a:solidFill>
                <a:latin typeface="Cambria"/>
                <a:ea typeface="Cambria"/>
                <a:cs typeface="Cambria"/>
                <a:sym typeface="Cambria"/>
              </a:rPr>
              <a:t>{} </a:t>
            </a:r>
            <a:r>
              <a:rPr b="0" i="0" lang="en-US" sz="2000" u="none" cap="none" strike="noStrike">
                <a:solidFill>
                  <a:srgbClr val="218C21"/>
                </a:solidFill>
                <a:latin typeface="Times New Roman"/>
                <a:ea typeface="Times New Roman"/>
                <a:cs typeface="Times New Roman"/>
                <a:sym typeface="Times New Roman"/>
              </a:rPr>
              <a:t>and </a:t>
            </a:r>
            <a:r>
              <a:rPr b="1" i="0" lang="en-US" sz="2000" u="none" cap="none" strike="noStrike">
                <a:solidFill>
                  <a:srgbClr val="FF0000"/>
                </a:solidFill>
                <a:latin typeface="Times New Roman"/>
                <a:ea typeface="Times New Roman"/>
                <a:cs typeface="Times New Roman"/>
                <a:sym typeface="Times New Roman"/>
              </a:rPr>
              <a:t>are inserted within the right-hand side of productions.</a:t>
            </a:r>
            <a:endParaRPr b="0" i="0" sz="1400" u="none" cap="none" strike="noStrike">
              <a:solidFill>
                <a:srgbClr val="000000"/>
              </a:solidFill>
              <a:latin typeface="Arial"/>
              <a:ea typeface="Arial"/>
              <a:cs typeface="Arial"/>
              <a:sym typeface="Arial"/>
            </a:endParaRPr>
          </a:p>
        </p:txBody>
      </p:sp>
      <p:sp>
        <p:nvSpPr>
          <p:cNvPr id="760" name="Google Shape;760;p72"/>
          <p:cNvSpPr txBox="1"/>
          <p:nvPr/>
        </p:nvSpPr>
        <p:spPr>
          <a:xfrm>
            <a:off x="1693862" y="5114925"/>
            <a:ext cx="3649662" cy="287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Yacc uses 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3"/>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6" name="Google Shape;766;p73"/>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(31)</a:t>
            </a:r>
            <a:endParaRPr b="0" i="0" sz="1400" u="none" cap="none" strike="noStrike">
              <a:solidFill>
                <a:srgbClr val="000000"/>
              </a:solidFill>
              <a:latin typeface="Arial"/>
              <a:ea typeface="Arial"/>
              <a:cs typeface="Arial"/>
              <a:sym typeface="Arial"/>
            </a:endParaRPr>
          </a:p>
        </p:txBody>
      </p:sp>
      <p:sp>
        <p:nvSpPr>
          <p:cNvPr id="767" name="Google Shape;767;p73"/>
          <p:cNvSpPr txBox="1"/>
          <p:nvPr/>
        </p:nvSpPr>
        <p:spPr>
          <a:xfrm>
            <a:off x="3792537" y="1368425"/>
            <a:ext cx="3914775"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Translation Schemes (Cont.)</a:t>
            </a:r>
            <a:endParaRPr b="0" i="0" sz="1400" u="none" cap="none" strike="noStrike">
              <a:solidFill>
                <a:srgbClr val="000000"/>
              </a:solidFill>
              <a:latin typeface="Arial"/>
              <a:ea typeface="Arial"/>
              <a:cs typeface="Arial"/>
              <a:sym typeface="Arial"/>
            </a:endParaRPr>
          </a:p>
        </p:txBody>
      </p:sp>
      <p:sp>
        <p:nvSpPr>
          <p:cNvPr id="768" name="Google Shape;768;p73"/>
          <p:cNvSpPr txBox="1"/>
          <p:nvPr/>
        </p:nvSpPr>
        <p:spPr>
          <a:xfrm>
            <a:off x="1693862" y="2019300"/>
            <a:ext cx="7861300" cy="28733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 deal with both synthesized and inherited attributes.</a:t>
            </a:r>
            <a:endParaRPr b="0" i="0" sz="1400" u="none" cap="none" strike="noStrike">
              <a:solidFill>
                <a:srgbClr val="000000"/>
              </a:solidFill>
              <a:latin typeface="Arial"/>
              <a:ea typeface="Arial"/>
              <a:cs typeface="Arial"/>
              <a:sym typeface="Arial"/>
            </a:endParaRPr>
          </a:p>
        </p:txBody>
      </p:sp>
      <p:sp>
        <p:nvSpPr>
          <p:cNvPr id="769" name="Google Shape;769;p73"/>
          <p:cNvSpPr txBox="1"/>
          <p:nvPr/>
        </p:nvSpPr>
        <p:spPr>
          <a:xfrm>
            <a:off x="1693862" y="2554287"/>
            <a:ext cx="8312150" cy="1047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FF6500"/>
                </a:solidFill>
                <a:latin typeface="Times New Roman"/>
                <a:ea typeface="Times New Roman"/>
                <a:cs typeface="Times New Roman"/>
                <a:sym typeface="Times New Roman"/>
              </a:rPr>
              <a:t>Semantic Actions are treated as terminal symbols: </a:t>
            </a:r>
            <a:r>
              <a:rPr b="0" baseline="30000" i="0" lang="en-US" sz="3000" u="none" cap="none" strike="noStrike">
                <a:solidFill>
                  <a:srgbClr val="363435"/>
                </a:solidFill>
                <a:latin typeface="Times New Roman"/>
                <a:ea typeface="Times New Roman"/>
                <a:cs typeface="Times New Roman"/>
                <a:sym typeface="Times New Roman"/>
              </a:rPr>
              <a:t>Annotated parse-trees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contain semantic actions as children of the node standing for the correspond- ing production.</a:t>
            </a:r>
            <a:endParaRPr b="0" i="0" sz="1400" u="none" cap="none" strike="noStrike">
              <a:solidFill>
                <a:srgbClr val="000000"/>
              </a:solidFill>
              <a:latin typeface="Arial"/>
              <a:ea typeface="Arial"/>
              <a:cs typeface="Arial"/>
              <a:sym typeface="Arial"/>
            </a:endParaRPr>
          </a:p>
        </p:txBody>
      </p:sp>
      <p:sp>
        <p:nvSpPr>
          <p:cNvPr id="770" name="Google Shape;770;p73"/>
          <p:cNvSpPr txBox="1"/>
          <p:nvPr/>
        </p:nvSpPr>
        <p:spPr>
          <a:xfrm>
            <a:off x="1693862" y="3854450"/>
            <a:ext cx="8297862" cy="1503362"/>
          </a:xfrm>
          <a:prstGeom prst="rect">
            <a:avLst/>
          </a:prstGeom>
          <a:noFill/>
          <a:ln>
            <a:noFill/>
          </a:ln>
        </p:spPr>
        <p:txBody>
          <a:bodyPr anchorCtr="0" anchor="t" bIns="0" lIns="0" spcFirstLastPara="1" rIns="0" wrap="square" tIns="0">
            <a:noAutofit/>
          </a:bodyPr>
          <a:lstStyle/>
          <a:p>
            <a:pPr indent="0" lvl="0" marL="0" marR="0" rtl="0" algn="ctr">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218C21"/>
                </a:solidFill>
                <a:latin typeface="Times New Roman"/>
                <a:ea typeface="Times New Roman"/>
                <a:cs typeface="Times New Roman"/>
                <a:sym typeface="Times New Roman"/>
              </a:rPr>
              <a:t>Translation Schemes are useful to evaluate L-Attributed definitions at parsing</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96000"/>
              </a:lnSpc>
              <a:spcBef>
                <a:spcPts val="500"/>
              </a:spcBef>
              <a:spcAft>
                <a:spcPts val="0"/>
              </a:spcAft>
              <a:buClr>
                <a:srgbClr val="218C21"/>
              </a:buClr>
              <a:buSzPts val="2000"/>
              <a:buFont typeface="Times New Roman"/>
              <a:buNone/>
            </a:pPr>
            <a:r>
              <a:rPr b="0" i="0" lang="en-US" sz="2000" u="none" cap="none" strike="noStrike">
                <a:solidFill>
                  <a:srgbClr val="218C21"/>
                </a:solidFill>
                <a:latin typeface="Times New Roman"/>
                <a:ea typeface="Times New Roman"/>
                <a:cs typeface="Times New Roman"/>
                <a:sym typeface="Times New Roman"/>
              </a:rPr>
              <a:t>time (even if they are a general mechanism).</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1" i="0" lang="en-US" sz="2000" u="none" cap="none" strike="noStrike">
                <a:solidFill>
                  <a:srgbClr val="0000FF"/>
                </a:solidFill>
                <a:latin typeface="Times New Roman"/>
                <a:ea typeface="Times New Roman"/>
                <a:cs typeface="Times New Roman"/>
                <a:sym typeface="Times New Roman"/>
              </a:rPr>
              <a:t>An L-Attributed Syntax-Directed Definition can be turned into a</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96000"/>
              </a:lnSpc>
              <a:spcBef>
                <a:spcPts val="600"/>
              </a:spcBef>
              <a:spcAft>
                <a:spcPts val="0"/>
              </a:spcAft>
              <a:buClr>
                <a:srgbClr val="0000FF"/>
              </a:buClr>
              <a:buSzPts val="2000"/>
              <a:buFont typeface="Times New Roman"/>
              <a:buNone/>
            </a:pPr>
            <a:r>
              <a:rPr b="1" i="0" lang="en-US" sz="2000" u="none" cap="none" strike="noStrike">
                <a:solidFill>
                  <a:srgbClr val="0000FF"/>
                </a:solidFill>
                <a:latin typeface="Times New Roman"/>
                <a:ea typeface="Times New Roman"/>
                <a:cs typeface="Times New Roman"/>
                <a:sym typeface="Times New Roman"/>
              </a:rPr>
              <a:t>Translation Scheme.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4"/>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6" name="Google Shape;776;p74"/>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(32)</a:t>
            </a:r>
            <a:endParaRPr b="0" i="0" sz="1400" u="none" cap="none" strike="noStrike">
              <a:solidFill>
                <a:srgbClr val="000000"/>
              </a:solidFill>
              <a:latin typeface="Arial"/>
              <a:ea typeface="Arial"/>
              <a:cs typeface="Arial"/>
              <a:sym typeface="Arial"/>
            </a:endParaRPr>
          </a:p>
        </p:txBody>
      </p:sp>
      <p:sp>
        <p:nvSpPr>
          <p:cNvPr id="777" name="Google Shape;777;p74"/>
          <p:cNvSpPr txBox="1"/>
          <p:nvPr/>
        </p:nvSpPr>
        <p:spPr>
          <a:xfrm>
            <a:off x="3378200" y="1490662"/>
            <a:ext cx="4745037"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Translation Schemes: An Example</a:t>
            </a:r>
            <a:endParaRPr b="0" i="0" sz="1400" u="none" cap="none" strike="noStrike">
              <a:solidFill>
                <a:srgbClr val="000000"/>
              </a:solidFill>
              <a:latin typeface="Arial"/>
              <a:ea typeface="Arial"/>
              <a:cs typeface="Arial"/>
              <a:sym typeface="Arial"/>
            </a:endParaRPr>
          </a:p>
        </p:txBody>
      </p:sp>
      <p:sp>
        <p:nvSpPr>
          <p:cNvPr id="778" name="Google Shape;778;p74"/>
          <p:cNvSpPr txBox="1"/>
          <p:nvPr/>
        </p:nvSpPr>
        <p:spPr>
          <a:xfrm>
            <a:off x="1693862" y="2143125"/>
            <a:ext cx="7508875" cy="66516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Consider the Translation Scheme for the L-Attributed Definition for</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declarations”:</a:t>
            </a:r>
            <a:endParaRPr b="0" i="0" sz="1400" u="none" cap="none" strike="noStrike">
              <a:solidFill>
                <a:srgbClr val="000000"/>
              </a:solidFill>
              <a:latin typeface="Arial"/>
              <a:ea typeface="Arial"/>
              <a:cs typeface="Arial"/>
              <a:sym typeface="Arial"/>
            </a:endParaRPr>
          </a:p>
        </p:txBody>
      </p:sp>
      <p:sp>
        <p:nvSpPr>
          <p:cNvPr id="779" name="Google Shape;779;p74"/>
          <p:cNvSpPr txBox="1"/>
          <p:nvPr/>
        </p:nvSpPr>
        <p:spPr>
          <a:xfrm>
            <a:off x="9218612" y="2143125"/>
            <a:ext cx="625475"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“type</a:t>
            </a:r>
            <a:endParaRPr b="0" i="0" sz="1400" u="none" cap="none" strike="noStrike">
              <a:solidFill>
                <a:srgbClr val="000000"/>
              </a:solidFill>
              <a:latin typeface="Arial"/>
              <a:ea typeface="Arial"/>
              <a:cs typeface="Arial"/>
              <a:sym typeface="Arial"/>
            </a:endParaRPr>
          </a:p>
        </p:txBody>
      </p:sp>
      <p:sp>
        <p:nvSpPr>
          <p:cNvPr id="780" name="Google Shape;780;p74"/>
          <p:cNvSpPr txBox="1"/>
          <p:nvPr/>
        </p:nvSpPr>
        <p:spPr>
          <a:xfrm>
            <a:off x="2665412" y="2981325"/>
            <a:ext cx="700087" cy="2921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D </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781" name="Google Shape;781;p74"/>
          <p:cNvSpPr txBox="1"/>
          <p:nvPr/>
        </p:nvSpPr>
        <p:spPr>
          <a:xfrm>
            <a:off x="3587750" y="2981325"/>
            <a:ext cx="5719762" cy="212566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  </a:t>
            </a: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L.in := T .type</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1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int  </a:t>
            </a:r>
            <a:r>
              <a:rPr b="0" i="0" lang="en-US" sz="2000" u="none" cap="none" strike="noStrike">
                <a:solidFill>
                  <a:srgbClr val="363435"/>
                </a:solidFill>
                <a:latin typeface="Cambria"/>
                <a:ea typeface="Cambria"/>
                <a:cs typeface="Cambria"/>
                <a:sym typeface="Cambria"/>
              </a:rPr>
              <a:t>{</a:t>
            </a:r>
            <a:r>
              <a:rPr b="0" i="0" lang="en-US" sz="2000" u="none" cap="none" strike="noStrike">
                <a:solidFill>
                  <a:srgbClr val="363435"/>
                </a:solidFill>
                <a:latin typeface="Times New Roman"/>
                <a:ea typeface="Times New Roman"/>
                <a:cs typeface="Times New Roman"/>
                <a:sym typeface="Times New Roman"/>
              </a:rPr>
              <a:t>T .type :=</a:t>
            </a:r>
            <a:r>
              <a:rPr b="0" i="1" lang="en-US" sz="2000" u="none" cap="none" strike="noStrike">
                <a:solidFill>
                  <a:srgbClr val="363435"/>
                </a:solidFill>
                <a:latin typeface="Times New Roman"/>
                <a:ea typeface="Times New Roman"/>
                <a:cs typeface="Times New Roman"/>
                <a:sym typeface="Times New Roman"/>
              </a:rPr>
              <a:t>integer</a:t>
            </a: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2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  </a:t>
            </a:r>
            <a:r>
              <a:rPr b="0" i="0" lang="en-US" sz="2000" u="none" cap="none" strike="noStrike">
                <a:solidFill>
                  <a:srgbClr val="363435"/>
                </a:solidFill>
                <a:latin typeface="Cambria"/>
                <a:ea typeface="Cambria"/>
                <a:cs typeface="Cambria"/>
                <a:sym typeface="Cambria"/>
              </a:rPr>
              <a:t>{</a:t>
            </a:r>
            <a:r>
              <a:rPr b="0" i="0" lang="en-US" sz="2000" u="none" cap="none" strike="noStrike">
                <a:solidFill>
                  <a:srgbClr val="363435"/>
                </a:solidFill>
                <a:latin typeface="Times New Roman"/>
                <a:ea typeface="Times New Roman"/>
                <a:cs typeface="Times New Roman"/>
                <a:sym typeface="Times New Roman"/>
              </a:rPr>
              <a:t>T .type :=</a:t>
            </a:r>
            <a:r>
              <a:rPr b="0" i="1" lang="en-US" sz="2000" u="none" cap="none" strike="noStrike">
                <a:solidFill>
                  <a:srgbClr val="363435"/>
                </a:solidFill>
                <a:latin typeface="Times New Roman"/>
                <a:ea typeface="Times New Roman"/>
                <a:cs typeface="Times New Roman"/>
                <a:sym typeface="Times New Roman"/>
              </a:rPr>
              <a:t>real</a:t>
            </a: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113636"/>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r>
              <a:rPr b="0" i="0" lang="en-US" sz="2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.in := L.in</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  </a:t>
            </a:r>
            <a:r>
              <a:rPr b="0" i="0" lang="en-US" sz="2000" u="none" cap="none" strike="noStrike">
                <a:solidFill>
                  <a:srgbClr val="363435"/>
                </a:solidFill>
                <a:latin typeface="Cambria"/>
                <a:ea typeface="Cambria"/>
                <a:cs typeface="Cambria"/>
                <a:sym typeface="Cambria"/>
              </a:rPr>
              <a:t>{</a:t>
            </a:r>
            <a:r>
              <a:rPr b="0" i="1" lang="en-US" sz="2000" u="none" cap="none" strike="noStrike">
                <a:solidFill>
                  <a:srgbClr val="363435"/>
                </a:solidFill>
                <a:latin typeface="Times New Roman"/>
                <a:ea typeface="Times New Roman"/>
                <a:cs typeface="Times New Roman"/>
                <a:sym typeface="Times New Roman"/>
              </a:rPr>
              <a:t>addtype(</a:t>
            </a:r>
            <a:r>
              <a:rPr b="0" i="0" lang="en-US" sz="2000" u="none" cap="none" strike="noStrike">
                <a:solidFill>
                  <a:srgbClr val="363435"/>
                </a:solidFill>
                <a:latin typeface="Arial"/>
                <a:ea typeface="Arial"/>
                <a:cs typeface="Arial"/>
                <a:sym typeface="Arial"/>
              </a:rPr>
              <a:t>id</a:t>
            </a:r>
            <a:r>
              <a:rPr b="0" i="1" lang="en-US" sz="2000" u="none" cap="none" strike="noStrike">
                <a:solidFill>
                  <a:srgbClr val="363435"/>
                </a:solidFill>
                <a:latin typeface="Times New Roman"/>
                <a:ea typeface="Times New Roman"/>
                <a:cs typeface="Times New Roman"/>
                <a:sym typeface="Times New Roman"/>
              </a:rPr>
              <a:t>.entry, L.in)</a:t>
            </a: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3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id   </a:t>
            </a:r>
            <a:r>
              <a:rPr b="0" i="0" lang="en-US" sz="2000" u="none" cap="none" strike="noStrike">
                <a:solidFill>
                  <a:srgbClr val="363435"/>
                </a:solidFill>
                <a:latin typeface="Cambria"/>
                <a:ea typeface="Cambria"/>
                <a:cs typeface="Cambria"/>
                <a:sym typeface="Cambria"/>
              </a:rPr>
              <a:t>{</a:t>
            </a:r>
            <a:r>
              <a:rPr b="0" i="1" lang="en-US" sz="2000" u="none" cap="none" strike="noStrike">
                <a:solidFill>
                  <a:srgbClr val="363435"/>
                </a:solidFill>
                <a:latin typeface="Times New Roman"/>
                <a:ea typeface="Times New Roman"/>
                <a:cs typeface="Times New Roman"/>
                <a:sym typeface="Times New Roman"/>
              </a:rPr>
              <a:t>addtype(</a:t>
            </a:r>
            <a:r>
              <a:rPr b="0" i="0" lang="en-US" sz="2000" u="none" cap="none" strike="noStrike">
                <a:solidFill>
                  <a:srgbClr val="363435"/>
                </a:solidFill>
                <a:latin typeface="Arial"/>
                <a:ea typeface="Arial"/>
                <a:cs typeface="Arial"/>
                <a:sym typeface="Arial"/>
              </a:rPr>
              <a:t>id</a:t>
            </a:r>
            <a:r>
              <a:rPr b="0" i="1" lang="en-US" sz="2000" u="none" cap="none" strike="noStrike">
                <a:solidFill>
                  <a:srgbClr val="363435"/>
                </a:solidFill>
                <a:latin typeface="Times New Roman"/>
                <a:ea typeface="Times New Roman"/>
                <a:cs typeface="Times New Roman"/>
                <a:sym typeface="Times New Roman"/>
              </a:rPr>
              <a:t>.entry, L.in)</a:t>
            </a: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782" name="Google Shape;782;p74"/>
          <p:cNvSpPr txBox="1"/>
          <p:nvPr/>
        </p:nvSpPr>
        <p:spPr>
          <a:xfrm>
            <a:off x="2665412" y="3440112"/>
            <a:ext cx="260350" cy="1658937"/>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3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1400" u="none" cap="none" strike="noStrike">
              <a:solidFill>
                <a:srgbClr val="000000"/>
              </a:solidFill>
              <a:latin typeface="Arial"/>
              <a:ea typeface="Arial"/>
              <a:cs typeface="Arial"/>
              <a:sym typeface="Arial"/>
            </a:endParaRPr>
          </a:p>
        </p:txBody>
      </p:sp>
      <p:sp>
        <p:nvSpPr>
          <p:cNvPr id="783" name="Google Shape;783;p74"/>
          <p:cNvSpPr txBox="1"/>
          <p:nvPr/>
        </p:nvSpPr>
        <p:spPr>
          <a:xfrm>
            <a:off x="2946400" y="3446462"/>
            <a:ext cx="371475" cy="1660525"/>
          </a:xfrm>
          <a:prstGeom prst="rect">
            <a:avLst/>
          </a:prstGeom>
          <a:noFill/>
          <a:ln>
            <a:noFill/>
          </a:ln>
        </p:spPr>
        <p:txBody>
          <a:bodyPr anchorCtr="0" anchor="t" bIns="0" lIns="0" spcFirstLastPara="1" rIns="0" wrap="square" tIns="0">
            <a:noAutofit/>
          </a:bodyPr>
          <a:lstStyle/>
          <a:p>
            <a:pPr indent="0" lvl="0" marL="20637"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0637" marR="0" rtl="0" algn="l">
              <a:lnSpc>
                <a:spcPct val="98000"/>
              </a:lnSpc>
              <a:spcBef>
                <a:spcPts val="11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0637"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20637"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5"/>
          <p:cNvSpPr/>
          <p:nvPr/>
        </p:nvSpPr>
        <p:spPr>
          <a:xfrm>
            <a:off x="2660650" y="2136775"/>
            <a:ext cx="1843087" cy="576262"/>
          </a:xfrm>
          <a:custGeom>
            <a:rect b="b" l="l" r="r" t="t"/>
            <a:pathLst>
              <a:path extrusionOk="0" h="634555" w="2031072">
                <a:moveTo>
                  <a:pt x="2031072" y="0"/>
                </a:moveTo>
                <a:lnTo>
                  <a:pt x="0" y="634555"/>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9" name="Google Shape;789;p75"/>
          <p:cNvSpPr/>
          <p:nvPr/>
        </p:nvSpPr>
        <p:spPr>
          <a:xfrm>
            <a:off x="4676775" y="2220912"/>
            <a:ext cx="1587" cy="361950"/>
          </a:xfrm>
          <a:custGeom>
            <a:rect b="b" l="l" r="r" t="t"/>
            <a:pathLst>
              <a:path extrusionOk="0" h="398741" w="292">
                <a:moveTo>
                  <a:pt x="292" y="0"/>
                </a:moveTo>
                <a:lnTo>
                  <a:pt x="0" y="39874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0" name="Google Shape;790;p75"/>
          <p:cNvSpPr/>
          <p:nvPr/>
        </p:nvSpPr>
        <p:spPr>
          <a:xfrm>
            <a:off x="4851400" y="2127250"/>
            <a:ext cx="2390775" cy="596900"/>
          </a:xfrm>
          <a:custGeom>
            <a:rect b="b" l="l" r="r" t="t"/>
            <a:pathLst>
              <a:path extrusionOk="0" h="658406" w="2633332">
                <a:moveTo>
                  <a:pt x="0" y="0"/>
                </a:moveTo>
                <a:lnTo>
                  <a:pt x="2633332" y="658406"/>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1" name="Google Shape;791;p75"/>
          <p:cNvSpPr/>
          <p:nvPr/>
        </p:nvSpPr>
        <p:spPr>
          <a:xfrm>
            <a:off x="1974850" y="2897187"/>
            <a:ext cx="396875" cy="396875"/>
          </a:xfrm>
          <a:custGeom>
            <a:rect b="b" l="l" r="r" t="t"/>
            <a:pathLst>
              <a:path extrusionOk="0" h="437121" w="436939">
                <a:moveTo>
                  <a:pt x="436939" y="0"/>
                </a:moveTo>
                <a:lnTo>
                  <a:pt x="0" y="43712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p75"/>
          <p:cNvSpPr/>
          <p:nvPr/>
        </p:nvSpPr>
        <p:spPr>
          <a:xfrm>
            <a:off x="2646362" y="2897187"/>
            <a:ext cx="361950" cy="361950"/>
          </a:xfrm>
          <a:custGeom>
            <a:rect b="b" l="l" r="r" t="t"/>
            <a:pathLst>
              <a:path extrusionOk="0" h="398729" w="398957">
                <a:moveTo>
                  <a:pt x="0" y="0"/>
                </a:moveTo>
                <a:lnTo>
                  <a:pt x="398957" y="398729"/>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3" name="Google Shape;793;p75"/>
          <p:cNvSpPr/>
          <p:nvPr/>
        </p:nvSpPr>
        <p:spPr>
          <a:xfrm>
            <a:off x="6445250" y="2846387"/>
            <a:ext cx="796925" cy="468312"/>
          </a:xfrm>
          <a:custGeom>
            <a:rect b="b" l="l" r="r" t="t"/>
            <a:pathLst>
              <a:path extrusionOk="0" h="515797" w="877138">
                <a:moveTo>
                  <a:pt x="877138" y="0"/>
                </a:moveTo>
                <a:lnTo>
                  <a:pt x="0" y="515797"/>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4" name="Google Shape;794;p75"/>
          <p:cNvSpPr/>
          <p:nvPr/>
        </p:nvSpPr>
        <p:spPr>
          <a:xfrm>
            <a:off x="5640387" y="2801937"/>
            <a:ext cx="1601787" cy="457200"/>
          </a:xfrm>
          <a:custGeom>
            <a:rect b="b" l="l" r="r" t="t"/>
            <a:pathLst>
              <a:path extrusionOk="0" h="503821" w="1764842">
                <a:moveTo>
                  <a:pt x="1764842" y="0"/>
                </a:moveTo>
                <a:lnTo>
                  <a:pt x="0" y="50382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5" name="Google Shape;795;p75"/>
          <p:cNvSpPr/>
          <p:nvPr/>
        </p:nvSpPr>
        <p:spPr>
          <a:xfrm>
            <a:off x="6788150" y="2897187"/>
            <a:ext cx="461962" cy="461962"/>
          </a:xfrm>
          <a:custGeom>
            <a:rect b="b" l="l" r="r" t="t"/>
            <a:pathLst>
              <a:path extrusionOk="0" h="507504" w="508749">
                <a:moveTo>
                  <a:pt x="508749" y="0"/>
                </a:moveTo>
                <a:lnTo>
                  <a:pt x="0" y="50750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6" name="Google Shape;796;p75"/>
          <p:cNvSpPr/>
          <p:nvPr/>
        </p:nvSpPr>
        <p:spPr>
          <a:xfrm>
            <a:off x="7232650" y="2897187"/>
            <a:ext cx="114300" cy="379412"/>
          </a:xfrm>
          <a:custGeom>
            <a:rect b="b" l="l" r="r" t="t"/>
            <a:pathLst>
              <a:path extrusionOk="0" h="417309" w="125602">
                <a:moveTo>
                  <a:pt x="125602" y="0"/>
                </a:moveTo>
                <a:lnTo>
                  <a:pt x="0" y="417309"/>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7" name="Google Shape;797;p75"/>
          <p:cNvSpPr/>
          <p:nvPr/>
        </p:nvSpPr>
        <p:spPr>
          <a:xfrm>
            <a:off x="7534275" y="2827337"/>
            <a:ext cx="952500" cy="431800"/>
          </a:xfrm>
          <a:custGeom>
            <a:rect b="b" l="l" r="r" t="t"/>
            <a:pathLst>
              <a:path extrusionOk="0" h="476643" w="1049299">
                <a:moveTo>
                  <a:pt x="0" y="0"/>
                </a:moveTo>
                <a:lnTo>
                  <a:pt x="1049299" y="476643"/>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8" name="Google Shape;798;p75"/>
          <p:cNvSpPr/>
          <p:nvPr/>
        </p:nvSpPr>
        <p:spPr>
          <a:xfrm>
            <a:off x="6078537" y="3595687"/>
            <a:ext cx="109537" cy="363537"/>
          </a:xfrm>
          <a:custGeom>
            <a:rect b="b" l="l" r="r" t="t"/>
            <a:pathLst>
              <a:path extrusionOk="0" h="401421" w="120434">
                <a:moveTo>
                  <a:pt x="120434" y="0"/>
                </a:moveTo>
                <a:lnTo>
                  <a:pt x="0" y="40142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9" name="Google Shape;799;p75"/>
          <p:cNvSpPr/>
          <p:nvPr/>
        </p:nvSpPr>
        <p:spPr>
          <a:xfrm>
            <a:off x="5086350" y="3530600"/>
            <a:ext cx="938212" cy="406400"/>
          </a:xfrm>
          <a:custGeom>
            <a:rect b="b" l="l" r="r" t="t"/>
            <a:pathLst>
              <a:path extrusionOk="0" h="448894" w="1033945">
                <a:moveTo>
                  <a:pt x="1033945" y="0"/>
                </a:moveTo>
                <a:lnTo>
                  <a:pt x="0" y="448894"/>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0" name="Google Shape;800;p75"/>
          <p:cNvSpPr/>
          <p:nvPr/>
        </p:nvSpPr>
        <p:spPr>
          <a:xfrm>
            <a:off x="6267450" y="3595687"/>
            <a:ext cx="87312" cy="439737"/>
          </a:xfrm>
          <a:custGeom>
            <a:rect b="b" l="l" r="r" t="t"/>
            <a:pathLst>
              <a:path extrusionOk="0" h="485736" w="97129">
                <a:moveTo>
                  <a:pt x="0" y="0"/>
                </a:moveTo>
                <a:lnTo>
                  <a:pt x="97129" y="485736"/>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1" name="Google Shape;801;p75"/>
          <p:cNvSpPr/>
          <p:nvPr/>
        </p:nvSpPr>
        <p:spPr>
          <a:xfrm>
            <a:off x="6345237" y="3595687"/>
            <a:ext cx="250825" cy="358775"/>
          </a:xfrm>
          <a:custGeom>
            <a:rect b="b" l="l" r="r" t="t"/>
            <a:pathLst>
              <a:path extrusionOk="0" h="395541" w="277228">
                <a:moveTo>
                  <a:pt x="0" y="0"/>
                </a:moveTo>
                <a:lnTo>
                  <a:pt x="277228" y="39554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2" name="Google Shape;802;p75"/>
          <p:cNvSpPr/>
          <p:nvPr/>
        </p:nvSpPr>
        <p:spPr>
          <a:xfrm>
            <a:off x="6445250" y="3503612"/>
            <a:ext cx="1389062" cy="433387"/>
          </a:xfrm>
          <a:custGeom>
            <a:rect b="b" l="l" r="r" t="t"/>
            <a:pathLst>
              <a:path extrusionOk="0" h="477202" w="1529003">
                <a:moveTo>
                  <a:pt x="0" y="0"/>
                </a:moveTo>
                <a:lnTo>
                  <a:pt x="1529003" y="477202"/>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3" name="Google Shape;803;p75"/>
          <p:cNvSpPr/>
          <p:nvPr/>
        </p:nvSpPr>
        <p:spPr>
          <a:xfrm>
            <a:off x="4891087" y="4221162"/>
            <a:ext cx="930275" cy="465137"/>
          </a:xfrm>
          <a:custGeom>
            <a:rect b="b" l="l" r="r" t="t"/>
            <a:pathLst>
              <a:path extrusionOk="0" h="512660" w="1026109">
                <a:moveTo>
                  <a:pt x="1026109" y="0"/>
                </a:moveTo>
                <a:lnTo>
                  <a:pt x="0" y="512660"/>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4" name="Google Shape;804;p75"/>
          <p:cNvSpPr/>
          <p:nvPr/>
        </p:nvSpPr>
        <p:spPr>
          <a:xfrm>
            <a:off x="6242050" y="4221162"/>
            <a:ext cx="788987" cy="393700"/>
          </a:xfrm>
          <a:custGeom>
            <a:rect b="b" l="l" r="r" t="t"/>
            <a:pathLst>
              <a:path extrusionOk="0" h="433781" w="868705">
                <a:moveTo>
                  <a:pt x="0" y="0"/>
                </a:moveTo>
                <a:lnTo>
                  <a:pt x="868705" y="433781"/>
                </a:lnTo>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75"/>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6" name="Google Shape;806;p75"/>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(33)</a:t>
            </a:r>
            <a:endParaRPr b="0" i="0" sz="1400" u="none" cap="none" strike="noStrike">
              <a:solidFill>
                <a:srgbClr val="000000"/>
              </a:solidFill>
              <a:latin typeface="Arial"/>
              <a:ea typeface="Arial"/>
              <a:cs typeface="Arial"/>
              <a:sym typeface="Arial"/>
            </a:endParaRPr>
          </a:p>
        </p:txBody>
      </p:sp>
      <p:sp>
        <p:nvSpPr>
          <p:cNvPr id="807" name="Google Shape;807;p75"/>
          <p:cNvSpPr txBox="1"/>
          <p:nvPr/>
        </p:nvSpPr>
        <p:spPr>
          <a:xfrm>
            <a:off x="2879725" y="563562"/>
            <a:ext cx="5741987"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Translation Schemes: An Example (Cont.)</a:t>
            </a:r>
            <a:endParaRPr b="0" i="0" sz="1400" u="none" cap="none" strike="noStrike">
              <a:solidFill>
                <a:srgbClr val="000000"/>
              </a:solidFill>
              <a:latin typeface="Arial"/>
              <a:ea typeface="Arial"/>
              <a:cs typeface="Arial"/>
              <a:sym typeface="Arial"/>
            </a:endParaRPr>
          </a:p>
        </p:txBody>
      </p:sp>
      <p:sp>
        <p:nvSpPr>
          <p:cNvPr id="808" name="Google Shape;808;p75"/>
          <p:cNvSpPr txBox="1"/>
          <p:nvPr/>
        </p:nvSpPr>
        <p:spPr>
          <a:xfrm>
            <a:off x="1693862" y="1211262"/>
            <a:ext cx="7421562" cy="103028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Example (Cont). </a:t>
            </a:r>
            <a:r>
              <a:rPr b="0" baseline="30000" i="0" lang="en-US" sz="3000" u="none" cap="none" strike="noStrike">
                <a:solidFill>
                  <a:srgbClr val="363435"/>
                </a:solidFill>
                <a:latin typeface="Times New Roman"/>
                <a:ea typeface="Times New Roman"/>
                <a:cs typeface="Times New Roman"/>
                <a:sym typeface="Times New Roman"/>
              </a:rPr>
              <a:t>The parse-tree with semantic actions for the input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50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 id</a:t>
            </a:r>
            <a:r>
              <a:rPr b="0" baseline="-25000" i="0" lang="en-US" sz="2200" u="none" cap="none" strike="noStrike">
                <a:solidFill>
                  <a:srgbClr val="363435"/>
                </a:solidFill>
                <a:latin typeface="Times New Roman"/>
                <a:ea typeface="Times New Roman"/>
                <a:cs typeface="Times New Roman"/>
                <a:sym typeface="Times New Roman"/>
              </a:rPr>
              <a:t>1</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a:t>
            </a:r>
            <a:r>
              <a:rPr b="0"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  </a:t>
            </a:r>
            <a:r>
              <a:rPr b="0" i="0" lang="en-US" sz="2000" u="none" cap="none" strike="noStrike">
                <a:solidFill>
                  <a:srgbClr val="363435"/>
                </a:solidFill>
                <a:latin typeface="Times New Roman"/>
                <a:ea typeface="Times New Roman"/>
                <a:cs typeface="Times New Roman"/>
                <a:sym typeface="Times New Roman"/>
              </a:rPr>
              <a:t>is:</a:t>
            </a:r>
            <a:endParaRPr b="0" i="0" sz="2000" u="none" cap="none" strike="noStrike">
              <a:solidFill>
                <a:schemeClr val="dk1"/>
              </a:solidFill>
              <a:latin typeface="Times New Roman"/>
              <a:ea typeface="Times New Roman"/>
              <a:cs typeface="Times New Roman"/>
              <a:sym typeface="Times New Roman"/>
            </a:endParaRPr>
          </a:p>
          <a:p>
            <a:pPr indent="0" lvl="0" marL="11112" marR="0" rtl="0" algn="ctr">
              <a:lnSpc>
                <a:spcPct val="96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D</a:t>
            </a:r>
            <a:endParaRPr b="0" i="0" sz="1400" u="none" cap="none" strike="noStrike">
              <a:solidFill>
                <a:srgbClr val="000000"/>
              </a:solidFill>
              <a:latin typeface="Arial"/>
              <a:ea typeface="Arial"/>
              <a:cs typeface="Arial"/>
              <a:sym typeface="Arial"/>
            </a:endParaRPr>
          </a:p>
        </p:txBody>
      </p:sp>
      <p:sp>
        <p:nvSpPr>
          <p:cNvPr id="809" name="Google Shape;809;p75"/>
          <p:cNvSpPr txBox="1"/>
          <p:nvPr/>
        </p:nvSpPr>
        <p:spPr>
          <a:xfrm>
            <a:off x="3565525" y="2611437"/>
            <a:ext cx="2262187" cy="2905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L.in := T .type</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10" name="Google Shape;810;p75"/>
          <p:cNvSpPr txBox="1"/>
          <p:nvPr/>
        </p:nvSpPr>
        <p:spPr>
          <a:xfrm>
            <a:off x="2393950" y="2635250"/>
            <a:ext cx="22701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a:t>
            </a:r>
            <a:endParaRPr b="0" i="0" sz="1400" u="none" cap="none" strike="noStrike">
              <a:solidFill>
                <a:srgbClr val="000000"/>
              </a:solidFill>
              <a:latin typeface="Arial"/>
              <a:ea typeface="Arial"/>
              <a:cs typeface="Arial"/>
              <a:sym typeface="Arial"/>
            </a:endParaRPr>
          </a:p>
        </p:txBody>
      </p:sp>
      <p:sp>
        <p:nvSpPr>
          <p:cNvPr id="811" name="Google Shape;811;p75"/>
          <p:cNvSpPr txBox="1"/>
          <p:nvPr/>
        </p:nvSpPr>
        <p:spPr>
          <a:xfrm>
            <a:off x="7278687" y="2635250"/>
            <a:ext cx="258762"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L</a:t>
            </a:r>
            <a:endParaRPr b="0" i="0" sz="1400" u="none" cap="none" strike="noStrike">
              <a:solidFill>
                <a:srgbClr val="000000"/>
              </a:solidFill>
              <a:latin typeface="Arial"/>
              <a:ea typeface="Arial"/>
              <a:cs typeface="Arial"/>
              <a:sym typeface="Arial"/>
            </a:endParaRPr>
          </a:p>
        </p:txBody>
      </p:sp>
      <p:sp>
        <p:nvSpPr>
          <p:cNvPr id="812" name="Google Shape;812;p75"/>
          <p:cNvSpPr txBox="1"/>
          <p:nvPr/>
        </p:nvSpPr>
        <p:spPr>
          <a:xfrm>
            <a:off x="6665912" y="3222625"/>
            <a:ext cx="1270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813" name="Google Shape;813;p75"/>
          <p:cNvSpPr txBox="1"/>
          <p:nvPr/>
        </p:nvSpPr>
        <p:spPr>
          <a:xfrm>
            <a:off x="2330450" y="3290887"/>
            <a:ext cx="817562"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1" lang="en-US" sz="3000" u="none" cap="none" strike="noStrike">
                <a:solidFill>
                  <a:srgbClr val="363435"/>
                </a:solidFill>
                <a:latin typeface="Times New Roman"/>
                <a:ea typeface="Times New Roman"/>
                <a:cs typeface="Times New Roman"/>
                <a:sym typeface="Times New Roman"/>
              </a:rPr>
              <a:t>T.type</a:t>
            </a:r>
            <a:endParaRPr b="0" i="0" sz="1400" u="none" cap="none" strike="noStrike">
              <a:solidFill>
                <a:srgbClr val="000000"/>
              </a:solidFill>
              <a:latin typeface="Arial"/>
              <a:ea typeface="Arial"/>
              <a:cs typeface="Arial"/>
              <a:sym typeface="Arial"/>
            </a:endParaRPr>
          </a:p>
        </p:txBody>
      </p:sp>
      <p:sp>
        <p:nvSpPr>
          <p:cNvPr id="814" name="Google Shape;814;p75"/>
          <p:cNvSpPr txBox="1"/>
          <p:nvPr/>
        </p:nvSpPr>
        <p:spPr>
          <a:xfrm>
            <a:off x="3151187" y="3287712"/>
            <a:ext cx="2744787"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1" lang="en-US" sz="3000" u="none" cap="none" strike="noStrike">
                <a:solidFill>
                  <a:srgbClr val="363435"/>
                </a:solidFill>
                <a:latin typeface="Times New Roman"/>
                <a:ea typeface="Times New Roman"/>
                <a:cs typeface="Times New Roman"/>
                <a:sym typeface="Times New Roman"/>
              </a:rPr>
              <a:t>:= real</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 </a:t>
            </a:r>
            <a:r>
              <a:rPr b="0" baseline="30000" i="1" lang="en-US" sz="3000" u="none" cap="none" strike="noStrike">
                <a:solidFill>
                  <a:srgbClr val="363435"/>
                </a:solidFill>
                <a:latin typeface="Times New Roman"/>
                <a:ea typeface="Times New Roman"/>
                <a:cs typeface="Times New Roman"/>
                <a:sym typeface="Times New Roman"/>
              </a:rPr>
              <a:t>.in := L.in</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15" name="Google Shape;815;p75"/>
          <p:cNvSpPr txBox="1"/>
          <p:nvPr/>
        </p:nvSpPr>
        <p:spPr>
          <a:xfrm>
            <a:off x="6061075" y="3294062"/>
            <a:ext cx="374650"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816" name="Google Shape;816;p75"/>
          <p:cNvSpPr txBox="1"/>
          <p:nvPr/>
        </p:nvSpPr>
        <p:spPr>
          <a:xfrm>
            <a:off x="7505700" y="3290887"/>
            <a:ext cx="2089150" cy="28892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1" lang="en-US" sz="3000" u="none" cap="none" strike="noStrike">
                <a:solidFill>
                  <a:srgbClr val="363435"/>
                </a:solidFill>
                <a:latin typeface="Times New Roman"/>
                <a:ea typeface="Times New Roman"/>
                <a:cs typeface="Times New Roman"/>
                <a:sym typeface="Times New Roman"/>
              </a:rPr>
              <a:t>addtype(</a:t>
            </a: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 </a:t>
            </a:r>
            <a:r>
              <a:rPr b="0" baseline="30000" i="1" lang="en-US" sz="3000" u="none" cap="none" strike="noStrike">
                <a:solidFill>
                  <a:srgbClr val="363435"/>
                </a:solidFill>
                <a:latin typeface="Times New Roman"/>
                <a:ea typeface="Times New Roman"/>
                <a:cs typeface="Times New Roman"/>
                <a:sym typeface="Times New Roman"/>
              </a:rPr>
              <a:t>.entry,</a:t>
            </a:r>
            <a:endParaRPr b="0" i="0" sz="1400" u="none" cap="none" strike="noStrike">
              <a:solidFill>
                <a:srgbClr val="000000"/>
              </a:solidFill>
              <a:latin typeface="Arial"/>
              <a:ea typeface="Arial"/>
              <a:cs typeface="Arial"/>
              <a:sym typeface="Arial"/>
            </a:endParaRPr>
          </a:p>
        </p:txBody>
      </p:sp>
      <p:sp>
        <p:nvSpPr>
          <p:cNvPr id="817" name="Google Shape;817;p75"/>
          <p:cNvSpPr txBox="1"/>
          <p:nvPr/>
        </p:nvSpPr>
        <p:spPr>
          <a:xfrm>
            <a:off x="9598025" y="3290887"/>
            <a:ext cx="692150"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1" lang="en-US" sz="3000" u="none" cap="none" strike="noStrike">
                <a:solidFill>
                  <a:srgbClr val="363435"/>
                </a:solidFill>
                <a:latin typeface="Times New Roman"/>
                <a:ea typeface="Times New Roman"/>
                <a:cs typeface="Times New Roman"/>
                <a:sym typeface="Times New Roman"/>
              </a:rPr>
              <a:t>L.in)</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18" name="Google Shape;818;p75"/>
          <p:cNvSpPr txBox="1"/>
          <p:nvPr/>
        </p:nvSpPr>
        <p:spPr>
          <a:xfrm>
            <a:off x="7007225" y="3300412"/>
            <a:ext cx="382587" cy="284162"/>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819" name="Google Shape;819;p75"/>
          <p:cNvSpPr txBox="1"/>
          <p:nvPr/>
        </p:nvSpPr>
        <p:spPr>
          <a:xfrm>
            <a:off x="1603375" y="3317875"/>
            <a:ext cx="496887"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Arial"/>
              <a:buNone/>
            </a:pPr>
            <a:r>
              <a:rPr b="0" i="0" lang="en-US" sz="2000" u="none" cap="none" strike="noStrike">
                <a:solidFill>
                  <a:srgbClr val="363435"/>
                </a:solidFill>
                <a:latin typeface="Arial"/>
                <a:ea typeface="Arial"/>
                <a:cs typeface="Arial"/>
                <a:sym typeface="Arial"/>
              </a:rPr>
              <a:t>real</a:t>
            </a:r>
            <a:endParaRPr b="0" i="0" sz="1400" u="none" cap="none" strike="noStrike">
              <a:solidFill>
                <a:srgbClr val="000000"/>
              </a:solidFill>
              <a:latin typeface="Arial"/>
              <a:ea typeface="Arial"/>
              <a:cs typeface="Arial"/>
              <a:sym typeface="Arial"/>
            </a:endParaRPr>
          </a:p>
        </p:txBody>
      </p:sp>
      <p:sp>
        <p:nvSpPr>
          <p:cNvPr id="820" name="Google Shape;820;p75"/>
          <p:cNvSpPr txBox="1"/>
          <p:nvPr/>
        </p:nvSpPr>
        <p:spPr>
          <a:xfrm>
            <a:off x="6326187" y="3900487"/>
            <a:ext cx="1270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821" name="Google Shape;821;p75"/>
          <p:cNvSpPr txBox="1"/>
          <p:nvPr/>
        </p:nvSpPr>
        <p:spPr>
          <a:xfrm>
            <a:off x="3573462" y="3965575"/>
            <a:ext cx="2660650"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.in := L</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.in</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822" name="Google Shape;822;p75"/>
          <p:cNvSpPr txBox="1"/>
          <p:nvPr/>
        </p:nvSpPr>
        <p:spPr>
          <a:xfrm>
            <a:off x="6532562" y="3968750"/>
            <a:ext cx="2444750" cy="29368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Cambria"/>
                <a:ea typeface="Cambria"/>
                <a:cs typeface="Cambria"/>
                <a:sym typeface="Cambria"/>
              </a:rPr>
              <a:t>{</a:t>
            </a:r>
            <a:r>
              <a:rPr b="0" baseline="30000" i="1" lang="en-US" sz="3000" u="none" cap="none" strike="noStrike">
                <a:solidFill>
                  <a:srgbClr val="363435"/>
                </a:solidFill>
                <a:latin typeface="Times New Roman"/>
                <a:ea typeface="Times New Roman"/>
                <a:cs typeface="Times New Roman"/>
                <a:sym typeface="Times New Roman"/>
              </a:rPr>
              <a:t>addtype(</a:t>
            </a: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2 </a:t>
            </a:r>
            <a:r>
              <a:rPr b="0" baseline="30000" i="1" lang="en-US" sz="3000" u="none" cap="none" strike="noStrike">
                <a:solidFill>
                  <a:srgbClr val="363435"/>
                </a:solidFill>
                <a:latin typeface="Times New Roman"/>
                <a:ea typeface="Times New Roman"/>
                <a:cs typeface="Times New Roman"/>
                <a:sym typeface="Times New Roman"/>
              </a:rPr>
              <a:t>.entry,</a:t>
            </a:r>
            <a:endParaRPr b="0" i="0" sz="1400" u="none" cap="none" strike="noStrike">
              <a:solidFill>
                <a:srgbClr val="000000"/>
              </a:solidFill>
              <a:latin typeface="Arial"/>
              <a:ea typeface="Arial"/>
              <a:cs typeface="Arial"/>
              <a:sym typeface="Arial"/>
            </a:endParaRPr>
          </a:p>
        </p:txBody>
      </p:sp>
      <p:sp>
        <p:nvSpPr>
          <p:cNvPr id="823" name="Google Shape;823;p75"/>
          <p:cNvSpPr txBox="1"/>
          <p:nvPr/>
        </p:nvSpPr>
        <p:spPr>
          <a:xfrm>
            <a:off x="8978900" y="3965575"/>
            <a:ext cx="981075"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.in</a:t>
            </a:r>
            <a:r>
              <a:rPr b="0" baseline="30000" i="1" lang="en-US" sz="3000" u="none" cap="none" strike="noStrike">
                <a:solidFill>
                  <a:srgbClr val="363435"/>
                </a:solidFill>
                <a:latin typeface="Times New Roman"/>
                <a:ea typeface="Times New Roman"/>
                <a:cs typeface="Times New Roman"/>
                <a:sym typeface="Times New Roman"/>
              </a:rPr>
              <a:t>)</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24" name="Google Shape;824;p75"/>
          <p:cNvSpPr txBox="1"/>
          <p:nvPr/>
        </p:nvSpPr>
        <p:spPr>
          <a:xfrm>
            <a:off x="5872162" y="4643437"/>
            <a:ext cx="3071812"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1" lang="en-US" sz="3000" u="none" cap="none" strike="noStrike">
                <a:solidFill>
                  <a:srgbClr val="363435"/>
                </a:solidFill>
                <a:latin typeface="Times New Roman"/>
                <a:ea typeface="Times New Roman"/>
                <a:cs typeface="Times New Roman"/>
                <a:sym typeface="Times New Roman"/>
              </a:rPr>
              <a:t>addtype(</a:t>
            </a: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1 </a:t>
            </a:r>
            <a:r>
              <a:rPr b="0" baseline="30000" i="1" lang="en-US" sz="3000" u="none" cap="none" strike="noStrike">
                <a:solidFill>
                  <a:srgbClr val="363435"/>
                </a:solidFill>
                <a:latin typeface="Times New Roman"/>
                <a:ea typeface="Times New Roman"/>
                <a:cs typeface="Times New Roman"/>
                <a:sym typeface="Times New Roman"/>
              </a:rPr>
              <a:t>.entry, </a:t>
            </a:r>
            <a:r>
              <a:rPr b="0" baseline="30000" i="0" lang="en-US" sz="3000" u="none" cap="none" strike="noStrike">
                <a:solidFill>
                  <a:srgbClr val="363435"/>
                </a:solidFill>
                <a:latin typeface="Times New Roman"/>
                <a:ea typeface="Times New Roman"/>
                <a:cs typeface="Times New Roman"/>
                <a:sym typeface="Times New Roman"/>
              </a:rPr>
              <a:t>L</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.in</a:t>
            </a:r>
            <a:r>
              <a:rPr b="0" baseline="30000" i="1" lang="en-US" sz="3000" u="none" cap="none" strike="noStrike">
                <a:solidFill>
                  <a:srgbClr val="363435"/>
                </a:solidFill>
                <a:latin typeface="Times New Roman"/>
                <a:ea typeface="Times New Roman"/>
                <a:cs typeface="Times New Roman"/>
                <a:sym typeface="Times New Roman"/>
              </a:rPr>
              <a:t>)</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25" name="Google Shape;825;p75"/>
          <p:cNvSpPr txBox="1"/>
          <p:nvPr/>
        </p:nvSpPr>
        <p:spPr>
          <a:xfrm>
            <a:off x="4500562" y="4656137"/>
            <a:ext cx="381000" cy="28257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Arial"/>
              <a:buNone/>
            </a:pPr>
            <a:r>
              <a:rPr b="0" baseline="30000" i="0" lang="en-US" sz="3000" u="none" cap="none" strike="noStrike">
                <a:solidFill>
                  <a:srgbClr val="363435"/>
                </a:solidFill>
                <a:latin typeface="Arial"/>
                <a:ea typeface="Arial"/>
                <a:cs typeface="Arial"/>
                <a:sym typeface="Arial"/>
              </a:rPr>
              <a:t>id</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826" name="Google Shape;826;p75"/>
          <p:cNvSpPr txBox="1"/>
          <p:nvPr/>
        </p:nvSpPr>
        <p:spPr>
          <a:xfrm>
            <a:off x="1693862" y="5499100"/>
            <a:ext cx="7902575" cy="66516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Traversing the Parse-Tree in depth-first order (PostOrder) we can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FF0000"/>
              </a:buClr>
              <a:buSzPts val="2000"/>
              <a:buFont typeface="Times New Roman"/>
              <a:buNone/>
            </a:pPr>
            <a:r>
              <a:rPr b="1" i="0" lang="en-US" sz="2000" u="none" cap="none" strike="noStrike">
                <a:solidFill>
                  <a:srgbClr val="FF0000"/>
                </a:solidFill>
                <a:latin typeface="Times New Roman"/>
                <a:ea typeface="Times New Roman"/>
                <a:cs typeface="Times New Roman"/>
                <a:sym typeface="Times New Roman"/>
              </a:rPr>
              <a:t>evaluate the attributes.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6"/>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2" name="Google Shape;832;p76"/>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(34)</a:t>
            </a:r>
            <a:endParaRPr b="0" i="0" sz="1400" u="none" cap="none" strike="noStrike">
              <a:solidFill>
                <a:srgbClr val="000000"/>
              </a:solidFill>
              <a:latin typeface="Arial"/>
              <a:ea typeface="Arial"/>
              <a:cs typeface="Arial"/>
              <a:sym typeface="Arial"/>
            </a:endParaRPr>
          </a:p>
        </p:txBody>
      </p:sp>
      <p:sp>
        <p:nvSpPr>
          <p:cNvPr id="833" name="Google Shape;833;p76"/>
          <p:cNvSpPr txBox="1"/>
          <p:nvPr/>
        </p:nvSpPr>
        <p:spPr>
          <a:xfrm>
            <a:off x="3602037" y="1400175"/>
            <a:ext cx="4298950"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Design of Translation Schemes</a:t>
            </a:r>
            <a:endParaRPr b="0" i="0" sz="1400" u="none" cap="none" strike="noStrike">
              <a:solidFill>
                <a:srgbClr val="000000"/>
              </a:solidFill>
              <a:latin typeface="Arial"/>
              <a:ea typeface="Arial"/>
              <a:cs typeface="Arial"/>
              <a:sym typeface="Arial"/>
            </a:endParaRPr>
          </a:p>
        </p:txBody>
      </p:sp>
      <p:sp>
        <p:nvSpPr>
          <p:cNvPr id="834" name="Google Shape;834;p76"/>
          <p:cNvSpPr txBox="1"/>
          <p:nvPr/>
        </p:nvSpPr>
        <p:spPr>
          <a:xfrm>
            <a:off x="1693862" y="2051050"/>
            <a:ext cx="7700962" cy="666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When designing a Translation Scheme we must be sure that an attribute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is available when a semantic action is executed.</a:t>
            </a:r>
            <a:endParaRPr b="0" i="0" sz="1400" u="none" cap="none" strike="noStrike">
              <a:solidFill>
                <a:srgbClr val="000000"/>
              </a:solidFill>
              <a:latin typeface="Arial"/>
              <a:ea typeface="Arial"/>
              <a:cs typeface="Arial"/>
              <a:sym typeface="Arial"/>
            </a:endParaRPr>
          </a:p>
        </p:txBody>
      </p:sp>
      <p:sp>
        <p:nvSpPr>
          <p:cNvPr id="835" name="Google Shape;835;p76"/>
          <p:cNvSpPr txBox="1"/>
          <p:nvPr/>
        </p:nvSpPr>
        <p:spPr>
          <a:xfrm>
            <a:off x="9391650" y="2051050"/>
            <a:ext cx="619125"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value</a:t>
            </a:r>
            <a:endParaRPr b="0" i="0" sz="1400" u="none" cap="none" strike="noStrike">
              <a:solidFill>
                <a:srgbClr val="000000"/>
              </a:solidFill>
              <a:latin typeface="Arial"/>
              <a:ea typeface="Arial"/>
              <a:cs typeface="Arial"/>
              <a:sym typeface="Arial"/>
            </a:endParaRPr>
          </a:p>
        </p:txBody>
      </p:sp>
      <p:sp>
        <p:nvSpPr>
          <p:cNvPr id="836" name="Google Shape;836;p76"/>
          <p:cNvSpPr txBox="1"/>
          <p:nvPr/>
        </p:nvSpPr>
        <p:spPr>
          <a:xfrm>
            <a:off x="1693862" y="2963862"/>
            <a:ext cx="7997825" cy="1128712"/>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When the semantic action involves only synthesized attributes: The</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FF0000"/>
              </a:buClr>
              <a:buSzPts val="2000"/>
              <a:buFont typeface="Times New Roman"/>
              <a:buNone/>
            </a:pPr>
            <a:r>
              <a:rPr b="1" i="0" lang="en-US" sz="2000" u="none" cap="none" strike="noStrike">
                <a:solidFill>
                  <a:srgbClr val="FF0000"/>
                </a:solidFill>
                <a:latin typeface="Times New Roman"/>
                <a:ea typeface="Times New Roman"/>
                <a:cs typeface="Times New Roman"/>
                <a:sym typeface="Times New Roman"/>
              </a:rPr>
              <a:t>action can be put at the end of the production.</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Example. </a:t>
            </a:r>
            <a:r>
              <a:rPr b="0" i="0" lang="en-US" sz="2000" u="none" cap="none" strike="noStrike">
                <a:solidFill>
                  <a:srgbClr val="363435"/>
                </a:solidFill>
                <a:latin typeface="Times New Roman"/>
                <a:ea typeface="Times New Roman"/>
                <a:cs typeface="Times New Roman"/>
                <a:sym typeface="Times New Roman"/>
              </a:rPr>
              <a:t>The following Production and Semantic Rule:</a:t>
            </a:r>
            <a:endParaRPr b="0" i="0" sz="1400" u="none" cap="none" strike="noStrike">
              <a:solidFill>
                <a:srgbClr val="000000"/>
              </a:solidFill>
              <a:latin typeface="Arial"/>
              <a:ea typeface="Arial"/>
              <a:cs typeface="Arial"/>
              <a:sym typeface="Arial"/>
            </a:endParaRPr>
          </a:p>
        </p:txBody>
      </p:sp>
      <p:sp>
        <p:nvSpPr>
          <p:cNvPr id="837" name="Google Shape;837;p76"/>
          <p:cNvSpPr txBox="1"/>
          <p:nvPr/>
        </p:nvSpPr>
        <p:spPr>
          <a:xfrm>
            <a:off x="3382962" y="4186237"/>
            <a:ext cx="1493837"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F</a:t>
            </a:r>
            <a:endParaRPr b="0" i="0" sz="1400" u="none" cap="none" strike="noStrike">
              <a:solidFill>
                <a:srgbClr val="000000"/>
              </a:solidFill>
              <a:latin typeface="Arial"/>
              <a:ea typeface="Arial"/>
              <a:cs typeface="Arial"/>
              <a:sym typeface="Arial"/>
            </a:endParaRPr>
          </a:p>
        </p:txBody>
      </p:sp>
      <p:sp>
        <p:nvSpPr>
          <p:cNvPr id="838" name="Google Shape;838;p76"/>
          <p:cNvSpPr txBox="1"/>
          <p:nvPr/>
        </p:nvSpPr>
        <p:spPr>
          <a:xfrm>
            <a:off x="5116512" y="4186237"/>
            <a:ext cx="749300" cy="284162"/>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 .val</a:t>
            </a:r>
            <a:endParaRPr b="0" i="0" sz="1400" u="none" cap="none" strike="noStrike">
              <a:solidFill>
                <a:srgbClr val="000000"/>
              </a:solidFill>
              <a:latin typeface="Arial"/>
              <a:ea typeface="Arial"/>
              <a:cs typeface="Arial"/>
              <a:sym typeface="Arial"/>
            </a:endParaRPr>
          </a:p>
        </p:txBody>
      </p:sp>
      <p:sp>
        <p:nvSpPr>
          <p:cNvPr id="839" name="Google Shape;839;p76"/>
          <p:cNvSpPr txBox="1"/>
          <p:nvPr/>
        </p:nvSpPr>
        <p:spPr>
          <a:xfrm>
            <a:off x="5889625" y="4186237"/>
            <a:ext cx="1254125"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T</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.val</a:t>
            </a:r>
            <a:endParaRPr b="0" i="0" sz="1400" u="none" cap="none" strike="noStrike">
              <a:solidFill>
                <a:srgbClr val="000000"/>
              </a:solidFill>
              <a:latin typeface="Arial"/>
              <a:ea typeface="Arial"/>
              <a:cs typeface="Arial"/>
              <a:sym typeface="Arial"/>
            </a:endParaRPr>
          </a:p>
        </p:txBody>
      </p:sp>
      <p:sp>
        <p:nvSpPr>
          <p:cNvPr id="840" name="Google Shape;840;p76"/>
          <p:cNvSpPr txBox="1"/>
          <p:nvPr/>
        </p:nvSpPr>
        <p:spPr>
          <a:xfrm>
            <a:off x="7150100" y="4186237"/>
            <a:ext cx="963612" cy="2921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F.val</a:t>
            </a:r>
            <a:endParaRPr b="0" i="0" sz="1400" u="none" cap="none" strike="noStrike">
              <a:solidFill>
                <a:srgbClr val="000000"/>
              </a:solidFill>
              <a:latin typeface="Arial"/>
              <a:ea typeface="Arial"/>
              <a:cs typeface="Arial"/>
              <a:sym typeface="Arial"/>
            </a:endParaRPr>
          </a:p>
        </p:txBody>
      </p:sp>
      <p:sp>
        <p:nvSpPr>
          <p:cNvPr id="841" name="Google Shape;841;p76"/>
          <p:cNvSpPr txBox="1"/>
          <p:nvPr/>
        </p:nvSpPr>
        <p:spPr>
          <a:xfrm>
            <a:off x="2320925" y="4602162"/>
            <a:ext cx="305435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yield the translation scheme:</a:t>
            </a:r>
            <a:endParaRPr b="0" i="0" sz="1400" u="none" cap="none" strike="noStrike">
              <a:solidFill>
                <a:srgbClr val="000000"/>
              </a:solidFill>
              <a:latin typeface="Arial"/>
              <a:ea typeface="Arial"/>
              <a:cs typeface="Arial"/>
              <a:sym typeface="Arial"/>
            </a:endParaRPr>
          </a:p>
        </p:txBody>
      </p:sp>
      <p:sp>
        <p:nvSpPr>
          <p:cNvPr id="842" name="Google Shape;842;p76"/>
          <p:cNvSpPr txBox="1"/>
          <p:nvPr/>
        </p:nvSpPr>
        <p:spPr>
          <a:xfrm>
            <a:off x="3298825" y="4978400"/>
            <a:ext cx="1493837"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F</a:t>
            </a:r>
            <a:endParaRPr b="0" i="0" sz="1400" u="none" cap="none" strike="noStrike">
              <a:solidFill>
                <a:srgbClr val="000000"/>
              </a:solidFill>
              <a:latin typeface="Arial"/>
              <a:ea typeface="Arial"/>
              <a:cs typeface="Arial"/>
              <a:sym typeface="Arial"/>
            </a:endParaRPr>
          </a:p>
        </p:txBody>
      </p:sp>
      <p:sp>
        <p:nvSpPr>
          <p:cNvPr id="843" name="Google Shape;843;p76"/>
          <p:cNvSpPr txBox="1"/>
          <p:nvPr/>
        </p:nvSpPr>
        <p:spPr>
          <a:xfrm>
            <a:off x="4900612" y="4978400"/>
            <a:ext cx="3300412" cy="2921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T .val := T</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.val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F.val</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7"/>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9" name="Google Shape;849;p77"/>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(35)</a:t>
            </a:r>
            <a:endParaRPr b="0" i="0" sz="1400" u="none" cap="none" strike="noStrike">
              <a:solidFill>
                <a:srgbClr val="000000"/>
              </a:solidFill>
              <a:latin typeface="Arial"/>
              <a:ea typeface="Arial"/>
              <a:cs typeface="Arial"/>
              <a:sym typeface="Arial"/>
            </a:endParaRPr>
          </a:p>
        </p:txBody>
      </p:sp>
      <p:sp>
        <p:nvSpPr>
          <p:cNvPr id="850" name="Google Shape;850;p77"/>
          <p:cNvSpPr txBox="1"/>
          <p:nvPr/>
        </p:nvSpPr>
        <p:spPr>
          <a:xfrm>
            <a:off x="3103562" y="1647825"/>
            <a:ext cx="5294312"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Design of Translation Schemes (Cont.)</a:t>
            </a:r>
            <a:endParaRPr b="0" i="0" sz="1400" u="none" cap="none" strike="noStrike">
              <a:solidFill>
                <a:srgbClr val="000000"/>
              </a:solidFill>
              <a:latin typeface="Arial"/>
              <a:ea typeface="Arial"/>
              <a:cs typeface="Arial"/>
              <a:sym typeface="Arial"/>
            </a:endParaRPr>
          </a:p>
        </p:txBody>
      </p:sp>
      <p:sp>
        <p:nvSpPr>
          <p:cNvPr id="851" name="Google Shape;851;p77"/>
          <p:cNvSpPr txBox="1"/>
          <p:nvPr/>
        </p:nvSpPr>
        <p:spPr>
          <a:xfrm>
            <a:off x="1693862" y="2297112"/>
            <a:ext cx="8310562" cy="273208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0000"/>
                </a:solidFill>
                <a:latin typeface="Times New Roman"/>
                <a:ea typeface="Times New Roman"/>
                <a:cs typeface="Times New Roman"/>
                <a:sym typeface="Times New Roman"/>
              </a:rPr>
              <a:t>Rules for Implementing L-Attributed SDD’s. </a:t>
            </a:r>
            <a:r>
              <a:rPr b="0" baseline="30000" i="0" lang="en-US" sz="3000" u="none" cap="none" strike="noStrike">
                <a:solidFill>
                  <a:srgbClr val="363435"/>
                </a:solidFill>
                <a:latin typeface="Times New Roman"/>
                <a:ea typeface="Times New Roman"/>
                <a:cs typeface="Times New Roman"/>
                <a:sym typeface="Times New Roman"/>
              </a:rPr>
              <a:t>If we have an L-Attibuted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Syntax-Directed Definition we must enforce the following restrictions: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2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218C21"/>
                </a:solidFill>
                <a:latin typeface="Times New Roman"/>
                <a:ea typeface="Times New Roman"/>
                <a:cs typeface="Times New Roman"/>
                <a:sym typeface="Times New Roman"/>
              </a:rPr>
              <a:t>An inherited attribute for a symbol in the right-hand side of a production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600"/>
              </a:spcBef>
              <a:spcAft>
                <a:spcPts val="0"/>
              </a:spcAft>
              <a:buClr>
                <a:srgbClr val="218C21"/>
              </a:buClr>
              <a:buSzPts val="2000"/>
              <a:buFont typeface="Times New Roman"/>
              <a:buNone/>
            </a:pPr>
            <a:r>
              <a:rPr b="0" i="0" lang="en-US" sz="2000" u="none" cap="none" strike="noStrike">
                <a:solidFill>
                  <a:srgbClr val="218C21"/>
                </a:solidFill>
                <a:latin typeface="Times New Roman"/>
                <a:ea typeface="Times New Roman"/>
                <a:cs typeface="Times New Roman"/>
                <a:sym typeface="Times New Roman"/>
              </a:rPr>
              <a:t>must be computed in an action before the symbol;</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50000"/>
              </a:lnSpc>
              <a:spcBef>
                <a:spcPts val="9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a:t>
            </a:r>
            <a:r>
              <a:rPr b="0" i="0" lang="en-US" sz="2000" u="none" cap="none" strike="noStrike">
                <a:solidFill>
                  <a:srgbClr val="FF6500"/>
                </a:solidFill>
                <a:latin typeface="Times New Roman"/>
                <a:ea typeface="Times New Roman"/>
                <a:cs typeface="Times New Roman"/>
                <a:sym typeface="Times New Roman"/>
              </a:rPr>
              <a:t>A synthesized attribute for the non terminal on the left-hand side can only be computed when all the attributes it references have been computed: The action is usually put at the end of the production.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8"/>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7" name="Google Shape;857;p78"/>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(36)</a:t>
            </a:r>
            <a:endParaRPr b="0" i="0" sz="1400" u="none" cap="none" strike="noStrike">
              <a:solidFill>
                <a:srgbClr val="000000"/>
              </a:solidFill>
              <a:latin typeface="Arial"/>
              <a:ea typeface="Arial"/>
              <a:cs typeface="Arial"/>
              <a:sym typeface="Arial"/>
            </a:endParaRPr>
          </a:p>
        </p:txBody>
      </p:sp>
      <p:sp>
        <p:nvSpPr>
          <p:cNvPr id="858" name="Google Shape;858;p78"/>
          <p:cNvSpPr txBox="1"/>
          <p:nvPr/>
        </p:nvSpPr>
        <p:spPr>
          <a:xfrm>
            <a:off x="2374900" y="1381125"/>
            <a:ext cx="6753225"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Compile-Time Evaluation of Translation Schemes</a:t>
            </a:r>
            <a:endParaRPr b="0" i="0" sz="1400" u="none" cap="none" strike="noStrike">
              <a:solidFill>
                <a:srgbClr val="000000"/>
              </a:solidFill>
              <a:latin typeface="Arial"/>
              <a:ea typeface="Arial"/>
              <a:cs typeface="Arial"/>
              <a:sym typeface="Arial"/>
            </a:endParaRPr>
          </a:p>
        </p:txBody>
      </p:sp>
      <p:sp>
        <p:nvSpPr>
          <p:cNvPr id="859" name="Google Shape;859;p78"/>
          <p:cNvSpPr txBox="1"/>
          <p:nvPr/>
        </p:nvSpPr>
        <p:spPr>
          <a:xfrm>
            <a:off x="1693862" y="2032000"/>
            <a:ext cx="8318500" cy="666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Attributes in a Translation Scheme following the above rules can be computed</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at compile time similarly to the evaluation of S-Attributed Definitions.</a:t>
            </a:r>
            <a:endParaRPr b="0" i="0" sz="1400" u="none" cap="none" strike="noStrike">
              <a:solidFill>
                <a:srgbClr val="000000"/>
              </a:solidFill>
              <a:latin typeface="Arial"/>
              <a:ea typeface="Arial"/>
              <a:cs typeface="Arial"/>
              <a:sym typeface="Arial"/>
            </a:endParaRPr>
          </a:p>
        </p:txBody>
      </p:sp>
      <p:sp>
        <p:nvSpPr>
          <p:cNvPr id="860" name="Google Shape;860;p78"/>
          <p:cNvSpPr txBox="1"/>
          <p:nvPr/>
        </p:nvSpPr>
        <p:spPr>
          <a:xfrm>
            <a:off x="1693862" y="2946400"/>
            <a:ext cx="8299450" cy="2352675"/>
          </a:xfrm>
          <a:prstGeom prst="rect">
            <a:avLst/>
          </a:prstGeom>
          <a:noFill/>
          <a:ln>
            <a:noFill/>
          </a:ln>
        </p:spPr>
        <p:txBody>
          <a:bodyPr anchorCtr="0" anchor="t" bIns="0" lIns="0" spcFirstLastPara="1" rIns="0" wrap="square" tIns="0">
            <a:noAutofit/>
          </a:bodyPr>
          <a:lstStyle/>
          <a:p>
            <a:pPr indent="0" lvl="0" marL="0" marR="0" rtl="0" algn="ctr">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FF6500"/>
                </a:solidFill>
                <a:latin typeface="Times New Roman"/>
                <a:ea typeface="Times New Roman"/>
                <a:cs typeface="Times New Roman"/>
                <a:sym typeface="Times New Roman"/>
              </a:rPr>
              <a:t>Main Idea. </a:t>
            </a:r>
            <a:r>
              <a:rPr b="0" baseline="30000" i="0" lang="en-US" sz="3000" u="none" cap="none" strike="noStrike">
                <a:solidFill>
                  <a:srgbClr val="6532FF"/>
                </a:solidFill>
                <a:latin typeface="Times New Roman"/>
                <a:ea typeface="Times New Roman"/>
                <a:cs typeface="Times New Roman"/>
                <a:sym typeface="Times New Roman"/>
              </a:rPr>
              <a:t>Starting from a Translation Scheme (with embedded actions) we</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5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introduce a transformation that makes all the actions occur at the right ends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600"/>
              </a:spcBef>
              <a:spcAft>
                <a:spcPts val="0"/>
              </a:spcAft>
              <a:buClr>
                <a:srgbClr val="6532FF"/>
              </a:buClr>
              <a:buSzPts val="2000"/>
              <a:buFont typeface="Times New Roman"/>
              <a:buNone/>
            </a:pPr>
            <a:r>
              <a:rPr b="0" i="0" lang="en-US" sz="2000" u="none" cap="none" strike="noStrike">
                <a:solidFill>
                  <a:srgbClr val="6532FF"/>
                </a:solidFill>
                <a:latin typeface="Times New Roman"/>
                <a:ea typeface="Times New Roman"/>
                <a:cs typeface="Times New Roman"/>
                <a:sym typeface="Times New Roman"/>
              </a:rPr>
              <a:t>of their productions.</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For each embedded semantic action we introduce a new </a:t>
            </a:r>
            <a:r>
              <a:rPr b="0" i="1" lang="en-US" sz="2000" u="none" cap="none" strike="noStrike">
                <a:solidFill>
                  <a:srgbClr val="363435"/>
                </a:solidFill>
                <a:latin typeface="Times New Roman"/>
                <a:ea typeface="Times New Roman"/>
                <a:cs typeface="Times New Roman"/>
                <a:sym typeface="Times New Roman"/>
              </a:rPr>
              <a:t>Marker </a:t>
            </a:r>
            <a:r>
              <a:rPr b="0" i="0" lang="en-US" sz="2000" u="none" cap="none" strike="noStrike">
                <a:solidFill>
                  <a:srgbClr val="363435"/>
                </a:solidFill>
                <a:latin typeface="Times New Roman"/>
                <a:ea typeface="Times New Roman"/>
                <a:cs typeface="Times New Roman"/>
                <a:sym typeface="Times New Roman"/>
              </a:rPr>
              <a:t>(i.e., a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40000"/>
              </a:lnSpc>
              <a:spcBef>
                <a:spcPts val="6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non terminal, say M ) with an empty production (M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ǫ);</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98000"/>
              </a:lnSpc>
              <a:spcBef>
                <a:spcPts val="13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The semantic action is attached at the end of the production M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ǫ.</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9"/>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6" name="Google Shape;866;p79"/>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(37)</a:t>
            </a:r>
            <a:endParaRPr b="0" i="0" sz="1400" u="none" cap="none" strike="noStrike">
              <a:solidFill>
                <a:srgbClr val="000000"/>
              </a:solidFill>
              <a:latin typeface="Arial"/>
              <a:ea typeface="Arial"/>
              <a:cs typeface="Arial"/>
              <a:sym typeface="Arial"/>
            </a:endParaRPr>
          </a:p>
        </p:txBody>
      </p:sp>
      <p:sp>
        <p:nvSpPr>
          <p:cNvPr id="867" name="Google Shape;867;p79"/>
          <p:cNvSpPr txBox="1"/>
          <p:nvPr/>
        </p:nvSpPr>
        <p:spPr>
          <a:xfrm>
            <a:off x="1874837" y="407987"/>
            <a:ext cx="6753225"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Compile-Time Evaluation of Translation Schemes</a:t>
            </a:r>
            <a:endParaRPr b="0" i="0" sz="1400" u="none" cap="none" strike="noStrike">
              <a:solidFill>
                <a:srgbClr val="000000"/>
              </a:solidFill>
              <a:latin typeface="Arial"/>
              <a:ea typeface="Arial"/>
              <a:cs typeface="Arial"/>
              <a:sym typeface="Arial"/>
            </a:endParaRPr>
          </a:p>
        </p:txBody>
      </p:sp>
      <p:sp>
        <p:nvSpPr>
          <p:cNvPr id="868" name="Google Shape;868;p79"/>
          <p:cNvSpPr txBox="1"/>
          <p:nvPr/>
        </p:nvSpPr>
        <p:spPr>
          <a:xfrm>
            <a:off x="8640762" y="407987"/>
            <a:ext cx="985837" cy="309562"/>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(Cont.)</a:t>
            </a:r>
            <a:endParaRPr b="0" i="0" sz="1400" u="none" cap="none" strike="noStrike">
              <a:solidFill>
                <a:srgbClr val="000000"/>
              </a:solidFill>
              <a:latin typeface="Arial"/>
              <a:ea typeface="Arial"/>
              <a:cs typeface="Arial"/>
              <a:sym typeface="Arial"/>
            </a:endParaRPr>
          </a:p>
        </p:txBody>
      </p:sp>
      <p:sp>
        <p:nvSpPr>
          <p:cNvPr id="869" name="Google Shape;869;p79"/>
          <p:cNvSpPr txBox="1"/>
          <p:nvPr/>
        </p:nvSpPr>
        <p:spPr>
          <a:xfrm>
            <a:off x="1693862" y="1055687"/>
            <a:ext cx="5940425"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1" baseline="30000" i="0" lang="en-US" sz="3000" u="none" cap="none" strike="noStrike">
                <a:solidFill>
                  <a:srgbClr val="363435"/>
                </a:solidFill>
                <a:latin typeface="Times New Roman"/>
                <a:ea typeface="Times New Roman"/>
                <a:cs typeface="Times New Roman"/>
                <a:sym typeface="Times New Roman"/>
              </a:rPr>
              <a:t>Example. </a:t>
            </a:r>
            <a:r>
              <a:rPr b="0" baseline="30000" i="0" lang="en-US" sz="3000" u="none" cap="none" strike="noStrike">
                <a:solidFill>
                  <a:srgbClr val="363435"/>
                </a:solidFill>
                <a:latin typeface="Times New Roman"/>
                <a:ea typeface="Times New Roman"/>
                <a:cs typeface="Times New Roman"/>
                <a:sym typeface="Times New Roman"/>
              </a:rPr>
              <a:t>Consider the following translation scheme:</a:t>
            </a:r>
            <a:endParaRPr b="0" i="0" sz="1400" u="none" cap="none" strike="noStrike">
              <a:solidFill>
                <a:srgbClr val="000000"/>
              </a:solidFill>
              <a:latin typeface="Arial"/>
              <a:ea typeface="Arial"/>
              <a:cs typeface="Arial"/>
              <a:sym typeface="Arial"/>
            </a:endParaRPr>
          </a:p>
        </p:txBody>
      </p:sp>
      <p:sp>
        <p:nvSpPr>
          <p:cNvPr id="870" name="Google Shape;870;p79"/>
          <p:cNvSpPr txBox="1"/>
          <p:nvPr/>
        </p:nvSpPr>
        <p:spPr>
          <a:xfrm>
            <a:off x="2074862" y="1533525"/>
            <a:ext cx="268287" cy="1201737"/>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46000"/>
              </a:lnSpc>
              <a:spcBef>
                <a:spcPts val="4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 C</a:t>
            </a:r>
            <a:endParaRPr b="0" i="0" sz="1400" u="none" cap="none" strike="noStrike">
              <a:solidFill>
                <a:srgbClr val="000000"/>
              </a:solidFill>
              <a:latin typeface="Arial"/>
              <a:ea typeface="Arial"/>
              <a:cs typeface="Arial"/>
              <a:sym typeface="Arial"/>
            </a:endParaRPr>
          </a:p>
        </p:txBody>
      </p:sp>
      <p:sp>
        <p:nvSpPr>
          <p:cNvPr id="871" name="Google Shape;871;p79"/>
          <p:cNvSpPr txBox="1"/>
          <p:nvPr/>
        </p:nvSpPr>
        <p:spPr>
          <a:xfrm>
            <a:off x="2352675" y="1533525"/>
            <a:ext cx="3124200" cy="120967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aA</a:t>
            </a:r>
            <a:r>
              <a:rPr b="0" baseline="30000" i="0" lang="en-US" sz="3000" u="none" cap="none" strike="noStrike">
                <a:solidFill>
                  <a:srgbClr val="0000FF"/>
                </a:solidFill>
                <a:latin typeface="Cambria"/>
                <a:ea typeface="Cambria"/>
                <a:cs typeface="Cambria"/>
                <a:sym typeface="Cambria"/>
              </a:rPr>
              <a:t>{</a:t>
            </a:r>
            <a:r>
              <a:rPr b="0" baseline="30000" i="0" lang="en-US" sz="3000" u="none" cap="none" strike="noStrike">
                <a:solidFill>
                  <a:srgbClr val="0000FF"/>
                </a:solidFill>
                <a:latin typeface="Times New Roman"/>
                <a:ea typeface="Times New Roman"/>
                <a:cs typeface="Times New Roman"/>
                <a:sym typeface="Times New Roman"/>
              </a:rPr>
              <a:t>C.i = f (A.s)</a:t>
            </a:r>
            <a:r>
              <a:rPr b="0" baseline="30000" i="0" lang="en-US" sz="3000" u="none" cap="none" strike="noStrike">
                <a:solidFill>
                  <a:srgbClr val="0000FF"/>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C</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1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bAB</a:t>
            </a:r>
            <a:r>
              <a:rPr b="0" i="0" lang="en-US" sz="2000" u="none" cap="none" strike="noStrike">
                <a:solidFill>
                  <a:srgbClr val="FF0000"/>
                </a:solidFill>
                <a:latin typeface="Cambria"/>
                <a:ea typeface="Cambria"/>
                <a:cs typeface="Cambria"/>
                <a:sym typeface="Cambria"/>
              </a:rPr>
              <a:t>{</a:t>
            </a:r>
            <a:r>
              <a:rPr b="0" i="0" lang="en-US" sz="2000" u="none" cap="none" strike="noStrike">
                <a:solidFill>
                  <a:srgbClr val="FF0000"/>
                </a:solidFill>
                <a:latin typeface="Times New Roman"/>
                <a:ea typeface="Times New Roman"/>
                <a:cs typeface="Times New Roman"/>
                <a:sym typeface="Times New Roman"/>
              </a:rPr>
              <a:t>C.i = f (A.s)</a:t>
            </a:r>
            <a:r>
              <a:rPr b="0" i="0" lang="en-US" sz="2000" u="none" cap="none" strike="noStrike">
                <a:solidFill>
                  <a:srgbClr val="FF0000"/>
                </a:solidFill>
                <a:latin typeface="Cambria"/>
                <a:ea typeface="Cambria"/>
                <a:cs typeface="Cambria"/>
                <a:sym typeface="Cambria"/>
              </a:rPr>
              <a:t>}</a:t>
            </a:r>
            <a:r>
              <a:rPr b="0" i="0" lang="en-US" sz="2000" u="none" cap="none" strike="noStrike">
                <a:solidFill>
                  <a:srgbClr val="363435"/>
                </a:solidFill>
                <a:latin typeface="Times New Roman"/>
                <a:ea typeface="Times New Roman"/>
                <a:cs typeface="Times New Roman"/>
                <a:sym typeface="Times New Roman"/>
              </a:rPr>
              <a:t>C</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c</a:t>
            </a:r>
            <a:r>
              <a:rPr b="0" i="0" lang="en-US" sz="2000" u="none" cap="none" strike="noStrike">
                <a:solidFill>
                  <a:srgbClr val="363435"/>
                </a:solidFill>
                <a:latin typeface="Cambria"/>
                <a:ea typeface="Cambria"/>
                <a:cs typeface="Cambria"/>
                <a:sym typeface="Cambria"/>
              </a:rPr>
              <a:t>{</a:t>
            </a:r>
            <a:r>
              <a:rPr b="0" i="0" lang="en-US" sz="2000" u="none" cap="none" strike="noStrike">
                <a:solidFill>
                  <a:srgbClr val="363435"/>
                </a:solidFill>
                <a:latin typeface="Times New Roman"/>
                <a:ea typeface="Times New Roman"/>
                <a:cs typeface="Times New Roman"/>
                <a:sym typeface="Times New Roman"/>
              </a:rPr>
              <a:t>C.s = g(C.i)</a:t>
            </a: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72" name="Google Shape;872;p79"/>
          <p:cNvSpPr txBox="1"/>
          <p:nvPr/>
        </p:nvSpPr>
        <p:spPr>
          <a:xfrm>
            <a:off x="1955800" y="2870200"/>
            <a:ext cx="3908425" cy="288925"/>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Then, we add new markers M</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M</a:t>
            </a:r>
            <a:r>
              <a:rPr b="0" baseline="-25000" i="0" lang="en-US" sz="2200" u="none" cap="none" strike="noStrike">
                <a:solidFill>
                  <a:srgbClr val="363435"/>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873" name="Google Shape;873;p79"/>
          <p:cNvSpPr txBox="1"/>
          <p:nvPr/>
        </p:nvSpPr>
        <p:spPr>
          <a:xfrm>
            <a:off x="5878512" y="2874962"/>
            <a:ext cx="596900"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with:</a:t>
            </a:r>
            <a:endParaRPr b="0" i="0" sz="1400" u="none" cap="none" strike="noStrike">
              <a:solidFill>
                <a:srgbClr val="000000"/>
              </a:solidFill>
              <a:latin typeface="Arial"/>
              <a:ea typeface="Arial"/>
              <a:cs typeface="Arial"/>
              <a:sym typeface="Arial"/>
            </a:endParaRPr>
          </a:p>
        </p:txBody>
      </p:sp>
      <p:sp>
        <p:nvSpPr>
          <p:cNvPr id="874" name="Google Shape;874;p79"/>
          <p:cNvSpPr txBox="1"/>
          <p:nvPr/>
        </p:nvSpPr>
        <p:spPr>
          <a:xfrm>
            <a:off x="2074862" y="3344862"/>
            <a:ext cx="241300" cy="742950"/>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S</a:t>
            </a:r>
            <a:endParaRPr b="0" i="0" sz="1400" u="none" cap="none" strike="noStrike">
              <a:solidFill>
                <a:srgbClr val="000000"/>
              </a:solidFill>
              <a:latin typeface="Arial"/>
              <a:ea typeface="Arial"/>
              <a:cs typeface="Arial"/>
              <a:sym typeface="Arial"/>
            </a:endParaRPr>
          </a:p>
        </p:txBody>
      </p:sp>
      <p:sp>
        <p:nvSpPr>
          <p:cNvPr id="875" name="Google Shape;875;p79"/>
          <p:cNvSpPr txBox="1"/>
          <p:nvPr/>
        </p:nvSpPr>
        <p:spPr>
          <a:xfrm>
            <a:off x="2352675" y="3344862"/>
            <a:ext cx="1673225" cy="749300"/>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aA</a:t>
            </a:r>
            <a:r>
              <a:rPr b="0" baseline="30000" i="0" lang="en-US" sz="3000" u="none" cap="none" strike="noStrike">
                <a:solidFill>
                  <a:srgbClr val="0000FF"/>
                </a:solidFill>
                <a:latin typeface="Times New Roman"/>
                <a:ea typeface="Times New Roman"/>
                <a:cs typeface="Times New Roman"/>
                <a:sym typeface="Times New Roman"/>
              </a:rPr>
              <a:t>M</a:t>
            </a:r>
            <a:r>
              <a:rPr b="0" baseline="-25000" i="0" lang="en-US" sz="2200" u="none" cap="none" strike="noStrike">
                <a:solidFill>
                  <a:srgbClr val="0000FF"/>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C</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83333"/>
              </a:lnSpc>
              <a:spcBef>
                <a:spcPts val="100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bAB</a:t>
            </a:r>
            <a:r>
              <a:rPr b="0" baseline="30000" i="0" lang="en-US" sz="3000" u="none" cap="none" strike="noStrike">
                <a:solidFill>
                  <a:srgbClr val="FF0000"/>
                </a:solidFill>
                <a:latin typeface="Times New Roman"/>
                <a:ea typeface="Times New Roman"/>
                <a:cs typeface="Times New Roman"/>
                <a:sym typeface="Times New Roman"/>
              </a:rPr>
              <a:t>M</a:t>
            </a:r>
            <a:r>
              <a:rPr b="0" baseline="-25000" i="0" lang="en-US" sz="2200" u="none" cap="none" strike="noStrike">
                <a:solidFill>
                  <a:srgbClr val="FF0000"/>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C</a:t>
            </a:r>
            <a:endParaRPr b="0" i="0" sz="1400" u="none" cap="none" strike="noStrike">
              <a:solidFill>
                <a:srgbClr val="000000"/>
              </a:solidFill>
              <a:latin typeface="Arial"/>
              <a:ea typeface="Arial"/>
              <a:cs typeface="Arial"/>
              <a:sym typeface="Arial"/>
            </a:endParaRPr>
          </a:p>
        </p:txBody>
      </p:sp>
      <p:sp>
        <p:nvSpPr>
          <p:cNvPr id="876" name="Google Shape;876;p79"/>
          <p:cNvSpPr txBox="1"/>
          <p:nvPr/>
        </p:nvSpPr>
        <p:spPr>
          <a:xfrm>
            <a:off x="2570162" y="4260850"/>
            <a:ext cx="573087" cy="75088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0000FF"/>
              </a:buClr>
              <a:buSzPts val="3000"/>
              <a:buFont typeface="Cambria"/>
              <a:buNone/>
            </a:pPr>
            <a:r>
              <a:rPr b="0" baseline="30000" i="0" lang="en-US" sz="3000" u="none" cap="none" strike="noStrike">
                <a:solidFill>
                  <a:srgbClr val="0000FF"/>
                </a:solidFill>
                <a:latin typeface="Cambria"/>
                <a:ea typeface="Cambria"/>
                <a:cs typeface="Cambria"/>
                <a:sym typeface="Cambria"/>
              </a:rPr>
              <a:t>→ </a:t>
            </a:r>
            <a:r>
              <a:rPr b="0" baseline="30000" i="0" lang="en-US" sz="3000" u="none" cap="none" strike="noStrike">
                <a:solidFill>
                  <a:srgbClr val="0000FF"/>
                </a:solidFill>
                <a:latin typeface="Times New Roman"/>
                <a:ea typeface="Times New Roman"/>
                <a:cs typeface="Times New Roman"/>
                <a:sym typeface="Times New Roman"/>
              </a:rPr>
              <a:t>ǫ</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100"/>
              </a:spcBef>
              <a:spcAft>
                <a:spcPts val="0"/>
              </a:spcAft>
              <a:buClr>
                <a:srgbClr val="FF0000"/>
              </a:buClr>
              <a:buSzPts val="2000"/>
              <a:buFont typeface="Cambria"/>
              <a:buNone/>
            </a:pPr>
            <a:r>
              <a:rPr b="0" i="0" lang="en-US" sz="2000" u="none" cap="none" strike="noStrike">
                <a:solidFill>
                  <a:srgbClr val="FF0000"/>
                </a:solidFill>
                <a:latin typeface="Cambria"/>
                <a:ea typeface="Cambria"/>
                <a:cs typeface="Cambria"/>
                <a:sym typeface="Cambria"/>
              </a:rPr>
              <a:t>→ </a:t>
            </a:r>
            <a:r>
              <a:rPr b="0" i="0" lang="en-US" sz="2000" u="none" cap="none" strike="noStrike">
                <a:solidFill>
                  <a:srgbClr val="FF0000"/>
                </a:solidFill>
                <a:latin typeface="Times New Roman"/>
                <a:ea typeface="Times New Roman"/>
                <a:cs typeface="Times New Roman"/>
                <a:sym typeface="Times New Roman"/>
              </a:rPr>
              <a:t>ǫ</a:t>
            </a:r>
            <a:endParaRPr b="0" i="0" sz="1400" u="none" cap="none" strike="noStrike">
              <a:solidFill>
                <a:srgbClr val="000000"/>
              </a:solidFill>
              <a:latin typeface="Arial"/>
              <a:ea typeface="Arial"/>
              <a:cs typeface="Arial"/>
              <a:sym typeface="Arial"/>
            </a:endParaRPr>
          </a:p>
        </p:txBody>
      </p:sp>
      <p:sp>
        <p:nvSpPr>
          <p:cNvPr id="877" name="Google Shape;877;p79"/>
          <p:cNvSpPr txBox="1"/>
          <p:nvPr/>
        </p:nvSpPr>
        <p:spPr>
          <a:xfrm>
            <a:off x="4219575" y="4260850"/>
            <a:ext cx="862012" cy="75088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83333"/>
              </a:lnSpc>
              <a:spcBef>
                <a:spcPts val="100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.s</a:t>
            </a:r>
            <a:endParaRPr b="0" i="0" sz="1400" u="none" cap="none" strike="noStrike">
              <a:solidFill>
                <a:srgbClr val="000000"/>
              </a:solidFill>
              <a:latin typeface="Arial"/>
              <a:ea typeface="Arial"/>
              <a:cs typeface="Arial"/>
              <a:sym typeface="Arial"/>
            </a:endParaRPr>
          </a:p>
        </p:txBody>
      </p:sp>
      <p:sp>
        <p:nvSpPr>
          <p:cNvPr id="878" name="Google Shape;878;p79"/>
          <p:cNvSpPr txBox="1"/>
          <p:nvPr/>
        </p:nvSpPr>
        <p:spPr>
          <a:xfrm>
            <a:off x="5100637" y="4260850"/>
            <a:ext cx="2538412" cy="750887"/>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 f (val[top])</a:t>
            </a:r>
            <a:r>
              <a:rPr b="0" baseline="30000" i="0" lang="en-US" sz="3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f (val[top </a:t>
            </a: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1])</a:t>
            </a: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79" name="Google Shape;879;p79"/>
          <p:cNvSpPr txBox="1"/>
          <p:nvPr/>
        </p:nvSpPr>
        <p:spPr>
          <a:xfrm>
            <a:off x="2074862" y="4268787"/>
            <a:ext cx="463550" cy="742950"/>
          </a:xfrm>
          <a:prstGeom prst="rect">
            <a:avLst/>
          </a:prstGeom>
          <a:noFill/>
          <a:ln>
            <a:noFill/>
          </a:ln>
        </p:spPr>
        <p:txBody>
          <a:bodyPr anchorCtr="0" anchor="t" bIns="0" lIns="0" spcFirstLastPara="1" rIns="0" wrap="square" tIns="0">
            <a:noAutofit/>
          </a:bodyPr>
          <a:lstStyle/>
          <a:p>
            <a:pPr indent="0" lvl="0" marL="11112" marR="0" rtl="0" algn="l">
              <a:lnSpc>
                <a:spcPct val="73333"/>
              </a:lnSpc>
              <a:spcBef>
                <a:spcPts val="0"/>
              </a:spcBef>
              <a:spcAft>
                <a:spcPts val="0"/>
              </a:spcAft>
              <a:buClr>
                <a:srgbClr val="0000FF"/>
              </a:buClr>
              <a:buSzPts val="3000"/>
              <a:buFont typeface="Times New Roman"/>
              <a:buNone/>
            </a:pPr>
            <a:r>
              <a:rPr b="0" baseline="30000" i="0" lang="en-US" sz="3000" u="none" cap="none" strike="noStrike">
                <a:solidFill>
                  <a:srgbClr val="0000FF"/>
                </a:solidFill>
                <a:latin typeface="Times New Roman"/>
                <a:ea typeface="Times New Roman"/>
                <a:cs typeface="Times New Roman"/>
                <a:sym typeface="Times New Roman"/>
              </a:rPr>
              <a:t>M</a:t>
            </a:r>
            <a:r>
              <a:rPr b="0" baseline="-25000" i="0" lang="en-US" sz="2200" u="none" cap="none" strike="noStrike">
                <a:solidFill>
                  <a:srgbClr val="0000FF"/>
                </a:solidFill>
                <a:latin typeface="Times New Roman"/>
                <a:ea typeface="Times New Roman"/>
                <a:cs typeface="Times New Roman"/>
                <a:sym typeface="Times New Roman"/>
              </a:rPr>
              <a:t>1</a:t>
            </a:r>
            <a:endParaRPr b="0" i="0" sz="1400" u="none" cap="none" strike="noStrike">
              <a:solidFill>
                <a:schemeClr val="dk1"/>
              </a:solidFill>
              <a:latin typeface="Times New Roman"/>
              <a:ea typeface="Times New Roman"/>
              <a:cs typeface="Times New Roman"/>
              <a:sym typeface="Times New Roman"/>
            </a:endParaRPr>
          </a:p>
          <a:p>
            <a:pPr indent="0" lvl="0" marL="11112" marR="0" rtl="0" algn="l">
              <a:lnSpc>
                <a:spcPct val="83333"/>
              </a:lnSpc>
              <a:spcBef>
                <a:spcPts val="1000"/>
              </a:spcBef>
              <a:spcAft>
                <a:spcPts val="0"/>
              </a:spcAft>
              <a:buClr>
                <a:srgbClr val="FF0000"/>
              </a:buClr>
              <a:buSzPts val="3000"/>
              <a:buFont typeface="Times New Roman"/>
              <a:buNone/>
            </a:pPr>
            <a:r>
              <a:rPr b="0" baseline="30000" i="0" lang="en-US" sz="3000" u="none" cap="none" strike="noStrike">
                <a:solidFill>
                  <a:srgbClr val="FF0000"/>
                </a:solidFill>
                <a:latin typeface="Times New Roman"/>
                <a:ea typeface="Times New Roman"/>
                <a:cs typeface="Times New Roman"/>
                <a:sym typeface="Times New Roman"/>
              </a:rPr>
              <a:t>M</a:t>
            </a:r>
            <a:r>
              <a:rPr b="0" baseline="-25000" i="0" lang="en-US" sz="2200" u="none" cap="none" strike="noStrike">
                <a:solidFill>
                  <a:srgbClr val="FF0000"/>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880" name="Google Shape;880;p79"/>
          <p:cNvSpPr txBox="1"/>
          <p:nvPr/>
        </p:nvSpPr>
        <p:spPr>
          <a:xfrm>
            <a:off x="1955800" y="5180012"/>
            <a:ext cx="1455737" cy="706437"/>
          </a:xfrm>
          <a:prstGeom prst="rect">
            <a:avLst/>
          </a:prstGeom>
          <a:noFill/>
          <a:ln>
            <a:noFill/>
          </a:ln>
        </p:spPr>
        <p:txBody>
          <a:bodyPr anchorCtr="0" anchor="t" bIns="0" lIns="0" spcFirstLastPara="1" rIns="0" wrap="square" tIns="0">
            <a:noAutofit/>
          </a:bodyPr>
          <a:lstStyle/>
          <a:p>
            <a:pPr indent="0" lvl="0" marL="130175"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C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c</a:t>
            </a:r>
            <a:endParaRPr b="0" i="0" sz="2000" u="none" cap="none" strike="noStrike">
              <a:solidFill>
                <a:schemeClr val="dk1"/>
              </a:solidFill>
              <a:latin typeface="Times New Roman"/>
              <a:ea typeface="Times New Roman"/>
              <a:cs typeface="Times New Roman"/>
              <a:sym typeface="Times New Roman"/>
            </a:endParaRPr>
          </a:p>
          <a:p>
            <a:pPr indent="0" lvl="0" marL="130175" marR="0" rtl="0" algn="l">
              <a:lnSpc>
                <a:spcPct val="96000"/>
              </a:lnSpc>
              <a:spcBef>
                <a:spcPts val="8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The inherited</a:t>
            </a:r>
            <a:endParaRPr b="0" i="0" sz="1400" u="none" cap="none" strike="noStrike">
              <a:solidFill>
                <a:srgbClr val="000000"/>
              </a:solidFill>
              <a:latin typeface="Arial"/>
              <a:ea typeface="Arial"/>
              <a:cs typeface="Arial"/>
              <a:sym typeface="Arial"/>
            </a:endParaRPr>
          </a:p>
        </p:txBody>
      </p:sp>
      <p:sp>
        <p:nvSpPr>
          <p:cNvPr id="881" name="Google Shape;881;p79"/>
          <p:cNvSpPr txBox="1"/>
          <p:nvPr/>
        </p:nvSpPr>
        <p:spPr>
          <a:xfrm>
            <a:off x="3414712" y="5180012"/>
            <a:ext cx="6597650" cy="706437"/>
          </a:xfrm>
          <a:prstGeom prst="rect">
            <a:avLst/>
          </a:prstGeom>
          <a:noFill/>
          <a:ln>
            <a:noFill/>
          </a:ln>
        </p:spPr>
        <p:txBody>
          <a:bodyPr anchorCtr="0" anchor="t" bIns="0" lIns="0" spcFirstLastPara="1" rIns="0" wrap="square" tIns="0">
            <a:noAutofit/>
          </a:bodyPr>
          <a:lstStyle/>
          <a:p>
            <a:pPr indent="0" lvl="0" marL="815975"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r>
              <a:rPr b="0" baseline="30000" i="0" lang="en-US" sz="3000" u="none" cap="none" strike="noStrike">
                <a:solidFill>
                  <a:srgbClr val="363435"/>
                </a:solidFill>
                <a:latin typeface="Times New Roman"/>
                <a:ea typeface="Times New Roman"/>
                <a:cs typeface="Times New Roman"/>
                <a:sym typeface="Times New Roman"/>
              </a:rPr>
              <a:t>C.s := g(val[top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1])</a:t>
            </a:r>
            <a:r>
              <a:rPr b="0" baseline="30000" i="0" lang="en-US" sz="3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815975" marR="0" rtl="0" algn="l">
              <a:lnSpc>
                <a:spcPct val="80000"/>
              </a:lnSpc>
              <a:spcBef>
                <a:spcPts val="90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attribute of C is the synthesized attribute of either M</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or M</a:t>
            </a:r>
            <a:r>
              <a:rPr b="0" baseline="-25000" i="0" lang="en-US" sz="2200" u="none" cap="none" strike="noStrike">
                <a:solidFill>
                  <a:srgbClr val="363435"/>
                </a:solidFill>
                <a:latin typeface="Times New Roman"/>
                <a:ea typeface="Times New Roman"/>
                <a:cs typeface="Times New Roman"/>
                <a:sym typeface="Times New Roman"/>
              </a:rPr>
              <a:t>2 </a:t>
            </a:r>
            <a:r>
              <a:rPr b="0" baseline="30000" i="0" lang="en-US" sz="3000" u="none" cap="none" strike="noStrike">
                <a:solidFill>
                  <a:srgbClr val="363435"/>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882" name="Google Shape;882;p79"/>
          <p:cNvSpPr txBox="1"/>
          <p:nvPr/>
        </p:nvSpPr>
        <p:spPr>
          <a:xfrm>
            <a:off x="1955800" y="5980112"/>
            <a:ext cx="6975475" cy="29210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The value of C.i is </a:t>
            </a:r>
            <a:r>
              <a:rPr b="0" baseline="30000" i="1" lang="en-US" sz="3000" u="none" cap="none" strike="noStrike">
                <a:solidFill>
                  <a:srgbClr val="363435"/>
                </a:solidFill>
                <a:latin typeface="Times New Roman"/>
                <a:ea typeface="Times New Roman"/>
                <a:cs typeface="Times New Roman"/>
                <a:sym typeface="Times New Roman"/>
              </a:rPr>
              <a:t>always </a:t>
            </a:r>
            <a:r>
              <a:rPr b="0" baseline="30000" i="0" lang="en-US" sz="3000" u="none" cap="none" strike="noStrike">
                <a:solidFill>
                  <a:srgbClr val="363435"/>
                </a:solidFill>
                <a:latin typeface="Times New Roman"/>
                <a:ea typeface="Times New Roman"/>
                <a:cs typeface="Times New Roman"/>
                <a:sym typeface="Times New Roman"/>
              </a:rPr>
              <a:t>in </a:t>
            </a:r>
            <a:r>
              <a:rPr b="0" baseline="30000" i="1" lang="en-US" sz="3000" u="none" cap="none" strike="noStrike">
                <a:solidFill>
                  <a:srgbClr val="363435"/>
                </a:solidFill>
                <a:latin typeface="Times New Roman"/>
                <a:ea typeface="Times New Roman"/>
                <a:cs typeface="Times New Roman"/>
                <a:sym typeface="Times New Roman"/>
              </a:rPr>
              <a:t>val</a:t>
            </a:r>
            <a:r>
              <a:rPr b="0" baseline="30000" i="0" lang="en-US" sz="3000" u="none" cap="none" strike="noStrike">
                <a:solidFill>
                  <a:srgbClr val="363435"/>
                </a:solidFill>
                <a:latin typeface="Times New Roman"/>
                <a:ea typeface="Times New Roman"/>
                <a:cs typeface="Times New Roman"/>
                <a:sym typeface="Times New Roman"/>
              </a:rPr>
              <a:t>[</a:t>
            </a:r>
            <a:r>
              <a:rPr b="0" baseline="30000" i="1" lang="en-US" sz="3000" u="none" cap="none" strike="noStrike">
                <a:solidFill>
                  <a:srgbClr val="363435"/>
                </a:solidFill>
                <a:latin typeface="Times New Roman"/>
                <a:ea typeface="Times New Roman"/>
                <a:cs typeface="Times New Roman"/>
                <a:sym typeface="Times New Roman"/>
              </a:rPr>
              <a:t>top -1</a:t>
            </a:r>
            <a:r>
              <a:rPr b="0" baseline="30000" i="0" lang="en-US" sz="3000" u="none" cap="none" strike="noStrike">
                <a:solidFill>
                  <a:srgbClr val="363435"/>
                </a:solidFill>
                <a:latin typeface="Times New Roman"/>
                <a:ea typeface="Times New Roman"/>
                <a:cs typeface="Times New Roman"/>
                <a:sym typeface="Times New Roman"/>
              </a:rPr>
              <a:t>] when C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c is applied.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0"/>
          <p:cNvSpPr txBox="1"/>
          <p:nvPr/>
        </p:nvSpPr>
        <p:spPr>
          <a:xfrm>
            <a:off x="1262062" y="1587"/>
            <a:ext cx="8364537" cy="508000"/>
          </a:xfrm>
          <a:prstGeom prst="rect">
            <a:avLst/>
          </a:prstGeom>
          <a:noFill/>
          <a:ln>
            <a:noFill/>
          </a:ln>
        </p:spPr>
        <p:txBody>
          <a:bodyPr anchorCtr="0" anchor="t" bIns="0" lIns="0" spcFirstLastPara="1" rIns="0" wrap="square" tIns="0">
            <a:noAutofit/>
          </a:bodyPr>
          <a:lstStyle/>
          <a:p>
            <a:pPr indent="0" lvl="0" marL="623887" marR="0" rtl="0" algn="l">
              <a:lnSpc>
                <a:spcPct val="104545"/>
              </a:lnSpc>
              <a:spcBef>
                <a:spcPts val="0"/>
              </a:spcBef>
              <a:spcAft>
                <a:spcPts val="0"/>
              </a:spcAft>
              <a:buClr>
                <a:schemeClr val="dk1"/>
              </a:buClr>
              <a:buSzPts val="2200"/>
              <a:buFont typeface="Calibri"/>
              <a:buNone/>
            </a:pPr>
            <a:r>
              <a:t/>
            </a:r>
            <a:endParaRPr b="1" i="0" sz="2200" u="none" cap="none" strike="noStrike">
              <a:solidFill>
                <a:srgbClr val="FF0000"/>
              </a:solidFill>
              <a:latin typeface="Arial"/>
              <a:ea typeface="Arial"/>
              <a:cs typeface="Arial"/>
              <a:sym typeface="Arial"/>
            </a:endParaRPr>
          </a:p>
          <a:p>
            <a:pPr indent="0" lvl="0" marL="623887"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Compile-Time Evaluation of Translation Schemes (Cont.)</a:t>
            </a:r>
            <a:endParaRPr b="0" i="0" sz="1400" u="none" cap="none" strike="noStrike">
              <a:solidFill>
                <a:srgbClr val="000000"/>
              </a:solidFill>
              <a:latin typeface="Arial"/>
              <a:ea typeface="Arial"/>
              <a:cs typeface="Arial"/>
              <a:sym typeface="Arial"/>
            </a:endParaRPr>
          </a:p>
        </p:txBody>
      </p:sp>
      <p:sp>
        <p:nvSpPr>
          <p:cNvPr id="888" name="Google Shape;888;p80"/>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(38)</a:t>
            </a:r>
            <a:endParaRPr b="0" i="0" sz="1400" u="none" cap="none" strike="noStrike">
              <a:solidFill>
                <a:srgbClr val="000000"/>
              </a:solidFill>
              <a:latin typeface="Arial"/>
              <a:ea typeface="Arial"/>
              <a:cs typeface="Arial"/>
              <a:sym typeface="Arial"/>
            </a:endParaRPr>
          </a:p>
        </p:txBody>
      </p:sp>
      <p:sp>
        <p:nvSpPr>
          <p:cNvPr id="889" name="Google Shape;889;p80"/>
          <p:cNvSpPr txBox="1"/>
          <p:nvPr/>
        </p:nvSpPr>
        <p:spPr>
          <a:xfrm>
            <a:off x="1485900" y="773112"/>
            <a:ext cx="8475662"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General rules to compute translations schemes during bottom-up parsing assum-</a:t>
            </a:r>
            <a:endParaRPr b="0" i="0" sz="1400" u="none" cap="none" strike="noStrike">
              <a:solidFill>
                <a:srgbClr val="000000"/>
              </a:solidFill>
              <a:latin typeface="Arial"/>
              <a:ea typeface="Arial"/>
              <a:cs typeface="Arial"/>
              <a:sym typeface="Arial"/>
            </a:endParaRPr>
          </a:p>
        </p:txBody>
      </p:sp>
      <p:sp>
        <p:nvSpPr>
          <p:cNvPr id="890" name="Google Shape;890;p80"/>
          <p:cNvSpPr txBox="1"/>
          <p:nvPr/>
        </p:nvSpPr>
        <p:spPr>
          <a:xfrm>
            <a:off x="1485900" y="1143000"/>
            <a:ext cx="400050" cy="7778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ing</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8000"/>
              </a:lnSpc>
              <a:spcBef>
                <a:spcPts val="13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91" name="Google Shape;891;p80"/>
          <p:cNvSpPr txBox="1"/>
          <p:nvPr/>
        </p:nvSpPr>
        <p:spPr>
          <a:xfrm>
            <a:off x="1884362" y="1143000"/>
            <a:ext cx="2751137" cy="774700"/>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an L-attributed grammar.</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4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For every production A</a:t>
            </a:r>
            <a:endParaRPr b="0" i="0" sz="1400" u="none" cap="none" strike="noStrike">
              <a:solidFill>
                <a:srgbClr val="000000"/>
              </a:solidFill>
              <a:latin typeface="Arial"/>
              <a:ea typeface="Arial"/>
              <a:cs typeface="Arial"/>
              <a:sym typeface="Arial"/>
            </a:endParaRPr>
          </a:p>
        </p:txBody>
      </p:sp>
      <p:sp>
        <p:nvSpPr>
          <p:cNvPr id="892" name="Google Shape;892;p80"/>
          <p:cNvSpPr txBox="1"/>
          <p:nvPr/>
        </p:nvSpPr>
        <p:spPr>
          <a:xfrm>
            <a:off x="4751387" y="1628775"/>
            <a:ext cx="4657725" cy="307975"/>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 . X</a:t>
            </a:r>
            <a:r>
              <a:rPr b="0" baseline="-25000" i="0" lang="en-US" sz="2200" u="none" cap="none" strike="noStrike">
                <a:solidFill>
                  <a:srgbClr val="363435"/>
                </a:solidFill>
                <a:latin typeface="Times New Roman"/>
                <a:ea typeface="Times New Roman"/>
                <a:cs typeface="Times New Roman"/>
                <a:sym typeface="Times New Roman"/>
              </a:rPr>
              <a:t>n  </a:t>
            </a:r>
            <a:r>
              <a:rPr b="0" baseline="30000" i="0" lang="en-US" sz="3000" u="none" cap="none" strike="noStrike">
                <a:solidFill>
                  <a:srgbClr val="363435"/>
                </a:solidFill>
                <a:latin typeface="Times New Roman"/>
                <a:ea typeface="Times New Roman"/>
                <a:cs typeface="Times New Roman"/>
                <a:sym typeface="Times New Roman"/>
              </a:rPr>
              <a:t>introduce n new markers</a:t>
            </a:r>
            <a:endParaRPr b="0" i="0" sz="1400" u="none" cap="none" strike="noStrike">
              <a:solidFill>
                <a:srgbClr val="000000"/>
              </a:solidFill>
              <a:latin typeface="Arial"/>
              <a:ea typeface="Arial"/>
              <a:cs typeface="Arial"/>
              <a:sym typeface="Arial"/>
            </a:endParaRPr>
          </a:p>
        </p:txBody>
      </p:sp>
      <p:sp>
        <p:nvSpPr>
          <p:cNvPr id="893" name="Google Shape;893;p80"/>
          <p:cNvSpPr txBox="1"/>
          <p:nvPr/>
        </p:nvSpPr>
        <p:spPr>
          <a:xfrm>
            <a:off x="1955800" y="2001837"/>
            <a:ext cx="7953375" cy="4538662"/>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 . . , M</a:t>
            </a:r>
            <a:r>
              <a:rPr b="0" baseline="-25000" i="0" lang="en-US" sz="2200" u="none" cap="none" strike="noStrike">
                <a:solidFill>
                  <a:srgbClr val="363435"/>
                </a:solidFill>
                <a:latin typeface="Times New Roman"/>
                <a:ea typeface="Times New Roman"/>
                <a:cs typeface="Times New Roman"/>
                <a:sym typeface="Times New Roman"/>
              </a:rPr>
              <a:t>n </a:t>
            </a:r>
            <a:r>
              <a:rPr b="0" baseline="30000" i="0" lang="en-US" sz="3000" u="none" cap="none" strike="noStrike">
                <a:solidFill>
                  <a:srgbClr val="363435"/>
                </a:solidFill>
                <a:latin typeface="Times New Roman"/>
                <a:ea typeface="Times New Roman"/>
                <a:cs typeface="Times New Roman"/>
                <a:sym typeface="Times New Roman"/>
              </a:rPr>
              <a:t>and replace the production by A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 </a:t>
            </a:r>
            <a:r>
              <a:rPr b="0" baseline="30000" i="0" lang="en-US" sz="3000" u="none" cap="none" strike="noStrike">
                <a:solidFill>
                  <a:srgbClr val="363435"/>
                </a:solidFill>
                <a:latin typeface="Times New Roman"/>
                <a:ea typeface="Times New Roman"/>
                <a:cs typeface="Times New Roman"/>
                <a:sym typeface="Times New Roman"/>
              </a:rPr>
              <a:t>. . . M</a:t>
            </a:r>
            <a:r>
              <a:rPr b="0" baseline="-25000" i="0" lang="en-US" sz="2200" u="none" cap="none" strike="noStrike">
                <a:solidFill>
                  <a:srgbClr val="363435"/>
                </a:solidFill>
                <a:latin typeface="Times New Roman"/>
                <a:ea typeface="Times New Roman"/>
                <a:cs typeface="Times New Roman"/>
                <a:sym typeface="Times New Roman"/>
              </a:rPr>
              <a:t>n </a:t>
            </a: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n</a:t>
            </a:r>
            <a:r>
              <a:rPr b="0" baseline="30000" i="0" lang="en-US" sz="3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Thus, we know the position of every synthesized and inherited attribute of</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j  </a:t>
            </a:r>
            <a:r>
              <a:rPr b="0" i="0" lang="en-US" sz="2000" u="none" cap="none" strike="noStrike">
                <a:solidFill>
                  <a:srgbClr val="363435"/>
                </a:solidFill>
                <a:latin typeface="Times New Roman"/>
                <a:ea typeface="Times New Roman"/>
                <a:cs typeface="Times New Roman"/>
                <a:sym typeface="Times New Roman"/>
              </a:rPr>
              <a:t>and A:</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1.  X</a:t>
            </a:r>
            <a:r>
              <a:rPr b="0" baseline="-25000" i="0" lang="en-US" sz="2200" u="none" cap="none" strike="noStrike">
                <a:solidFill>
                  <a:srgbClr val="363435"/>
                </a:solidFill>
                <a:latin typeface="Times New Roman"/>
                <a:ea typeface="Times New Roman"/>
                <a:cs typeface="Times New Roman"/>
                <a:sym typeface="Times New Roman"/>
              </a:rPr>
              <a:t>j </a:t>
            </a:r>
            <a:r>
              <a:rPr b="0" i="0" lang="en-US" sz="2000" u="none" cap="none" strike="noStrike">
                <a:solidFill>
                  <a:srgbClr val="363435"/>
                </a:solidFill>
                <a:latin typeface="Times New Roman"/>
                <a:ea typeface="Times New Roman"/>
                <a:cs typeface="Times New Roman"/>
                <a:sym typeface="Times New Roman"/>
              </a:rPr>
              <a:t>.s is stored in the </a:t>
            </a:r>
            <a:r>
              <a:rPr b="0" i="1" lang="en-US" sz="2000" u="none" cap="none" strike="noStrike">
                <a:solidFill>
                  <a:srgbClr val="363435"/>
                </a:solidFill>
                <a:latin typeface="Times New Roman"/>
                <a:ea typeface="Times New Roman"/>
                <a:cs typeface="Times New Roman"/>
                <a:sym typeface="Times New Roman"/>
              </a:rPr>
              <a:t>val </a:t>
            </a:r>
            <a:r>
              <a:rPr b="0" i="0" lang="en-US" sz="2000" u="none" cap="none" strike="noStrike">
                <a:solidFill>
                  <a:srgbClr val="363435"/>
                </a:solidFill>
                <a:latin typeface="Times New Roman"/>
                <a:ea typeface="Times New Roman"/>
                <a:cs typeface="Times New Roman"/>
                <a:sym typeface="Times New Roman"/>
              </a:rPr>
              <a:t>entry in the parser stack associated with X</a:t>
            </a:r>
            <a:r>
              <a:rPr b="0" baseline="-25000" i="0" lang="en-US" sz="2200" u="none" cap="none" strike="noStrike">
                <a:solidFill>
                  <a:srgbClr val="363435"/>
                </a:solidFill>
                <a:latin typeface="Times New Roman"/>
                <a:ea typeface="Times New Roman"/>
                <a:cs typeface="Times New Roman"/>
                <a:sym typeface="Times New Roman"/>
              </a:rPr>
              <a:t>j </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2.  X</a:t>
            </a:r>
            <a:r>
              <a:rPr b="0" baseline="-25000" i="0" lang="en-US" sz="2200" u="none" cap="none" strike="noStrike">
                <a:solidFill>
                  <a:srgbClr val="363435"/>
                </a:solidFill>
                <a:latin typeface="Times New Roman"/>
                <a:ea typeface="Times New Roman"/>
                <a:cs typeface="Times New Roman"/>
                <a:sym typeface="Times New Roman"/>
              </a:rPr>
              <a:t>j </a:t>
            </a:r>
            <a:r>
              <a:rPr b="0" i="0" lang="en-US" sz="2000" u="none" cap="none" strike="noStrike">
                <a:solidFill>
                  <a:srgbClr val="363435"/>
                </a:solidFill>
                <a:latin typeface="Times New Roman"/>
                <a:ea typeface="Times New Roman"/>
                <a:cs typeface="Times New Roman"/>
                <a:sym typeface="Times New Roman"/>
              </a:rPr>
              <a:t>.i is stored in the </a:t>
            </a:r>
            <a:r>
              <a:rPr b="0" i="1" lang="en-US" sz="2000" u="none" cap="none" strike="noStrike">
                <a:solidFill>
                  <a:srgbClr val="363435"/>
                </a:solidFill>
                <a:latin typeface="Times New Roman"/>
                <a:ea typeface="Times New Roman"/>
                <a:cs typeface="Times New Roman"/>
                <a:sym typeface="Times New Roman"/>
              </a:rPr>
              <a:t>val </a:t>
            </a:r>
            <a:r>
              <a:rPr b="0" i="0" lang="en-US" sz="2000" u="none" cap="none" strike="noStrike">
                <a:solidFill>
                  <a:srgbClr val="363435"/>
                </a:solidFill>
                <a:latin typeface="Times New Roman"/>
                <a:ea typeface="Times New Roman"/>
                <a:cs typeface="Times New Roman"/>
                <a:sym typeface="Times New Roman"/>
              </a:rPr>
              <a:t>entry in the parser stack associated with M</a:t>
            </a:r>
            <a:r>
              <a:rPr b="0" baseline="-25000" i="0" lang="en-US" sz="2200" u="none" cap="none" strike="noStrike">
                <a:solidFill>
                  <a:srgbClr val="363435"/>
                </a:solidFill>
                <a:latin typeface="Times New Roman"/>
                <a:ea typeface="Times New Roman"/>
                <a:cs typeface="Times New Roman"/>
                <a:sym typeface="Times New Roman"/>
              </a:rPr>
              <a:t>j </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1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3.  A.i is stored in the </a:t>
            </a:r>
            <a:r>
              <a:rPr b="0" i="1" lang="en-US" sz="2000" u="none" cap="none" strike="noStrike">
                <a:solidFill>
                  <a:srgbClr val="363435"/>
                </a:solidFill>
                <a:latin typeface="Times New Roman"/>
                <a:ea typeface="Times New Roman"/>
                <a:cs typeface="Times New Roman"/>
                <a:sym typeface="Times New Roman"/>
              </a:rPr>
              <a:t>val </a:t>
            </a:r>
            <a:r>
              <a:rPr b="0" i="0" lang="en-US" sz="2000" u="none" cap="none" strike="noStrike">
                <a:solidFill>
                  <a:srgbClr val="363435"/>
                </a:solidFill>
                <a:latin typeface="Times New Roman"/>
                <a:ea typeface="Times New Roman"/>
                <a:cs typeface="Times New Roman"/>
                <a:sym typeface="Times New Roman"/>
              </a:rPr>
              <a:t>entry in the parser stack immediately before the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position storing M</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16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Remark 1. </a:t>
            </a:r>
            <a:r>
              <a:rPr b="0" i="0" lang="en-US" sz="2000" u="none" cap="none" strike="noStrike">
                <a:solidFill>
                  <a:srgbClr val="363435"/>
                </a:solidFill>
                <a:latin typeface="Times New Roman"/>
                <a:ea typeface="Times New Roman"/>
                <a:cs typeface="Times New Roman"/>
                <a:sym typeface="Times New Roman"/>
              </a:rPr>
              <a:t>Since there is only one production for each marker a grammar </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5000"/>
              </a:lnSpc>
              <a:spcBef>
                <a:spcPts val="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remains LL(1) with addition of markers.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19000"/>
              </a:lnSpc>
              <a:spcBef>
                <a:spcPts val="15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Remark 2. </a:t>
            </a:r>
            <a:r>
              <a:rPr b="0" i="0" lang="en-US" sz="2000" u="none" cap="none" strike="noStrike">
                <a:solidFill>
                  <a:srgbClr val="363435"/>
                </a:solidFill>
                <a:latin typeface="Times New Roman"/>
                <a:ea typeface="Times New Roman"/>
                <a:cs typeface="Times New Roman"/>
                <a:sym typeface="Times New Roman"/>
              </a:rPr>
              <a:t>Adding markers to an LR(1) Grammar can introduce conflicts for not L-Attributed SDD’s!!!</a:t>
            </a:r>
            <a:endParaRPr b="0" i="0" sz="1400" u="none" cap="none" strike="noStrike">
              <a:solidFill>
                <a:srgbClr val="000000"/>
              </a:solidFill>
              <a:latin typeface="Arial"/>
              <a:ea typeface="Arial"/>
              <a:cs typeface="Arial"/>
              <a:sym typeface="Arial"/>
            </a:endParaRPr>
          </a:p>
        </p:txBody>
      </p:sp>
      <p:sp>
        <p:nvSpPr>
          <p:cNvPr id="894" name="Google Shape;894;p80"/>
          <p:cNvSpPr txBox="1"/>
          <p:nvPr/>
        </p:nvSpPr>
        <p:spPr>
          <a:xfrm>
            <a:off x="1693862" y="2498725"/>
            <a:ext cx="1920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95" name="Google Shape;895;p80"/>
          <p:cNvSpPr txBox="1"/>
          <p:nvPr/>
        </p:nvSpPr>
        <p:spPr>
          <a:xfrm>
            <a:off x="1693862" y="5026025"/>
            <a:ext cx="192087" cy="282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896" name="Google Shape;896;p80"/>
          <p:cNvSpPr txBox="1"/>
          <p:nvPr/>
        </p:nvSpPr>
        <p:spPr>
          <a:xfrm>
            <a:off x="1693862" y="5888037"/>
            <a:ext cx="192087" cy="284162"/>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1"/>
          <p:cNvSpPr/>
          <p:nvPr/>
        </p:nvSpPr>
        <p:spPr>
          <a:xfrm>
            <a:off x="3200400" y="1528762"/>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2" name="Google Shape;902;p81"/>
          <p:cNvSpPr/>
          <p:nvPr/>
        </p:nvSpPr>
        <p:spPr>
          <a:xfrm>
            <a:off x="3200400" y="2003425"/>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3" name="Google Shape;903;p81"/>
          <p:cNvSpPr/>
          <p:nvPr/>
        </p:nvSpPr>
        <p:spPr>
          <a:xfrm>
            <a:off x="3200400" y="2478087"/>
            <a:ext cx="862012" cy="454025"/>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4" name="Google Shape;904;p81"/>
          <p:cNvSpPr/>
          <p:nvPr/>
        </p:nvSpPr>
        <p:spPr>
          <a:xfrm>
            <a:off x="3200400" y="2951162"/>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5" name="Google Shape;905;p81"/>
          <p:cNvSpPr/>
          <p:nvPr/>
        </p:nvSpPr>
        <p:spPr>
          <a:xfrm>
            <a:off x="3200400" y="3425825"/>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6" name="Google Shape;906;p81"/>
          <p:cNvSpPr/>
          <p:nvPr/>
        </p:nvSpPr>
        <p:spPr>
          <a:xfrm>
            <a:off x="3200400" y="3900487"/>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7" name="Google Shape;907;p81"/>
          <p:cNvSpPr/>
          <p:nvPr/>
        </p:nvSpPr>
        <p:spPr>
          <a:xfrm>
            <a:off x="3200400" y="4375150"/>
            <a:ext cx="862012" cy="455612"/>
          </a:xfrm>
          <a:custGeom>
            <a:rect b="b" l="l" r="r" t="t"/>
            <a:pathLst>
              <a:path extrusionOk="0" h="501649" w="949642">
                <a:moveTo>
                  <a:pt x="0" y="250825"/>
                </a:moveTo>
                <a:lnTo>
                  <a:pt x="0" y="0"/>
                </a:lnTo>
                <a:lnTo>
                  <a:pt x="949642" y="0"/>
                </a:lnTo>
                <a:lnTo>
                  <a:pt x="949642" y="501649"/>
                </a:lnTo>
                <a:lnTo>
                  <a:pt x="0" y="501649"/>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8" name="Google Shape;908;p81"/>
          <p:cNvSpPr/>
          <p:nvPr/>
        </p:nvSpPr>
        <p:spPr>
          <a:xfrm>
            <a:off x="3200400" y="4849812"/>
            <a:ext cx="862012" cy="454025"/>
          </a:xfrm>
          <a:custGeom>
            <a:rect b="b" l="l" r="r" t="t"/>
            <a:pathLst>
              <a:path extrusionOk="0" h="501662" w="949642">
                <a:moveTo>
                  <a:pt x="0" y="250825"/>
                </a:moveTo>
                <a:lnTo>
                  <a:pt x="0" y="0"/>
                </a:lnTo>
                <a:lnTo>
                  <a:pt x="949642" y="0"/>
                </a:lnTo>
                <a:lnTo>
                  <a:pt x="949642" y="501662"/>
                </a:lnTo>
                <a:lnTo>
                  <a:pt x="0" y="501662"/>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9" name="Google Shape;909;p81"/>
          <p:cNvSpPr/>
          <p:nvPr/>
        </p:nvSpPr>
        <p:spPr>
          <a:xfrm>
            <a:off x="3200400" y="5322887"/>
            <a:ext cx="862012" cy="455612"/>
          </a:xfrm>
          <a:custGeom>
            <a:rect b="b" l="l" r="r" t="t"/>
            <a:pathLst>
              <a:path extrusionOk="0" h="501662" w="949642">
                <a:moveTo>
                  <a:pt x="0" y="250825"/>
                </a:moveTo>
                <a:lnTo>
                  <a:pt x="0" y="0"/>
                </a:lnTo>
                <a:lnTo>
                  <a:pt x="949642" y="0"/>
                </a:lnTo>
                <a:lnTo>
                  <a:pt x="949642" y="501662"/>
                </a:lnTo>
                <a:lnTo>
                  <a:pt x="0" y="501662"/>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0" name="Google Shape;910;p81"/>
          <p:cNvSpPr/>
          <p:nvPr/>
        </p:nvSpPr>
        <p:spPr>
          <a:xfrm>
            <a:off x="3200400" y="5797550"/>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1" name="Google Shape;911;p81"/>
          <p:cNvSpPr/>
          <p:nvPr/>
        </p:nvSpPr>
        <p:spPr>
          <a:xfrm>
            <a:off x="4081462" y="1528762"/>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p81"/>
          <p:cNvSpPr/>
          <p:nvPr/>
        </p:nvSpPr>
        <p:spPr>
          <a:xfrm>
            <a:off x="4081462" y="2003425"/>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3" name="Google Shape;913;p81"/>
          <p:cNvSpPr/>
          <p:nvPr/>
        </p:nvSpPr>
        <p:spPr>
          <a:xfrm>
            <a:off x="4081462" y="2478087"/>
            <a:ext cx="862012" cy="454025"/>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4" name="Google Shape;914;p81"/>
          <p:cNvSpPr/>
          <p:nvPr/>
        </p:nvSpPr>
        <p:spPr>
          <a:xfrm>
            <a:off x="4081462" y="2951162"/>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5" name="Google Shape;915;p81"/>
          <p:cNvSpPr/>
          <p:nvPr/>
        </p:nvSpPr>
        <p:spPr>
          <a:xfrm>
            <a:off x="4081462" y="3425825"/>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6" name="Google Shape;916;p81"/>
          <p:cNvSpPr/>
          <p:nvPr/>
        </p:nvSpPr>
        <p:spPr>
          <a:xfrm>
            <a:off x="4081462" y="3900487"/>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7" name="Google Shape;917;p81"/>
          <p:cNvSpPr/>
          <p:nvPr/>
        </p:nvSpPr>
        <p:spPr>
          <a:xfrm>
            <a:off x="4081462" y="4375150"/>
            <a:ext cx="862012" cy="455612"/>
          </a:xfrm>
          <a:custGeom>
            <a:rect b="b" l="l" r="r" t="t"/>
            <a:pathLst>
              <a:path extrusionOk="0" h="501649" w="949642">
                <a:moveTo>
                  <a:pt x="0" y="250825"/>
                </a:moveTo>
                <a:lnTo>
                  <a:pt x="0" y="0"/>
                </a:lnTo>
                <a:lnTo>
                  <a:pt x="949642" y="0"/>
                </a:lnTo>
                <a:lnTo>
                  <a:pt x="949642" y="501649"/>
                </a:lnTo>
                <a:lnTo>
                  <a:pt x="0" y="501649"/>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8" name="Google Shape;918;p81"/>
          <p:cNvSpPr/>
          <p:nvPr/>
        </p:nvSpPr>
        <p:spPr>
          <a:xfrm>
            <a:off x="4081462" y="4849812"/>
            <a:ext cx="862012" cy="454025"/>
          </a:xfrm>
          <a:custGeom>
            <a:rect b="b" l="l" r="r" t="t"/>
            <a:pathLst>
              <a:path extrusionOk="0" h="501662" w="949642">
                <a:moveTo>
                  <a:pt x="0" y="250825"/>
                </a:moveTo>
                <a:lnTo>
                  <a:pt x="0" y="0"/>
                </a:lnTo>
                <a:lnTo>
                  <a:pt x="949642" y="0"/>
                </a:lnTo>
                <a:lnTo>
                  <a:pt x="949642" y="501662"/>
                </a:lnTo>
                <a:lnTo>
                  <a:pt x="0" y="501662"/>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9" name="Google Shape;919;p81"/>
          <p:cNvSpPr/>
          <p:nvPr/>
        </p:nvSpPr>
        <p:spPr>
          <a:xfrm>
            <a:off x="4081462" y="5322887"/>
            <a:ext cx="862012" cy="455612"/>
          </a:xfrm>
          <a:custGeom>
            <a:rect b="b" l="l" r="r" t="t"/>
            <a:pathLst>
              <a:path extrusionOk="0" h="501662" w="949642">
                <a:moveTo>
                  <a:pt x="0" y="250825"/>
                </a:moveTo>
                <a:lnTo>
                  <a:pt x="0" y="0"/>
                </a:lnTo>
                <a:lnTo>
                  <a:pt x="949642" y="0"/>
                </a:lnTo>
                <a:lnTo>
                  <a:pt x="949642" y="501662"/>
                </a:lnTo>
                <a:lnTo>
                  <a:pt x="0" y="501662"/>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0" name="Google Shape;920;p81"/>
          <p:cNvSpPr/>
          <p:nvPr/>
        </p:nvSpPr>
        <p:spPr>
          <a:xfrm>
            <a:off x="4081462" y="5797550"/>
            <a:ext cx="862012" cy="455612"/>
          </a:xfrm>
          <a:custGeom>
            <a:rect b="b" l="l" r="r" t="t"/>
            <a:pathLst>
              <a:path extrusionOk="0" h="501650" w="949642">
                <a:moveTo>
                  <a:pt x="0" y="250825"/>
                </a:moveTo>
                <a:lnTo>
                  <a:pt x="0" y="0"/>
                </a:lnTo>
                <a:lnTo>
                  <a:pt x="949642" y="0"/>
                </a:lnTo>
                <a:lnTo>
                  <a:pt x="949642" y="501650"/>
                </a:lnTo>
                <a:lnTo>
                  <a:pt x="0" y="501650"/>
                </a:lnTo>
                <a:lnTo>
                  <a:pt x="0" y="250825"/>
                </a:lnTo>
                <a:close/>
              </a:path>
            </a:pathLst>
          </a:custGeom>
          <a:noFill/>
          <a:ln cap="flat" cmpd="sng" w="20975">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1" name="Google Shape;921;p81"/>
          <p:cNvSpPr txBox="1"/>
          <p:nvPr/>
        </p:nvSpPr>
        <p:spPr>
          <a:xfrm>
            <a:off x="1262062" y="1587"/>
            <a:ext cx="8364537" cy="560387"/>
          </a:xfrm>
          <a:prstGeom prst="rect">
            <a:avLst/>
          </a:prstGeom>
          <a:noFill/>
          <a:ln>
            <a:noFill/>
          </a:ln>
        </p:spPr>
        <p:txBody>
          <a:bodyPr anchorCtr="0" anchor="t" bIns="0" lIns="0" spcFirstLastPara="1" rIns="0" wrap="square" tIns="0">
            <a:noAutofit/>
          </a:bodyPr>
          <a:lstStyle/>
          <a:p>
            <a:pPr indent="0" lvl="0" marL="623887" marR="0" rtl="0" algn="l">
              <a:lnSpc>
                <a:spcPct val="96000"/>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Compile-Time Evaluation of Translation Schemes (Cont.)</a:t>
            </a:r>
            <a:endParaRPr b="0" i="0" sz="1400" u="none" cap="none" strike="noStrike">
              <a:solidFill>
                <a:srgbClr val="000000"/>
              </a:solidFill>
              <a:latin typeface="Arial"/>
              <a:ea typeface="Arial"/>
              <a:cs typeface="Arial"/>
              <a:sym typeface="Arial"/>
            </a:endParaRPr>
          </a:p>
        </p:txBody>
      </p:sp>
      <p:sp>
        <p:nvSpPr>
          <p:cNvPr id="922" name="Google Shape;922;p81"/>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(39)</a:t>
            </a:r>
            <a:endParaRPr b="0" i="0" sz="1400" u="none" cap="none" strike="noStrike">
              <a:solidFill>
                <a:srgbClr val="000000"/>
              </a:solidFill>
              <a:latin typeface="Arial"/>
              <a:ea typeface="Arial"/>
              <a:cs typeface="Arial"/>
              <a:sym typeface="Arial"/>
            </a:endParaRPr>
          </a:p>
        </p:txBody>
      </p:sp>
      <p:sp>
        <p:nvSpPr>
          <p:cNvPr id="923" name="Google Shape;923;p81"/>
          <p:cNvSpPr txBox="1"/>
          <p:nvPr/>
        </p:nvSpPr>
        <p:spPr>
          <a:xfrm>
            <a:off x="1485900" y="863600"/>
            <a:ext cx="8207375" cy="307975"/>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1" baseline="30000" i="0" lang="en-US" sz="3000" u="none" cap="none" strike="noStrike">
                <a:solidFill>
                  <a:srgbClr val="363435"/>
                </a:solidFill>
                <a:latin typeface="Times New Roman"/>
                <a:ea typeface="Times New Roman"/>
                <a:cs typeface="Times New Roman"/>
                <a:sym typeface="Times New Roman"/>
              </a:rPr>
              <a:t>Example. </a:t>
            </a:r>
            <a:r>
              <a:rPr b="0" baseline="30000" i="0" lang="en-US" sz="3000" u="none" cap="none" strike="noStrike">
                <a:solidFill>
                  <a:srgbClr val="363435"/>
                </a:solidFill>
                <a:latin typeface="Times New Roman"/>
                <a:ea typeface="Times New Roman"/>
                <a:cs typeface="Times New Roman"/>
                <a:sym typeface="Times New Roman"/>
              </a:rPr>
              <a:t>Computing the inherited attribute X</a:t>
            </a:r>
            <a:r>
              <a:rPr b="0" baseline="-25000" i="0" lang="en-US" sz="2200" u="none" cap="none" strike="noStrike">
                <a:solidFill>
                  <a:srgbClr val="363435"/>
                </a:solidFill>
                <a:latin typeface="Times New Roman"/>
                <a:ea typeface="Times New Roman"/>
                <a:cs typeface="Times New Roman"/>
                <a:sym typeface="Times New Roman"/>
              </a:rPr>
              <a:t>j </a:t>
            </a:r>
            <a:r>
              <a:rPr b="0" baseline="30000" i="0" lang="en-US" sz="3000" u="none" cap="none" strike="noStrike">
                <a:solidFill>
                  <a:srgbClr val="363435"/>
                </a:solidFill>
                <a:latin typeface="Times New Roman"/>
                <a:ea typeface="Times New Roman"/>
                <a:cs typeface="Times New Roman"/>
                <a:sym typeface="Times New Roman"/>
              </a:rPr>
              <a:t>.i after reducing with M</a:t>
            </a:r>
            <a:r>
              <a:rPr b="0" baseline="-25000" i="0" lang="en-US" sz="2200" u="none" cap="none" strike="noStrike">
                <a:solidFill>
                  <a:srgbClr val="363435"/>
                </a:solidFill>
                <a:latin typeface="Times New Roman"/>
                <a:ea typeface="Times New Roman"/>
                <a:cs typeface="Times New Roman"/>
                <a:sym typeface="Times New Roman"/>
              </a:rPr>
              <a:t>j  </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924" name="Google Shape;924;p81"/>
          <p:cNvSpPr txBox="1"/>
          <p:nvPr/>
        </p:nvSpPr>
        <p:spPr>
          <a:xfrm>
            <a:off x="9710737" y="863600"/>
            <a:ext cx="254000" cy="288925"/>
          </a:xfrm>
          <a:prstGeom prst="rect">
            <a:avLst/>
          </a:prstGeom>
          <a:noFill/>
          <a:ln>
            <a:noFill/>
          </a:ln>
        </p:spPr>
        <p:txBody>
          <a:bodyPr anchorCtr="0" anchor="t" bIns="0" lIns="0" spcFirstLastPara="1" rIns="0" wrap="square" tIns="0">
            <a:noAutofit/>
          </a:bodyPr>
          <a:lstStyle/>
          <a:p>
            <a:pPr indent="0" lvl="0" marL="11112" marR="0" rtl="0" algn="l">
              <a:lnSpc>
                <a:spcPct val="104999"/>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ǫ.</a:t>
            </a:r>
            <a:endParaRPr b="0" i="0" sz="1400" u="none" cap="none" strike="noStrike">
              <a:solidFill>
                <a:srgbClr val="000000"/>
              </a:solidFill>
              <a:latin typeface="Arial"/>
              <a:ea typeface="Arial"/>
              <a:cs typeface="Arial"/>
              <a:sym typeface="Arial"/>
            </a:endParaRPr>
          </a:p>
        </p:txBody>
      </p:sp>
      <p:sp>
        <p:nvSpPr>
          <p:cNvPr id="925" name="Google Shape;925;p81"/>
          <p:cNvSpPr txBox="1"/>
          <p:nvPr/>
        </p:nvSpPr>
        <p:spPr>
          <a:xfrm>
            <a:off x="1665287" y="2549525"/>
            <a:ext cx="1379537" cy="31273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1" lang="en-US" sz="3000" u="none" cap="none" strike="noStrike">
                <a:solidFill>
                  <a:srgbClr val="363435"/>
                </a:solidFill>
                <a:latin typeface="Times New Roman"/>
                <a:ea typeface="Times New Roman"/>
                <a:cs typeface="Times New Roman"/>
                <a:sym typeface="Times New Roman"/>
              </a:rPr>
              <a:t>top</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j −1</a:t>
            </a:r>
            <a:endParaRPr b="0" i="0" sz="1400" u="none" cap="none" strike="noStrike">
              <a:solidFill>
                <a:srgbClr val="000000"/>
              </a:solidFill>
              <a:latin typeface="Arial"/>
              <a:ea typeface="Arial"/>
              <a:cs typeface="Arial"/>
              <a:sym typeface="Arial"/>
            </a:endParaRPr>
          </a:p>
        </p:txBody>
      </p:sp>
      <p:sp>
        <p:nvSpPr>
          <p:cNvPr id="926" name="Google Shape;926;p81"/>
          <p:cNvSpPr txBox="1"/>
          <p:nvPr/>
        </p:nvSpPr>
        <p:spPr>
          <a:xfrm>
            <a:off x="4025900" y="2574925"/>
            <a:ext cx="949325" cy="309562"/>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j −1</a:t>
            </a:r>
            <a:r>
              <a:rPr b="0" baseline="30000" i="0" lang="en-US" sz="3000" u="none" cap="none" strike="noStrike">
                <a:solidFill>
                  <a:srgbClr val="363435"/>
                </a:solidFill>
                <a:latin typeface="Times New Roman"/>
                <a:ea typeface="Times New Roman"/>
                <a:cs typeface="Times New Roman"/>
                <a:sym typeface="Times New Roman"/>
              </a:rPr>
              <a:t>.s</a:t>
            </a:r>
            <a:endParaRPr b="0" i="0" sz="1400" u="none" cap="none" strike="noStrike">
              <a:solidFill>
                <a:srgbClr val="000000"/>
              </a:solidFill>
              <a:latin typeface="Arial"/>
              <a:ea typeface="Arial"/>
              <a:cs typeface="Arial"/>
              <a:sym typeface="Arial"/>
            </a:endParaRPr>
          </a:p>
        </p:txBody>
      </p:sp>
      <p:sp>
        <p:nvSpPr>
          <p:cNvPr id="927" name="Google Shape;927;p81"/>
          <p:cNvSpPr txBox="1"/>
          <p:nvPr/>
        </p:nvSpPr>
        <p:spPr>
          <a:xfrm>
            <a:off x="6086475" y="2808287"/>
            <a:ext cx="3443287" cy="7683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A.i is in val[top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2j + 2];</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83333"/>
              </a:lnSpc>
              <a:spcBef>
                <a:spcPts val="130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a:t>
            </a:r>
            <a:r>
              <a:rPr b="0" baseline="30000" i="0" lang="en-US" sz="3000" u="none" cap="none" strike="noStrike">
                <a:solidFill>
                  <a:srgbClr val="363435"/>
                </a:solidFill>
                <a:latin typeface="Times New Roman"/>
                <a:ea typeface="Times New Roman"/>
                <a:cs typeface="Times New Roman"/>
                <a:sym typeface="Times New Roman"/>
              </a:rPr>
              <a:t>.i is in val[top </a:t>
            </a: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2j + 3];</a:t>
            </a:r>
            <a:endParaRPr b="0" i="0" sz="1400" u="none" cap="none" strike="noStrike">
              <a:solidFill>
                <a:srgbClr val="000000"/>
              </a:solidFill>
              <a:latin typeface="Arial"/>
              <a:ea typeface="Arial"/>
              <a:cs typeface="Arial"/>
              <a:sym typeface="Arial"/>
            </a:endParaRPr>
          </a:p>
        </p:txBody>
      </p:sp>
      <p:sp>
        <p:nvSpPr>
          <p:cNvPr id="928" name="Google Shape;928;p81"/>
          <p:cNvSpPr txBox="1"/>
          <p:nvPr/>
        </p:nvSpPr>
        <p:spPr>
          <a:xfrm>
            <a:off x="5824537" y="2816225"/>
            <a:ext cx="193675" cy="2187575"/>
          </a:xfrm>
          <a:prstGeom prst="rect">
            <a:avLst/>
          </a:prstGeom>
          <a:noFill/>
          <a:ln>
            <a:noFill/>
          </a:ln>
        </p:spPr>
        <p:txBody>
          <a:bodyPr anchorCtr="0" anchor="t" bIns="0" lIns="0" spcFirstLastPara="1" rIns="0" wrap="square" tIns="0">
            <a:noAutofit/>
          </a:bodyPr>
          <a:lstStyle/>
          <a:p>
            <a:pPr indent="0" lvl="0" marL="11112" marR="0" rtl="0" algn="l">
              <a:lnSpc>
                <a:spcPct val="66666"/>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3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3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2000" u="none" cap="none" strike="noStrike">
              <a:solidFill>
                <a:schemeClr val="dk1"/>
              </a:solidFill>
              <a:latin typeface="Cambria"/>
              <a:ea typeface="Cambria"/>
              <a:cs typeface="Cambria"/>
              <a:sym typeface="Cambria"/>
            </a:endParaRPr>
          </a:p>
          <a:p>
            <a:pPr indent="0" lvl="0" marL="11112" marR="0" rtl="0" algn="l">
              <a:lnSpc>
                <a:spcPct val="98000"/>
              </a:lnSpc>
              <a:spcBef>
                <a:spcPts val="13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929" name="Google Shape;929;p81"/>
          <p:cNvSpPr txBox="1"/>
          <p:nvPr/>
        </p:nvSpPr>
        <p:spPr>
          <a:xfrm>
            <a:off x="3162300" y="3049587"/>
            <a:ext cx="768350" cy="309562"/>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j −1</a:t>
            </a:r>
            <a:endParaRPr b="0" i="0" sz="1400" u="none" cap="none" strike="noStrike">
              <a:solidFill>
                <a:srgbClr val="000000"/>
              </a:solidFill>
              <a:latin typeface="Arial"/>
              <a:ea typeface="Arial"/>
              <a:cs typeface="Arial"/>
              <a:sym typeface="Arial"/>
            </a:endParaRPr>
          </a:p>
        </p:txBody>
      </p:sp>
      <p:sp>
        <p:nvSpPr>
          <p:cNvPr id="930" name="Google Shape;930;p81"/>
          <p:cNvSpPr txBox="1"/>
          <p:nvPr/>
        </p:nvSpPr>
        <p:spPr>
          <a:xfrm>
            <a:off x="6086475" y="3760787"/>
            <a:ext cx="2147887" cy="1239837"/>
          </a:xfrm>
          <a:prstGeom prst="rect">
            <a:avLst/>
          </a:prstGeom>
          <a:noFill/>
          <a:ln>
            <a:noFill/>
          </a:ln>
        </p:spPr>
        <p:txBody>
          <a:bodyPr anchorCtr="0" anchor="t" bIns="0" lIns="0" spcFirstLastPara="1" rIns="0" wrap="square" tIns="0">
            <a:noAutofit/>
          </a:bodyPr>
          <a:lstStyle/>
          <a:p>
            <a:pPr indent="0" lvl="0" marL="11112" marR="0" rtl="0" algn="l">
              <a:lnSpc>
                <a:spcPct val="76666"/>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a:t>
            </a:r>
            <a:r>
              <a:rPr b="0" baseline="30000" i="0" lang="en-US" sz="3000" u="none" cap="none" strike="noStrike">
                <a:solidFill>
                  <a:srgbClr val="363435"/>
                </a:solidFill>
                <a:latin typeface="Times New Roman"/>
                <a:ea typeface="Times New Roman"/>
                <a:cs typeface="Times New Roman"/>
                <a:sym typeface="Times New Roman"/>
              </a:rPr>
              <a:t>.s is in val[top</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100000"/>
              </a:lnSpc>
              <a:spcBef>
                <a:spcPts val="10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2</a:t>
            </a:r>
            <a:r>
              <a:rPr b="0" i="0" lang="en-US" sz="2000" u="none" cap="none" strike="noStrike">
                <a:solidFill>
                  <a:srgbClr val="363435"/>
                </a:solidFill>
                <a:latin typeface="Times New Roman"/>
                <a:ea typeface="Times New Roman"/>
                <a:cs typeface="Times New Roman"/>
                <a:sym typeface="Times New Roman"/>
              </a:rPr>
              <a:t>.i is in val[top</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50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and so on.</a:t>
            </a:r>
            <a:endParaRPr b="0" i="0" sz="1400" u="none" cap="none" strike="noStrike">
              <a:solidFill>
                <a:srgbClr val="000000"/>
              </a:solidFill>
              <a:latin typeface="Arial"/>
              <a:ea typeface="Arial"/>
              <a:cs typeface="Arial"/>
              <a:sym typeface="Arial"/>
            </a:endParaRPr>
          </a:p>
        </p:txBody>
      </p:sp>
      <p:sp>
        <p:nvSpPr>
          <p:cNvPr id="931" name="Google Shape;931;p81"/>
          <p:cNvSpPr txBox="1"/>
          <p:nvPr/>
        </p:nvSpPr>
        <p:spPr>
          <a:xfrm>
            <a:off x="8205787" y="3760787"/>
            <a:ext cx="1357312" cy="766762"/>
          </a:xfrm>
          <a:prstGeom prst="rect">
            <a:avLst/>
          </a:prstGeom>
          <a:noFill/>
          <a:ln>
            <a:noFill/>
          </a:ln>
        </p:spPr>
        <p:txBody>
          <a:bodyPr anchorCtr="0" anchor="t" bIns="0" lIns="0" spcFirstLastPara="1" rIns="0" wrap="square" tIns="0">
            <a:noAutofit/>
          </a:bodyPr>
          <a:lstStyle/>
          <a:p>
            <a:pPr indent="0" lvl="0" marL="44450"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2j + 4];</a:t>
            </a:r>
            <a:endParaRPr b="0" i="0" sz="2000" u="none" cap="none" strike="noStrike">
              <a:solidFill>
                <a:schemeClr val="dk1"/>
              </a:solidFill>
              <a:latin typeface="Times New Roman"/>
              <a:ea typeface="Times New Roman"/>
              <a:cs typeface="Times New Roman"/>
              <a:sym typeface="Times New Roman"/>
            </a:endParaRPr>
          </a:p>
          <a:p>
            <a:pPr indent="0" lvl="0" marL="44450" marR="0" rtl="0" algn="l">
              <a:lnSpc>
                <a:spcPct val="98000"/>
              </a:lnSpc>
              <a:spcBef>
                <a:spcPts val="1200"/>
              </a:spcBef>
              <a:spcAft>
                <a:spcPts val="0"/>
              </a:spcAft>
              <a:buClr>
                <a:srgbClr val="363435"/>
              </a:buClr>
              <a:buSzPts val="2000"/>
              <a:buFont typeface="Cambria"/>
              <a:buNone/>
            </a:pPr>
            <a:r>
              <a:rPr b="0" i="0" lang="en-US" sz="2000" u="none" cap="none" strike="noStrike">
                <a:solidFill>
                  <a:srgbClr val="363435"/>
                </a:solidFill>
                <a:latin typeface="Cambria"/>
                <a:ea typeface="Cambria"/>
                <a:cs typeface="Cambria"/>
                <a:sym typeface="Cambria"/>
              </a:rPr>
              <a:t>− </a:t>
            </a:r>
            <a:r>
              <a:rPr b="0" i="0" lang="en-US" sz="2000" u="none" cap="none" strike="noStrike">
                <a:solidFill>
                  <a:srgbClr val="363435"/>
                </a:solidFill>
                <a:latin typeface="Times New Roman"/>
                <a:ea typeface="Times New Roman"/>
                <a:cs typeface="Times New Roman"/>
                <a:sym typeface="Times New Roman"/>
              </a:rPr>
              <a:t>2j + 5];</a:t>
            </a:r>
            <a:endParaRPr b="0" i="0" sz="1400" u="none" cap="none" strike="noStrike">
              <a:solidFill>
                <a:srgbClr val="000000"/>
              </a:solidFill>
              <a:latin typeface="Arial"/>
              <a:ea typeface="Arial"/>
              <a:cs typeface="Arial"/>
              <a:sym typeface="Arial"/>
            </a:endParaRPr>
          </a:p>
        </p:txBody>
      </p:sp>
      <p:sp>
        <p:nvSpPr>
          <p:cNvPr id="932" name="Google Shape;932;p81"/>
          <p:cNvSpPr txBox="1"/>
          <p:nvPr/>
        </p:nvSpPr>
        <p:spPr>
          <a:xfrm>
            <a:off x="1581150" y="4932362"/>
            <a:ext cx="1463675"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r>
              <a:rPr b="0" baseline="30000" i="1" lang="en-US" sz="3000" u="none" cap="none" strike="noStrike">
                <a:solidFill>
                  <a:srgbClr val="363435"/>
                </a:solidFill>
                <a:latin typeface="Times New Roman"/>
                <a:ea typeface="Times New Roman"/>
                <a:cs typeface="Times New Roman"/>
                <a:sym typeface="Times New Roman"/>
              </a:rPr>
              <a:t>top-2j+2</a:t>
            </a:r>
            <a:r>
              <a:rPr b="0" baseline="30000" i="0" lang="en-US" sz="3000" u="none" cap="none" strike="noStrike">
                <a:solidFill>
                  <a:srgbClr val="363435"/>
                </a:solidFill>
                <a:latin typeface="Times New Roman"/>
                <a:ea typeface="Times New Roman"/>
                <a:cs typeface="Times New Roman"/>
                <a:sym typeface="Times New Roman"/>
              </a:rPr>
              <a:t>)</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933" name="Google Shape;933;p81"/>
          <p:cNvSpPr txBox="1"/>
          <p:nvPr/>
        </p:nvSpPr>
        <p:spPr>
          <a:xfrm>
            <a:off x="1954212" y="5910262"/>
            <a:ext cx="1157287" cy="2889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a:t>
            </a:r>
            <a:r>
              <a:rPr b="0" baseline="30000" i="1" lang="en-US" sz="3000" u="none" cap="none" strike="noStrike">
                <a:solidFill>
                  <a:srgbClr val="363435"/>
                </a:solidFill>
                <a:latin typeface="Times New Roman"/>
                <a:ea typeface="Times New Roman"/>
                <a:cs typeface="Times New Roman"/>
                <a:sym typeface="Times New Roman"/>
              </a:rPr>
              <a:t>top-2j</a:t>
            </a:r>
            <a:r>
              <a:rPr b="0" baseline="30000" i="0" lang="en-US" sz="3000" u="none" cap="none" strike="noStrike">
                <a:solidFill>
                  <a:srgbClr val="363435"/>
                </a:solidFill>
                <a:latin typeface="Times New Roman"/>
                <a:ea typeface="Times New Roman"/>
                <a:cs typeface="Times New Roman"/>
                <a:sym typeface="Times New Roman"/>
              </a:rPr>
              <a:t>)</a:t>
            </a:r>
            <a:r>
              <a:rPr b="0" baseline="30000" i="0" lang="en-US" sz="3000" u="none" cap="none" strike="noStrike">
                <a:solidFill>
                  <a:srgbClr val="363435"/>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934" name="Google Shape;934;p81"/>
          <p:cNvSpPr txBox="1"/>
          <p:nvPr/>
        </p:nvSpPr>
        <p:spPr>
          <a:xfrm>
            <a:off x="3200400" y="1528762"/>
            <a:ext cx="862012" cy="465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5" name="Google Shape;935;p81"/>
          <p:cNvSpPr txBox="1"/>
          <p:nvPr/>
        </p:nvSpPr>
        <p:spPr>
          <a:xfrm>
            <a:off x="4062412" y="1528762"/>
            <a:ext cx="881062" cy="465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p81"/>
          <p:cNvSpPr txBox="1"/>
          <p:nvPr/>
        </p:nvSpPr>
        <p:spPr>
          <a:xfrm>
            <a:off x="3200400" y="1993900"/>
            <a:ext cx="86201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lnSpc>
                <a:spcPct val="104545"/>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j</a:t>
            </a:r>
            <a:endParaRPr b="0" i="0" sz="1400" u="none" cap="none" strike="noStrike">
              <a:solidFill>
                <a:srgbClr val="000000"/>
              </a:solidFill>
              <a:latin typeface="Arial"/>
              <a:ea typeface="Arial"/>
              <a:cs typeface="Arial"/>
              <a:sym typeface="Arial"/>
            </a:endParaRPr>
          </a:p>
        </p:txBody>
      </p:sp>
      <p:sp>
        <p:nvSpPr>
          <p:cNvPr id="937" name="Google Shape;937;p81"/>
          <p:cNvSpPr txBox="1"/>
          <p:nvPr/>
        </p:nvSpPr>
        <p:spPr>
          <a:xfrm>
            <a:off x="4062412" y="1993900"/>
            <a:ext cx="88106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j </a:t>
            </a:r>
            <a:r>
              <a:rPr b="0" i="0" lang="en-US" sz="2000" u="none" cap="none" strike="noStrike">
                <a:solidFill>
                  <a:srgbClr val="363435"/>
                </a:solidFill>
                <a:latin typeface="Times New Roman"/>
                <a:ea typeface="Times New Roman"/>
                <a:cs typeface="Times New Roman"/>
                <a:sym typeface="Times New Roman"/>
              </a:rPr>
              <a:t>.i</a:t>
            </a:r>
            <a:endParaRPr b="0" i="0" sz="1400" u="none" cap="none" strike="noStrike">
              <a:solidFill>
                <a:srgbClr val="000000"/>
              </a:solidFill>
              <a:latin typeface="Arial"/>
              <a:ea typeface="Arial"/>
              <a:cs typeface="Arial"/>
              <a:sym typeface="Arial"/>
            </a:endParaRPr>
          </a:p>
        </p:txBody>
      </p:sp>
      <p:sp>
        <p:nvSpPr>
          <p:cNvPr id="938" name="Google Shape;938;p81"/>
          <p:cNvSpPr txBox="1"/>
          <p:nvPr/>
        </p:nvSpPr>
        <p:spPr>
          <a:xfrm>
            <a:off x="3200400" y="2468562"/>
            <a:ext cx="862012" cy="4730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lnSpc>
                <a:spcPct val="83333"/>
              </a:lnSpc>
              <a:spcBef>
                <a:spcPts val="0"/>
              </a:spcBef>
              <a:spcAft>
                <a:spcPts val="0"/>
              </a:spcAft>
              <a:buClr>
                <a:srgbClr val="363435"/>
              </a:buClr>
              <a:buSzPts val="3000"/>
              <a:buFont typeface="Times New Roman"/>
              <a:buNone/>
            </a:pPr>
            <a:r>
              <a:rPr b="0" baseline="30000" i="0" lang="en-US" sz="3000" u="none" cap="none" strike="noStrike">
                <a:solidFill>
                  <a:srgbClr val="363435"/>
                </a:solidFill>
                <a:latin typeface="Times New Roman"/>
                <a:ea typeface="Times New Roman"/>
                <a:cs typeface="Times New Roman"/>
                <a:sym typeface="Times New Roman"/>
              </a:rPr>
              <a:t>X</a:t>
            </a:r>
            <a:r>
              <a:rPr b="0" i="0" lang="en-US" sz="1400" u="none" cap="none" strike="noStrike">
                <a:solidFill>
                  <a:srgbClr val="363435"/>
                </a:solidFill>
                <a:latin typeface="Times New Roman"/>
                <a:ea typeface="Times New Roman"/>
                <a:cs typeface="Times New Roman"/>
                <a:sym typeface="Times New Roman"/>
              </a:rPr>
              <a:t>j −1</a:t>
            </a:r>
            <a:endParaRPr b="0" i="0" sz="1400" u="none" cap="none" strike="noStrike">
              <a:solidFill>
                <a:srgbClr val="000000"/>
              </a:solidFill>
              <a:latin typeface="Arial"/>
              <a:ea typeface="Arial"/>
              <a:cs typeface="Arial"/>
              <a:sym typeface="Arial"/>
            </a:endParaRPr>
          </a:p>
        </p:txBody>
      </p:sp>
      <p:sp>
        <p:nvSpPr>
          <p:cNvPr id="939" name="Google Shape;939;p81"/>
          <p:cNvSpPr txBox="1"/>
          <p:nvPr/>
        </p:nvSpPr>
        <p:spPr>
          <a:xfrm>
            <a:off x="4062412" y="2468562"/>
            <a:ext cx="881062" cy="4730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p81"/>
          <p:cNvSpPr txBox="1"/>
          <p:nvPr/>
        </p:nvSpPr>
        <p:spPr>
          <a:xfrm>
            <a:off x="3200400" y="2941637"/>
            <a:ext cx="86201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1" name="Google Shape;941;p81"/>
          <p:cNvSpPr txBox="1"/>
          <p:nvPr/>
        </p:nvSpPr>
        <p:spPr>
          <a:xfrm>
            <a:off x="4062412" y="2941637"/>
            <a:ext cx="896937"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j −1</a:t>
            </a:r>
            <a:r>
              <a:rPr b="0" i="0" lang="en-US" sz="2000" u="none" cap="none" strike="noStrike">
                <a:solidFill>
                  <a:srgbClr val="363435"/>
                </a:solidFill>
                <a:latin typeface="Times New Roman"/>
                <a:ea typeface="Times New Roman"/>
                <a:cs typeface="Times New Roman"/>
                <a:sym typeface="Times New Roman"/>
              </a:rPr>
              <a:t>.i</a:t>
            </a:r>
            <a:endParaRPr b="0" i="0" sz="1400" u="none" cap="none" strike="noStrike">
              <a:solidFill>
                <a:srgbClr val="000000"/>
              </a:solidFill>
              <a:latin typeface="Arial"/>
              <a:ea typeface="Arial"/>
              <a:cs typeface="Arial"/>
              <a:sym typeface="Arial"/>
            </a:endParaRPr>
          </a:p>
        </p:txBody>
      </p:sp>
      <p:sp>
        <p:nvSpPr>
          <p:cNvPr id="942" name="Google Shape;942;p81"/>
          <p:cNvSpPr txBox="1"/>
          <p:nvPr/>
        </p:nvSpPr>
        <p:spPr>
          <a:xfrm>
            <a:off x="3200400" y="3416300"/>
            <a:ext cx="862012" cy="474662"/>
          </a:xfrm>
          <a:prstGeom prst="rect">
            <a:avLst/>
          </a:prstGeom>
          <a:noFill/>
          <a:ln>
            <a:noFill/>
          </a:ln>
        </p:spPr>
        <p:txBody>
          <a:bodyPr anchorCtr="0" anchor="t" bIns="0" lIns="0" spcFirstLastPara="1" rIns="0" wrap="square" tIns="0">
            <a:noAutofit/>
          </a:bodyPr>
          <a:lstStyle/>
          <a:p>
            <a:pPr indent="0" lvl="0" marL="153987" marR="0" rtl="0" algn="l">
              <a:lnSpc>
                <a:spcPct val="96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 .</a:t>
            </a:r>
            <a:endParaRPr b="0" i="0" sz="1400" u="none" cap="none" strike="noStrike">
              <a:solidFill>
                <a:srgbClr val="000000"/>
              </a:solidFill>
              <a:latin typeface="Arial"/>
              <a:ea typeface="Arial"/>
              <a:cs typeface="Arial"/>
              <a:sym typeface="Arial"/>
            </a:endParaRPr>
          </a:p>
        </p:txBody>
      </p:sp>
      <p:sp>
        <p:nvSpPr>
          <p:cNvPr id="943" name="Google Shape;943;p81"/>
          <p:cNvSpPr txBox="1"/>
          <p:nvPr/>
        </p:nvSpPr>
        <p:spPr>
          <a:xfrm>
            <a:off x="4062412" y="3416300"/>
            <a:ext cx="881062" cy="474662"/>
          </a:xfrm>
          <a:prstGeom prst="rect">
            <a:avLst/>
          </a:prstGeom>
          <a:noFill/>
          <a:ln>
            <a:noFill/>
          </a:ln>
        </p:spPr>
        <p:txBody>
          <a:bodyPr anchorCtr="0" anchor="t" bIns="0" lIns="0" spcFirstLastPara="1" rIns="0" wrap="square" tIns="0">
            <a:noAutofit/>
          </a:bodyPr>
          <a:lstStyle/>
          <a:p>
            <a:pPr indent="0" lvl="0" marL="173037" marR="0" rtl="0" algn="l">
              <a:lnSpc>
                <a:spcPct val="96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 . .</a:t>
            </a:r>
            <a:endParaRPr b="0" i="0" sz="1400" u="none" cap="none" strike="noStrike">
              <a:solidFill>
                <a:srgbClr val="000000"/>
              </a:solidFill>
              <a:latin typeface="Arial"/>
              <a:ea typeface="Arial"/>
              <a:cs typeface="Arial"/>
              <a:sym typeface="Arial"/>
            </a:endParaRPr>
          </a:p>
        </p:txBody>
      </p:sp>
      <p:sp>
        <p:nvSpPr>
          <p:cNvPr id="944" name="Google Shape;944;p81"/>
          <p:cNvSpPr txBox="1"/>
          <p:nvPr/>
        </p:nvSpPr>
        <p:spPr>
          <a:xfrm>
            <a:off x="3200400" y="3890962"/>
            <a:ext cx="86201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lnSpc>
                <a:spcPct val="104545"/>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45" name="Google Shape;945;p81"/>
          <p:cNvSpPr txBox="1"/>
          <p:nvPr/>
        </p:nvSpPr>
        <p:spPr>
          <a:xfrm>
            <a:off x="4062412" y="3890962"/>
            <a:ext cx="88106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.s</a:t>
            </a:r>
            <a:endParaRPr b="0" i="0" sz="1400" u="none" cap="none" strike="noStrike">
              <a:solidFill>
                <a:srgbClr val="000000"/>
              </a:solidFill>
              <a:latin typeface="Arial"/>
              <a:ea typeface="Arial"/>
              <a:cs typeface="Arial"/>
              <a:sym typeface="Arial"/>
            </a:endParaRPr>
          </a:p>
        </p:txBody>
      </p:sp>
      <p:sp>
        <p:nvSpPr>
          <p:cNvPr id="946" name="Google Shape;946;p81"/>
          <p:cNvSpPr txBox="1"/>
          <p:nvPr/>
        </p:nvSpPr>
        <p:spPr>
          <a:xfrm>
            <a:off x="3200400" y="4365625"/>
            <a:ext cx="86201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lnSpc>
                <a:spcPct val="104545"/>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947" name="Google Shape;947;p81"/>
          <p:cNvSpPr txBox="1"/>
          <p:nvPr/>
        </p:nvSpPr>
        <p:spPr>
          <a:xfrm>
            <a:off x="4062412" y="4365625"/>
            <a:ext cx="88106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X</a:t>
            </a:r>
            <a:r>
              <a:rPr b="0" baseline="-25000" i="0" lang="en-US" sz="2200" u="none" cap="none" strike="noStrike">
                <a:solidFill>
                  <a:srgbClr val="363435"/>
                </a:solidFill>
                <a:latin typeface="Times New Roman"/>
                <a:ea typeface="Times New Roman"/>
                <a:cs typeface="Times New Roman"/>
                <a:sym typeface="Times New Roman"/>
              </a:rPr>
              <a:t>1 </a:t>
            </a:r>
            <a:r>
              <a:rPr b="0" i="0" lang="en-US" sz="2000" u="none" cap="none" strike="noStrike">
                <a:solidFill>
                  <a:srgbClr val="363435"/>
                </a:solidFill>
                <a:latin typeface="Times New Roman"/>
                <a:ea typeface="Times New Roman"/>
                <a:cs typeface="Times New Roman"/>
                <a:sym typeface="Times New Roman"/>
              </a:rPr>
              <a:t>.i</a:t>
            </a:r>
            <a:endParaRPr b="0" i="0" sz="1400" u="none" cap="none" strike="noStrike">
              <a:solidFill>
                <a:srgbClr val="000000"/>
              </a:solidFill>
              <a:latin typeface="Arial"/>
              <a:ea typeface="Arial"/>
              <a:cs typeface="Arial"/>
              <a:sym typeface="Arial"/>
            </a:endParaRPr>
          </a:p>
        </p:txBody>
      </p:sp>
      <p:sp>
        <p:nvSpPr>
          <p:cNvPr id="948" name="Google Shape;948;p81"/>
          <p:cNvSpPr txBox="1"/>
          <p:nvPr/>
        </p:nvSpPr>
        <p:spPr>
          <a:xfrm>
            <a:off x="3200400" y="4840287"/>
            <a:ext cx="862012" cy="4730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lnSpc>
                <a:spcPct val="104545"/>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M</a:t>
            </a:r>
            <a:r>
              <a:rPr b="0" baseline="-25000" i="0" lang="en-US" sz="2200" u="none" cap="none" strike="noStrike">
                <a:solidFill>
                  <a:srgbClr val="363435"/>
                </a:solidFill>
                <a:latin typeface="Times New Roman"/>
                <a:ea typeface="Times New Roman"/>
                <a:cs typeface="Times New Roman"/>
                <a:sym typeface="Times New Roman"/>
              </a:rPr>
              <a:t>A</a:t>
            </a:r>
            <a:endParaRPr b="0" i="0" sz="1400" u="none" cap="none" strike="noStrike">
              <a:solidFill>
                <a:srgbClr val="000000"/>
              </a:solidFill>
              <a:latin typeface="Arial"/>
              <a:ea typeface="Arial"/>
              <a:cs typeface="Arial"/>
              <a:sym typeface="Arial"/>
            </a:endParaRPr>
          </a:p>
        </p:txBody>
      </p:sp>
      <p:sp>
        <p:nvSpPr>
          <p:cNvPr id="949" name="Google Shape;949;p81"/>
          <p:cNvSpPr txBox="1"/>
          <p:nvPr/>
        </p:nvSpPr>
        <p:spPr>
          <a:xfrm>
            <a:off x="4062412" y="4840287"/>
            <a:ext cx="881062" cy="4730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chemeClr val="dk1"/>
              </a:solidFill>
              <a:latin typeface="Calibri"/>
              <a:ea typeface="Calibri"/>
              <a:cs typeface="Calibri"/>
              <a:sym typeface="Calibri"/>
            </a:endParaRPr>
          </a:p>
          <a:p>
            <a:pPr indent="0" lvl="0" marL="0" marR="0" rtl="0" algn="l">
              <a:lnSpc>
                <a:spcPct val="96000"/>
              </a:lnSpc>
              <a:spcBef>
                <a:spcPts val="0"/>
              </a:spcBef>
              <a:spcAft>
                <a:spcPts val="0"/>
              </a:spcAft>
              <a:buClr>
                <a:srgbClr val="363435"/>
              </a:buClr>
              <a:buSzPts val="2000"/>
              <a:buFont typeface="Times New Roman"/>
              <a:buNone/>
            </a:pPr>
            <a:r>
              <a:rPr b="0" i="0" lang="en-US" sz="2000" u="none" cap="none" strike="noStrike">
                <a:solidFill>
                  <a:srgbClr val="363435"/>
                </a:solidFill>
                <a:latin typeface="Times New Roman"/>
                <a:ea typeface="Times New Roman"/>
                <a:cs typeface="Times New Roman"/>
                <a:sym typeface="Times New Roman"/>
              </a:rPr>
              <a:t>A.i</a:t>
            </a:r>
            <a:endParaRPr b="0" i="0" sz="1400" u="none" cap="none" strike="noStrike">
              <a:solidFill>
                <a:srgbClr val="000000"/>
              </a:solidFill>
              <a:latin typeface="Arial"/>
              <a:ea typeface="Arial"/>
              <a:cs typeface="Arial"/>
              <a:sym typeface="Arial"/>
            </a:endParaRPr>
          </a:p>
        </p:txBody>
      </p:sp>
      <p:sp>
        <p:nvSpPr>
          <p:cNvPr id="950" name="Google Shape;950;p81"/>
          <p:cNvSpPr txBox="1"/>
          <p:nvPr/>
        </p:nvSpPr>
        <p:spPr>
          <a:xfrm>
            <a:off x="3200400" y="5313362"/>
            <a:ext cx="86201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1" name="Google Shape;951;p81"/>
          <p:cNvSpPr txBox="1"/>
          <p:nvPr/>
        </p:nvSpPr>
        <p:spPr>
          <a:xfrm>
            <a:off x="4062412" y="5313362"/>
            <a:ext cx="881062" cy="474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2" name="Google Shape;952;p81"/>
          <p:cNvSpPr txBox="1"/>
          <p:nvPr/>
        </p:nvSpPr>
        <p:spPr>
          <a:xfrm>
            <a:off x="3200400" y="5788025"/>
            <a:ext cx="862012" cy="465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3" name="Google Shape;953;p81"/>
          <p:cNvSpPr txBox="1"/>
          <p:nvPr/>
        </p:nvSpPr>
        <p:spPr>
          <a:xfrm>
            <a:off x="4062412" y="5788025"/>
            <a:ext cx="881062" cy="465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838200" y="365125"/>
            <a:ext cx="10515600" cy="8064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Postfix Notation</a:t>
            </a:r>
            <a:endParaRPr/>
          </a:p>
        </p:txBody>
      </p:sp>
      <p:sp>
        <p:nvSpPr>
          <p:cNvPr id="128" name="Google Shape;128;p19"/>
          <p:cNvSpPr txBox="1"/>
          <p:nvPr>
            <p:ph idx="1" type="body"/>
          </p:nvPr>
        </p:nvSpPr>
        <p:spPr>
          <a:xfrm>
            <a:off x="838200" y="1171575"/>
            <a:ext cx="10515600" cy="4619625"/>
          </a:xfrm>
          <a:prstGeom prst="rect">
            <a:avLst/>
          </a:prstGeom>
          <a:noFill/>
          <a:ln>
            <a:noFill/>
          </a:ln>
        </p:spPr>
        <p:txBody>
          <a:bodyPr anchorCtr="0" anchor="t" bIns="45700" lIns="91425" spcFirstLastPara="1" rIns="91425" wrap="square" tIns="45700">
            <a:noAutofit/>
          </a:bodyPr>
          <a:lstStyle/>
          <a:p>
            <a:pPr indent="-177800" lvl="0" marL="12700" marR="0" rtl="0" algn="just">
              <a:lnSpc>
                <a:spcPct val="89285"/>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The ordinary (infix) way of writing the sum of a and b is with operator  in the middle : a + b</a:t>
            </a:r>
            <a:endParaRPr/>
          </a:p>
          <a:p>
            <a:pPr indent="-177800" lvl="0" marL="12700" marR="0" rtl="0" algn="just">
              <a:lnSpc>
                <a:spcPct val="90000"/>
              </a:lnSpc>
              <a:spcBef>
                <a:spcPts val="5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The postfix notation for the same expression places the operator at  the right end as ab +. </a:t>
            </a:r>
            <a:endParaRPr/>
          </a:p>
          <a:p>
            <a:pPr indent="-177800" lvl="0" marL="12700" marR="0" rtl="0" algn="just">
              <a:lnSpc>
                <a:spcPct val="90000"/>
              </a:lnSpc>
              <a:spcBef>
                <a:spcPts val="5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In general, if e1 and e2 are any postfix  expressions, and + is any binary operator, the result of applying + to  the values denoted by e1 and e2 is postfix notation by e1e2 +. </a:t>
            </a:r>
            <a:endParaRPr/>
          </a:p>
          <a:p>
            <a:pPr indent="-177800" lvl="0" marL="12700" marR="0" rtl="0" algn="just">
              <a:lnSpc>
                <a:spcPct val="90000"/>
              </a:lnSpc>
              <a:spcBef>
                <a:spcPts val="5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No  parentheses are needed in postfix notation because the position and  arity (number of arguments) of the operators permit only one way to  decode a postfix expression. </a:t>
            </a:r>
            <a:endParaRPr/>
          </a:p>
          <a:p>
            <a:pPr indent="-177800" lvl="0" marL="12700" marR="0" rtl="0" algn="just">
              <a:lnSpc>
                <a:spcPct val="90000"/>
              </a:lnSpc>
              <a:spcBef>
                <a:spcPts val="50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In postfix notation the operator follows  the operand.</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2"/>
          <p:cNvSpPr txBox="1"/>
          <p:nvPr/>
        </p:nvSpPr>
        <p:spPr>
          <a:xfrm>
            <a:off x="1262062" y="1587"/>
            <a:ext cx="7627937" cy="2127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p82"/>
          <p:cNvSpPr txBox="1"/>
          <p:nvPr/>
        </p:nvSpPr>
        <p:spPr>
          <a:xfrm>
            <a:off x="9982200" y="38100"/>
            <a:ext cx="284162" cy="165100"/>
          </a:xfrm>
          <a:prstGeom prst="rect">
            <a:avLst/>
          </a:prstGeom>
          <a:noFill/>
          <a:ln>
            <a:noFill/>
          </a:ln>
        </p:spPr>
        <p:txBody>
          <a:bodyPr anchorCtr="0" anchor="t" bIns="0" lIns="0" spcFirstLastPara="1" rIns="0" wrap="square" tIns="0">
            <a:noAutofit/>
          </a:bodyPr>
          <a:lstStyle/>
          <a:p>
            <a:pPr indent="0" lvl="0" marL="11112" marR="0" rtl="0" algn="l">
              <a:lnSpc>
                <a:spcPct val="110000"/>
              </a:lnSpc>
              <a:spcBef>
                <a:spcPts val="0"/>
              </a:spcBef>
              <a:spcAft>
                <a:spcPts val="0"/>
              </a:spcAft>
              <a:buClr>
                <a:schemeClr val="dk1"/>
              </a:buClr>
              <a:buSzPts val="1000"/>
              <a:buFont typeface="Times New Roman"/>
              <a:buNone/>
            </a:pPr>
            <a:r>
              <a:rPr b="0" i="0" lang="en-US" sz="1000" u="none" cap="none" strike="noStrike">
                <a:solidFill>
                  <a:schemeClr val="dk1"/>
                </a:solidFill>
                <a:latin typeface="Times New Roman"/>
                <a:ea typeface="Times New Roman"/>
                <a:cs typeface="Times New Roman"/>
                <a:sym typeface="Times New Roman"/>
              </a:rPr>
              <a:t>(40)</a:t>
            </a:r>
            <a:endParaRPr b="0" i="0" sz="1400" u="none" cap="none" strike="noStrike">
              <a:solidFill>
                <a:srgbClr val="000000"/>
              </a:solidFill>
              <a:latin typeface="Arial"/>
              <a:ea typeface="Arial"/>
              <a:cs typeface="Arial"/>
              <a:sym typeface="Arial"/>
            </a:endParaRPr>
          </a:p>
        </p:txBody>
      </p:sp>
      <p:sp>
        <p:nvSpPr>
          <p:cNvPr id="960" name="Google Shape;960;p82"/>
          <p:cNvSpPr txBox="1"/>
          <p:nvPr/>
        </p:nvSpPr>
        <p:spPr>
          <a:xfrm>
            <a:off x="4781550" y="1254125"/>
            <a:ext cx="2830512" cy="307975"/>
          </a:xfrm>
          <a:prstGeom prst="rect">
            <a:avLst/>
          </a:prstGeom>
          <a:noFill/>
          <a:ln>
            <a:noFill/>
          </a:ln>
        </p:spPr>
        <p:txBody>
          <a:bodyPr anchorCtr="0" anchor="t" bIns="0" lIns="0" spcFirstLastPara="1" rIns="0" wrap="square" tIns="0">
            <a:noAutofit/>
          </a:bodyPr>
          <a:lstStyle/>
          <a:p>
            <a:pPr indent="0" lvl="0" marL="11112" marR="0" rtl="0" algn="l">
              <a:lnSpc>
                <a:spcPct val="104545"/>
              </a:lnSpc>
              <a:spcBef>
                <a:spcPts val="0"/>
              </a:spcBef>
              <a:spcAft>
                <a:spcPts val="0"/>
              </a:spcAft>
              <a:buClr>
                <a:srgbClr val="FF0000"/>
              </a:buClr>
              <a:buSzPts val="2200"/>
              <a:buFont typeface="Arial"/>
              <a:buNone/>
            </a:pPr>
            <a:r>
              <a:rPr b="1" i="0" lang="en-US" sz="2200" u="none" cap="none" strike="noStrike">
                <a:solidFill>
                  <a:srgbClr val="FF0000"/>
                </a:solidFill>
                <a:latin typeface="Arial"/>
                <a:ea typeface="Arial"/>
                <a:cs typeface="Arial"/>
                <a:sym typeface="Arial"/>
              </a:rPr>
              <a:t>Summary</a:t>
            </a:r>
            <a:endParaRPr b="0" i="0" sz="1400" u="none" cap="none" strike="noStrike">
              <a:solidFill>
                <a:srgbClr val="000000"/>
              </a:solidFill>
              <a:latin typeface="Arial"/>
              <a:ea typeface="Arial"/>
              <a:cs typeface="Arial"/>
              <a:sym typeface="Arial"/>
            </a:endParaRPr>
          </a:p>
        </p:txBody>
      </p:sp>
      <p:sp>
        <p:nvSpPr>
          <p:cNvPr id="961" name="Google Shape;961;p82"/>
          <p:cNvSpPr txBox="1"/>
          <p:nvPr/>
        </p:nvSpPr>
        <p:spPr>
          <a:xfrm>
            <a:off x="1693862" y="2058987"/>
            <a:ext cx="335280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Translations</a:t>
            </a:r>
            <a:endParaRPr b="0" i="0" sz="1400" u="none" cap="none" strike="noStrike">
              <a:solidFill>
                <a:srgbClr val="000000"/>
              </a:solidFill>
              <a:latin typeface="Arial"/>
              <a:ea typeface="Arial"/>
              <a:cs typeface="Arial"/>
              <a:sym typeface="Arial"/>
            </a:endParaRPr>
          </a:p>
        </p:txBody>
      </p:sp>
      <p:sp>
        <p:nvSpPr>
          <p:cNvPr id="962" name="Google Shape;962;p82"/>
          <p:cNvSpPr txBox="1"/>
          <p:nvPr/>
        </p:nvSpPr>
        <p:spPr>
          <a:xfrm>
            <a:off x="1693862" y="2593975"/>
            <a:ext cx="3233737"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Syntax Directed Definitions</a:t>
            </a:r>
            <a:endParaRPr b="0" i="0" sz="1400" u="none" cap="none" strike="noStrike">
              <a:solidFill>
                <a:srgbClr val="000000"/>
              </a:solidFill>
              <a:latin typeface="Arial"/>
              <a:ea typeface="Arial"/>
              <a:cs typeface="Arial"/>
              <a:sym typeface="Arial"/>
            </a:endParaRPr>
          </a:p>
        </p:txBody>
      </p:sp>
      <p:sp>
        <p:nvSpPr>
          <p:cNvPr id="963" name="Google Shape;963;p82"/>
          <p:cNvSpPr txBox="1"/>
          <p:nvPr/>
        </p:nvSpPr>
        <p:spPr>
          <a:xfrm>
            <a:off x="1693862" y="3127375"/>
            <a:ext cx="4760912" cy="1660525"/>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Implementing Syntax Directed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1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Dependency Graphs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S-Attributed Definitions</a:t>
            </a:r>
            <a:endParaRPr b="0" i="0" sz="2000" u="none" cap="none" strike="noStrike">
              <a:solidFill>
                <a:schemeClr val="dk1"/>
              </a:solidFill>
              <a:latin typeface="Times New Roman"/>
              <a:ea typeface="Times New Roman"/>
              <a:cs typeface="Times New Roman"/>
              <a:sym typeface="Times New Roman"/>
            </a:endParaRPr>
          </a:p>
          <a:p>
            <a:pPr indent="0" lvl="0" marL="11112" marR="0" rtl="0" algn="l">
              <a:lnSpc>
                <a:spcPct val="96000"/>
              </a:lnSpc>
              <a:spcBef>
                <a:spcPts val="1200"/>
              </a:spcBef>
              <a:spcAft>
                <a:spcPts val="0"/>
              </a:spcAft>
              <a:buClr>
                <a:srgbClr val="363435"/>
              </a:buClr>
              <a:buSzPts val="2000"/>
              <a:buFont typeface="Times New Roman"/>
              <a:buNone/>
            </a:pPr>
            <a:r>
              <a:rPr b="1" i="0" lang="en-US" sz="2000" u="none" cap="none" strike="noStrike">
                <a:solidFill>
                  <a:srgbClr val="363435"/>
                </a:solidFill>
                <a:latin typeface="Times New Roman"/>
                <a:ea typeface="Times New Roman"/>
                <a:cs typeface="Times New Roman"/>
                <a:sym typeface="Times New Roman"/>
              </a:rPr>
              <a:t>–  </a:t>
            </a:r>
            <a:r>
              <a:rPr b="0" i="0" lang="en-US" sz="2000" u="none" cap="none" strike="noStrike">
                <a:solidFill>
                  <a:srgbClr val="363435"/>
                </a:solidFill>
                <a:latin typeface="Times New Roman"/>
                <a:ea typeface="Times New Roman"/>
                <a:cs typeface="Times New Roman"/>
                <a:sym typeface="Times New Roman"/>
              </a:rPr>
              <a:t>L-Attributed Definitions</a:t>
            </a:r>
            <a:endParaRPr b="0" i="0" sz="1400" u="none" cap="none" strike="noStrike">
              <a:solidFill>
                <a:srgbClr val="000000"/>
              </a:solidFill>
              <a:latin typeface="Arial"/>
              <a:ea typeface="Arial"/>
              <a:cs typeface="Arial"/>
              <a:sym typeface="Arial"/>
            </a:endParaRPr>
          </a:p>
        </p:txBody>
      </p:sp>
      <p:sp>
        <p:nvSpPr>
          <p:cNvPr id="964" name="Google Shape;964;p82"/>
          <p:cNvSpPr txBox="1"/>
          <p:nvPr/>
        </p:nvSpPr>
        <p:spPr>
          <a:xfrm>
            <a:off x="1693862" y="5038725"/>
            <a:ext cx="2495550" cy="285750"/>
          </a:xfrm>
          <a:prstGeom prst="rect">
            <a:avLst/>
          </a:prstGeom>
          <a:noFill/>
          <a:ln>
            <a:noFill/>
          </a:ln>
        </p:spPr>
        <p:txBody>
          <a:bodyPr anchorCtr="0" anchor="t" bIns="0" lIns="0" spcFirstLastPara="1" rIns="0" wrap="square" tIns="0">
            <a:noAutofit/>
          </a:bodyPr>
          <a:lstStyle/>
          <a:p>
            <a:pPr indent="0" lvl="0" marL="11112" marR="0" rtl="0" algn="l">
              <a:lnSpc>
                <a:spcPct val="70000"/>
              </a:lnSpc>
              <a:spcBef>
                <a:spcPts val="0"/>
              </a:spcBef>
              <a:spcAft>
                <a:spcPts val="0"/>
              </a:spcAft>
              <a:buClr>
                <a:srgbClr val="363435"/>
              </a:buClr>
              <a:buSzPts val="3000"/>
              <a:buFont typeface="Cambria"/>
              <a:buNone/>
            </a:pPr>
            <a:r>
              <a:rPr b="0" baseline="30000" i="0" lang="en-US" sz="3000" u="none" cap="none" strike="noStrike">
                <a:solidFill>
                  <a:srgbClr val="363435"/>
                </a:solidFill>
                <a:latin typeface="Cambria"/>
                <a:ea typeface="Cambria"/>
                <a:cs typeface="Cambria"/>
                <a:sym typeface="Cambria"/>
              </a:rPr>
              <a:t>•  </a:t>
            </a:r>
            <a:r>
              <a:rPr b="0" baseline="30000" i="0" lang="en-US" sz="3000" u="none" cap="none" strike="noStrike">
                <a:solidFill>
                  <a:srgbClr val="363435"/>
                </a:solidFill>
                <a:latin typeface="Times New Roman"/>
                <a:ea typeface="Times New Roman"/>
                <a:cs typeface="Times New Roman"/>
                <a:sym typeface="Times New Roman"/>
              </a:rPr>
              <a:t>Translation Schemes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8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Boolean Expression </a:t>
            </a:r>
            <a:endParaRPr/>
          </a:p>
        </p:txBody>
      </p:sp>
      <p:sp>
        <p:nvSpPr>
          <p:cNvPr id="970" name="Google Shape;970;p8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translation of if-else-statements and while-statements is tied to the translation of boolean expressions.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In programming languages, </a:t>
            </a:r>
            <a:r>
              <a:rPr b="0" i="0" lang="en-US" sz="2800" u="none">
                <a:solidFill>
                  <a:srgbClr val="FF0000"/>
                </a:solidFill>
                <a:latin typeface="Calibri"/>
                <a:ea typeface="Calibri"/>
                <a:cs typeface="Calibri"/>
                <a:sym typeface="Calibri"/>
              </a:rPr>
              <a:t>boolean expressions </a:t>
            </a:r>
            <a:r>
              <a:rPr b="0" i="0" lang="en-US" sz="2800" u="none">
                <a:solidFill>
                  <a:schemeClr val="dk1"/>
                </a:solidFill>
                <a:latin typeface="Calibri"/>
                <a:ea typeface="Calibri"/>
                <a:cs typeface="Calibri"/>
                <a:sym typeface="Calibri"/>
              </a:rPr>
              <a:t>are used to</a:t>
            </a:r>
            <a:endParaRPr/>
          </a:p>
          <a:p>
            <a:pPr indent="-228600" lvl="1" marL="685800" marR="0" rtl="0" algn="l">
              <a:lnSpc>
                <a:spcPct val="90000"/>
              </a:lnSpc>
              <a:spcBef>
                <a:spcPts val="500"/>
              </a:spcBef>
              <a:spcAft>
                <a:spcPts val="0"/>
              </a:spcAft>
              <a:buClr>
                <a:srgbClr val="00B0F0"/>
              </a:buClr>
              <a:buSzPts val="2400"/>
              <a:buFont typeface="Arial"/>
              <a:buChar char="•"/>
            </a:pPr>
            <a:r>
              <a:rPr b="0" i="1" lang="en-US" sz="2400" u="none" cap="none" strike="noStrike">
                <a:solidFill>
                  <a:srgbClr val="00B0F0"/>
                </a:solidFill>
                <a:latin typeface="Calibri"/>
                <a:ea typeface="Calibri"/>
                <a:cs typeface="Calibri"/>
                <a:sym typeface="Calibri"/>
              </a:rPr>
              <a:t>1. Alter the flow of control. </a:t>
            </a:r>
            <a:endParaRPr/>
          </a:p>
          <a:p>
            <a:pPr indent="-228600" lvl="1" marL="685800" marR="0" rtl="0" algn="l">
              <a:lnSpc>
                <a:spcPct val="90000"/>
              </a:lnSpc>
              <a:spcBef>
                <a:spcPts val="500"/>
              </a:spcBef>
              <a:spcAft>
                <a:spcPts val="0"/>
              </a:spcAft>
              <a:buClr>
                <a:srgbClr val="00B0F0"/>
              </a:buClr>
              <a:buSzPts val="2400"/>
              <a:buFont typeface="Arial"/>
              <a:buChar char="•"/>
            </a:pPr>
            <a:r>
              <a:rPr b="0" i="1" lang="en-US" sz="2400" u="none" cap="none" strike="noStrike">
                <a:solidFill>
                  <a:srgbClr val="00B0F0"/>
                </a:solidFill>
                <a:latin typeface="Calibri"/>
                <a:ea typeface="Calibri"/>
                <a:cs typeface="Calibri"/>
                <a:sym typeface="Calibri"/>
              </a:rPr>
              <a:t>2. Compute logical values.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Boolean Expression </a:t>
            </a:r>
            <a:endParaRPr/>
          </a:p>
        </p:txBody>
      </p:sp>
      <p:sp>
        <p:nvSpPr>
          <p:cNvPr id="976" name="Google Shape;976;p8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1" lang="en-US" sz="2800" u="none">
                <a:solidFill>
                  <a:schemeClr val="dk1"/>
                </a:solidFill>
                <a:latin typeface="Calibri"/>
                <a:ea typeface="Calibri"/>
                <a:cs typeface="Calibri"/>
                <a:sym typeface="Calibri"/>
              </a:rPr>
              <a:t>1. </a:t>
            </a:r>
            <a:r>
              <a:rPr b="0" i="1" lang="en-US" sz="2800" u="none">
                <a:solidFill>
                  <a:srgbClr val="00B0F0"/>
                </a:solidFill>
                <a:latin typeface="Calibri"/>
                <a:ea typeface="Calibri"/>
                <a:cs typeface="Calibri"/>
                <a:sym typeface="Calibri"/>
              </a:rPr>
              <a:t>Alter the flow of control</a:t>
            </a:r>
            <a:r>
              <a:rPr b="0" i="1" lang="en-US" sz="2800" u="none">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Boolean expressions are used as conditional expressions in statements that alter the flow of control.</a:t>
            </a:r>
            <a:endParaRPr/>
          </a:p>
          <a:p>
            <a:pPr indent="-228600" lvl="1" marL="685800" marR="0" rtl="0" algn="l">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value of such boolean expressions is implicit in a position reached in a program. </a:t>
            </a:r>
            <a:endParaRPr/>
          </a:p>
          <a:p>
            <a:pPr indent="-228600" lvl="1" marL="685800" marR="0" rtl="0" algn="l">
              <a:lnSpc>
                <a:spcPct val="90000"/>
              </a:lnSpc>
              <a:spcBef>
                <a:spcPts val="5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For example, in </a:t>
            </a:r>
            <a:r>
              <a:rPr b="1" i="0" lang="en-US" sz="2400" u="none" cap="none" strike="noStrike">
                <a:solidFill>
                  <a:schemeClr val="dk1"/>
                </a:solidFill>
                <a:latin typeface="Calibri"/>
                <a:ea typeface="Calibri"/>
                <a:cs typeface="Calibri"/>
                <a:sym typeface="Calibri"/>
              </a:rPr>
              <a:t>if </a:t>
            </a:r>
            <a:r>
              <a:rPr b="0" i="0" lang="en-US" sz="2400" u="none" cap="none" strike="noStrike">
                <a:solidFill>
                  <a:schemeClr val="dk1"/>
                </a:solidFill>
                <a:latin typeface="Calibri"/>
                <a:ea typeface="Calibri"/>
                <a:cs typeface="Calibri"/>
                <a:sym typeface="Calibri"/>
              </a:rPr>
              <a:t>(E) </a:t>
            </a:r>
            <a:r>
              <a:rPr b="0" i="1" lang="en-US" sz="2400" u="none" cap="none" strike="noStrike">
                <a:solidFill>
                  <a:schemeClr val="dk1"/>
                </a:solidFill>
                <a:latin typeface="Calibri"/>
                <a:ea typeface="Calibri"/>
                <a:cs typeface="Calibri"/>
                <a:sym typeface="Calibri"/>
              </a:rPr>
              <a:t>S, </a:t>
            </a:r>
            <a:r>
              <a:rPr b="0" i="0" lang="en-US" sz="2400" u="none" cap="none" strike="noStrike">
                <a:solidFill>
                  <a:schemeClr val="dk1"/>
                </a:solidFill>
                <a:latin typeface="Calibri"/>
                <a:ea typeface="Calibri"/>
                <a:cs typeface="Calibri"/>
                <a:sym typeface="Calibri"/>
              </a:rPr>
              <a:t>the expression </a:t>
            </a:r>
            <a:r>
              <a:rPr b="0" i="1" lang="en-US" sz="2400" u="none" cap="none" strike="noStrike">
                <a:solidFill>
                  <a:schemeClr val="dk1"/>
                </a:solidFill>
                <a:latin typeface="Calibri"/>
                <a:ea typeface="Calibri"/>
                <a:cs typeface="Calibri"/>
                <a:sym typeface="Calibri"/>
              </a:rPr>
              <a:t>E </a:t>
            </a:r>
            <a:r>
              <a:rPr b="0" i="0" lang="en-US" sz="2400" u="none" cap="none" strike="noStrike">
                <a:solidFill>
                  <a:schemeClr val="dk1"/>
                </a:solidFill>
                <a:latin typeface="Calibri"/>
                <a:ea typeface="Calibri"/>
                <a:cs typeface="Calibri"/>
                <a:sym typeface="Calibri"/>
              </a:rPr>
              <a:t>must be true if statement S is reached.</a:t>
            </a:r>
            <a:endParaRPr/>
          </a:p>
          <a:p>
            <a:pPr indent="0" lvl="0" marL="0" marR="0" rtl="0" algn="l">
              <a:lnSpc>
                <a:spcPct val="90000"/>
              </a:lnSpc>
              <a:spcBef>
                <a:spcPts val="1000"/>
              </a:spcBef>
              <a:spcAft>
                <a:spcPts val="0"/>
              </a:spcAft>
              <a:buClr>
                <a:schemeClr val="dk1"/>
              </a:buClr>
              <a:buSzPts val="2800"/>
              <a:buFont typeface="Arial"/>
              <a:buChar char="•"/>
            </a:pPr>
            <a:r>
              <a:rPr b="0" i="1" lang="en-US" sz="2800" u="none">
                <a:solidFill>
                  <a:schemeClr val="dk1"/>
                </a:solidFill>
                <a:latin typeface="Calibri"/>
                <a:ea typeface="Calibri"/>
                <a:cs typeface="Calibri"/>
                <a:sym typeface="Calibri"/>
              </a:rPr>
              <a:t>2. </a:t>
            </a:r>
            <a:r>
              <a:rPr b="0" i="1" lang="en-US" sz="2800" u="none">
                <a:solidFill>
                  <a:srgbClr val="00B0F0"/>
                </a:solidFill>
                <a:latin typeface="Calibri"/>
                <a:ea typeface="Calibri"/>
                <a:cs typeface="Calibri"/>
                <a:sym typeface="Calibri"/>
              </a:rPr>
              <a:t>Compute logical values</a:t>
            </a:r>
            <a:r>
              <a:rPr b="0" i="1" lang="en-US" sz="2800" u="none">
                <a:solidFill>
                  <a:schemeClr val="dk1"/>
                </a:solidFill>
                <a:latin typeface="Calibri"/>
                <a:ea typeface="Calibri"/>
                <a:cs typeface="Calibri"/>
                <a:sym typeface="Calibri"/>
              </a:rPr>
              <a:t>. </a:t>
            </a:r>
            <a:endParaRPr b="0" i="0" sz="2800" u="non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 boolean expression can represent </a:t>
            </a:r>
            <a:r>
              <a:rPr b="0" i="1" lang="en-US" sz="2400" u="none" cap="none" strike="noStrike">
                <a:solidFill>
                  <a:schemeClr val="dk1"/>
                </a:solidFill>
                <a:latin typeface="Calibri"/>
                <a:ea typeface="Calibri"/>
                <a:cs typeface="Calibri"/>
                <a:sym typeface="Calibri"/>
              </a:rPr>
              <a:t>true </a:t>
            </a:r>
            <a:r>
              <a:rPr b="0" i="0" lang="en-US" sz="2400" u="none" cap="none" strike="noStrike">
                <a:solidFill>
                  <a:schemeClr val="dk1"/>
                </a:solidFill>
                <a:latin typeface="Calibri"/>
                <a:ea typeface="Calibri"/>
                <a:cs typeface="Calibri"/>
                <a:sym typeface="Calibri"/>
              </a:rPr>
              <a:t>or </a:t>
            </a:r>
            <a:r>
              <a:rPr b="0" i="1" lang="en-US" sz="2400" u="none" cap="none" strike="noStrike">
                <a:solidFill>
                  <a:schemeClr val="dk1"/>
                </a:solidFill>
                <a:latin typeface="Calibri"/>
                <a:ea typeface="Calibri"/>
                <a:cs typeface="Calibri"/>
                <a:sym typeface="Calibri"/>
              </a:rPr>
              <a:t>false </a:t>
            </a:r>
            <a:r>
              <a:rPr b="0" i="0" lang="en-US" sz="2400" u="none" cap="none" strike="noStrike">
                <a:solidFill>
                  <a:schemeClr val="dk1"/>
                </a:solidFill>
                <a:latin typeface="Calibri"/>
                <a:ea typeface="Calibri"/>
                <a:cs typeface="Calibri"/>
                <a:sym typeface="Calibri"/>
              </a:rPr>
              <a:t>as values. </a:t>
            </a:r>
            <a:endParaRPr/>
          </a:p>
          <a:p>
            <a:pPr indent="-228600" lvl="1" marL="685800" marR="0" rtl="0" algn="l">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Boolean expressions can be evaluated in analogy to arithmetic expressions using three-address instructions with logical operators.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Boolean Expression </a:t>
            </a:r>
            <a:endParaRPr/>
          </a:p>
        </p:txBody>
      </p:sp>
      <p:sp>
        <p:nvSpPr>
          <p:cNvPr id="982" name="Google Shape;982;p85"/>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a:t>
            </a:r>
            <a:r>
              <a:rPr b="0" i="0" lang="en-US" sz="2800" u="none">
                <a:solidFill>
                  <a:srgbClr val="FF0000"/>
                </a:solidFill>
                <a:latin typeface="Calibri"/>
                <a:ea typeface="Calibri"/>
                <a:cs typeface="Calibri"/>
                <a:sym typeface="Calibri"/>
              </a:rPr>
              <a:t>intended use of boolean expressions </a:t>
            </a:r>
            <a:r>
              <a:rPr b="0" i="0" lang="en-US" sz="2800" u="none">
                <a:solidFill>
                  <a:schemeClr val="dk1"/>
                </a:solidFill>
                <a:latin typeface="Calibri"/>
                <a:ea typeface="Calibri"/>
                <a:cs typeface="Calibri"/>
                <a:sym typeface="Calibri"/>
              </a:rPr>
              <a:t>is determined by its </a:t>
            </a:r>
            <a:r>
              <a:rPr b="0" i="0" lang="en-US" sz="2800" u="none">
                <a:solidFill>
                  <a:srgbClr val="FF0000"/>
                </a:solidFill>
                <a:latin typeface="Calibri"/>
                <a:ea typeface="Calibri"/>
                <a:cs typeface="Calibri"/>
                <a:sym typeface="Calibri"/>
              </a:rPr>
              <a:t>syntactic context</a:t>
            </a:r>
            <a:r>
              <a:rPr b="0" i="0" lang="en-US" sz="2800" u="none">
                <a:solidFill>
                  <a:schemeClr val="dk1"/>
                </a:solidFill>
                <a:latin typeface="Calibri"/>
                <a:ea typeface="Calibri"/>
                <a:cs typeface="Calibri"/>
                <a:sym typeface="Calibri"/>
              </a:rPr>
              <a:t>.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For example, an </a:t>
            </a:r>
            <a:r>
              <a:rPr b="0" i="0" lang="en-US" sz="2800" u="none">
                <a:solidFill>
                  <a:srgbClr val="FF0000"/>
                </a:solidFill>
                <a:latin typeface="Calibri"/>
                <a:ea typeface="Calibri"/>
                <a:cs typeface="Calibri"/>
                <a:sym typeface="Calibri"/>
              </a:rPr>
              <a:t>expression following the keyword </a:t>
            </a:r>
            <a:r>
              <a:rPr b="0" i="0" lang="en-US" sz="2800" u="none">
                <a:solidFill>
                  <a:schemeClr val="dk1"/>
                </a:solidFill>
                <a:latin typeface="Calibri"/>
                <a:ea typeface="Calibri"/>
                <a:cs typeface="Calibri"/>
                <a:sym typeface="Calibri"/>
              </a:rPr>
              <a:t>if is used to </a:t>
            </a:r>
            <a:r>
              <a:rPr b="0" i="0" lang="en-US" sz="2800" u="none">
                <a:solidFill>
                  <a:srgbClr val="FF0000"/>
                </a:solidFill>
                <a:latin typeface="Calibri"/>
                <a:ea typeface="Calibri"/>
                <a:cs typeface="Calibri"/>
                <a:sym typeface="Calibri"/>
              </a:rPr>
              <a:t>alter the flow of control</a:t>
            </a:r>
            <a:r>
              <a:rPr b="0" i="0" lang="en-US" sz="2800" u="none">
                <a:solidFill>
                  <a:schemeClr val="dk1"/>
                </a:solidFill>
                <a:latin typeface="Calibri"/>
                <a:ea typeface="Calibri"/>
                <a:cs typeface="Calibri"/>
                <a:sym typeface="Calibri"/>
              </a:rPr>
              <a:t>, while an </a:t>
            </a:r>
            <a:r>
              <a:rPr b="0" i="0" lang="en-US" sz="2800" u="none">
                <a:solidFill>
                  <a:srgbClr val="FF0000"/>
                </a:solidFill>
                <a:latin typeface="Calibri"/>
                <a:ea typeface="Calibri"/>
                <a:cs typeface="Calibri"/>
                <a:sym typeface="Calibri"/>
              </a:rPr>
              <a:t>expression on the right side </a:t>
            </a:r>
            <a:r>
              <a:rPr b="0" i="0" lang="en-US" sz="2800" u="none">
                <a:solidFill>
                  <a:schemeClr val="dk1"/>
                </a:solidFill>
                <a:latin typeface="Calibri"/>
                <a:ea typeface="Calibri"/>
                <a:cs typeface="Calibri"/>
                <a:sym typeface="Calibri"/>
              </a:rPr>
              <a:t>of an assignment is used to </a:t>
            </a:r>
            <a:r>
              <a:rPr b="0" i="0" lang="en-US" sz="2800" u="none">
                <a:solidFill>
                  <a:srgbClr val="FF0000"/>
                </a:solidFill>
                <a:latin typeface="Calibri"/>
                <a:ea typeface="Calibri"/>
                <a:cs typeface="Calibri"/>
                <a:sym typeface="Calibri"/>
              </a:rPr>
              <a:t>denote a logical value</a:t>
            </a:r>
            <a:r>
              <a:rPr b="0" i="0" lang="en-US" sz="2800" u="non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Such </a:t>
            </a:r>
            <a:r>
              <a:rPr b="0" i="0" lang="en-US" sz="2800" u="none">
                <a:solidFill>
                  <a:srgbClr val="FF0000"/>
                </a:solidFill>
                <a:latin typeface="Calibri"/>
                <a:ea typeface="Calibri"/>
                <a:cs typeface="Calibri"/>
                <a:sym typeface="Calibri"/>
              </a:rPr>
              <a:t>syntactic contexts </a:t>
            </a:r>
            <a:r>
              <a:rPr b="0" i="0" lang="en-US" sz="2800" u="none">
                <a:solidFill>
                  <a:schemeClr val="dk1"/>
                </a:solidFill>
                <a:latin typeface="Calibri"/>
                <a:ea typeface="Calibri"/>
                <a:cs typeface="Calibri"/>
                <a:sym typeface="Calibri"/>
              </a:rPr>
              <a:t>can be specified in a number of ways: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may use </a:t>
            </a:r>
            <a:r>
              <a:rPr b="0" i="0" lang="en-US" sz="2400" u="none" cap="none" strike="noStrike">
                <a:solidFill>
                  <a:srgbClr val="FF0000"/>
                </a:solidFill>
                <a:latin typeface="Calibri"/>
                <a:ea typeface="Calibri"/>
                <a:cs typeface="Calibri"/>
                <a:sym typeface="Calibri"/>
              </a:rPr>
              <a:t>two different nonterminals</a:t>
            </a:r>
            <a:r>
              <a:rPr b="0" i="0" lang="en-US" sz="2400" u="none" cap="none" strike="noStrike">
                <a:solidFill>
                  <a:schemeClr val="dk1"/>
                </a:solidFill>
                <a:latin typeface="Calibri"/>
                <a:ea typeface="Calibri"/>
                <a:cs typeface="Calibri"/>
                <a:sym typeface="Calibri"/>
              </a:rPr>
              <a:t>, use </a:t>
            </a:r>
            <a:r>
              <a:rPr b="0" i="0" lang="en-US" sz="2400" u="none" cap="none" strike="noStrike">
                <a:solidFill>
                  <a:srgbClr val="FF0000"/>
                </a:solidFill>
                <a:latin typeface="Calibri"/>
                <a:ea typeface="Calibri"/>
                <a:cs typeface="Calibri"/>
                <a:sym typeface="Calibri"/>
              </a:rPr>
              <a:t>inherited attributes</a:t>
            </a:r>
            <a:r>
              <a:rPr b="0" i="0" lang="en-US" sz="2400" u="none" cap="none" strike="noStrike">
                <a:solidFill>
                  <a:schemeClr val="dk1"/>
                </a:solidFill>
                <a:latin typeface="Calibri"/>
                <a:ea typeface="Calibri"/>
                <a:cs typeface="Calibri"/>
                <a:sym typeface="Calibri"/>
              </a:rPr>
              <a:t>, or set a flag during parsing.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Alternatively we may </a:t>
            </a:r>
            <a:r>
              <a:rPr b="0" i="0" lang="en-US" sz="2400" u="none" cap="none" strike="noStrike">
                <a:solidFill>
                  <a:srgbClr val="FF0000"/>
                </a:solidFill>
                <a:latin typeface="Calibri"/>
                <a:ea typeface="Calibri"/>
                <a:cs typeface="Calibri"/>
                <a:sym typeface="Calibri"/>
              </a:rPr>
              <a:t>build a syntax tree </a:t>
            </a:r>
            <a:r>
              <a:rPr b="0" i="0" lang="en-US" sz="2400" u="none" cap="none" strike="noStrike">
                <a:solidFill>
                  <a:schemeClr val="dk1"/>
                </a:solidFill>
                <a:latin typeface="Calibri"/>
                <a:ea typeface="Calibri"/>
                <a:cs typeface="Calibri"/>
                <a:sym typeface="Calibri"/>
              </a:rPr>
              <a:t>and invoke  different procedures for the two different uses of </a:t>
            </a:r>
            <a:r>
              <a:rPr b="0" i="0" lang="en-US" sz="2400" u="none" cap="none" strike="noStrike">
                <a:solidFill>
                  <a:srgbClr val="FF0000"/>
                </a:solidFill>
                <a:latin typeface="Calibri"/>
                <a:ea typeface="Calibri"/>
                <a:cs typeface="Calibri"/>
                <a:sym typeface="Calibri"/>
              </a:rPr>
              <a:t>boolean expressions</a:t>
            </a:r>
            <a:r>
              <a:rPr b="0" i="0" lang="en-US" sz="2400" u="none" cap="none" strike="noStrike">
                <a:solidFill>
                  <a:schemeClr val="dk1"/>
                </a:solidFill>
                <a:latin typeface="Calibri"/>
                <a:ea typeface="Calibri"/>
                <a:cs typeface="Calibri"/>
                <a:sym typeface="Calibri"/>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Boolean expressions</a:t>
            </a:r>
            <a:endParaRPr/>
          </a:p>
        </p:txBody>
      </p:sp>
      <p:sp>
        <p:nvSpPr>
          <p:cNvPr id="988" name="Google Shape;988;p86"/>
          <p:cNvSpPr txBox="1"/>
          <p:nvPr>
            <p:ph idx="1" type="body"/>
          </p:nvPr>
        </p:nvSpPr>
        <p:spPr>
          <a:xfrm>
            <a:off x="838200" y="1390650"/>
            <a:ext cx="11074400" cy="530701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Focus on the use of boolean expressions to </a:t>
            </a:r>
            <a:r>
              <a:rPr b="0" i="0" lang="en-US" sz="2800" u="none">
                <a:solidFill>
                  <a:srgbClr val="FF0000"/>
                </a:solidFill>
                <a:latin typeface="Calibri"/>
                <a:ea typeface="Calibri"/>
                <a:cs typeface="Calibri"/>
                <a:sym typeface="Calibri"/>
              </a:rPr>
              <a:t>alter the flow</a:t>
            </a:r>
            <a:endParaRPr/>
          </a:p>
          <a:p>
            <a:pPr indent="-228600" lvl="0" marL="228600" marR="0" rtl="0" algn="l">
              <a:lnSpc>
                <a:spcPct val="90000"/>
              </a:lnSpc>
              <a:spcBef>
                <a:spcPts val="1000"/>
              </a:spcBef>
              <a:spcAft>
                <a:spcPts val="0"/>
              </a:spcAft>
              <a:buClr>
                <a:srgbClr val="FF0000"/>
              </a:buClr>
              <a:buSzPts val="2800"/>
              <a:buFont typeface="Arial"/>
              <a:buNone/>
            </a:pPr>
            <a:r>
              <a:rPr b="0" i="0" lang="en-US" sz="2800" u="none">
                <a:solidFill>
                  <a:srgbClr val="FF0000"/>
                </a:solidFill>
                <a:latin typeface="Calibri"/>
                <a:ea typeface="Calibri"/>
                <a:cs typeface="Calibri"/>
                <a:sym typeface="Calibri"/>
              </a:rPr>
              <a:t>of control</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Boolean expressions are </a:t>
            </a:r>
            <a:r>
              <a:rPr b="0" i="0" lang="en-US" sz="2800" u="none">
                <a:solidFill>
                  <a:srgbClr val="FF0000"/>
                </a:solidFill>
                <a:latin typeface="Calibri"/>
                <a:ea typeface="Calibri"/>
                <a:cs typeface="Calibri"/>
                <a:sym typeface="Calibri"/>
              </a:rPr>
              <a:t>composed</a:t>
            </a:r>
            <a:r>
              <a:rPr b="0" i="0" lang="en-US" sz="2800" u="none">
                <a:solidFill>
                  <a:schemeClr val="dk1"/>
                </a:solidFill>
                <a:latin typeface="Calibri"/>
                <a:ea typeface="Calibri"/>
                <a:cs typeface="Calibri"/>
                <a:sym typeface="Calibri"/>
              </a:rPr>
              <a:t> of the </a:t>
            </a:r>
            <a:r>
              <a:rPr b="0" i="0" lang="en-US" sz="2800" u="none">
                <a:solidFill>
                  <a:srgbClr val="FF0000"/>
                </a:solidFill>
                <a:latin typeface="Calibri"/>
                <a:ea typeface="Calibri"/>
                <a:cs typeface="Calibri"/>
                <a:sym typeface="Calibri"/>
              </a:rPr>
              <a:t>boolean operators </a:t>
            </a:r>
            <a:endParaRPr b="0" i="0" sz="2800" u="none">
              <a:solidFill>
                <a:srgbClr val="FF0000"/>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&amp;&amp; - AND, I I - OR, and ! - NOT</a:t>
            </a:r>
            <a:endParaRPr b="0" i="0" sz="24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applied to elements that are boolean variables or relational expressions.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Relational expressions are of the form El </a:t>
            </a:r>
            <a:r>
              <a:rPr b="1" i="0" lang="en-US" sz="2400" u="none" cap="none" strike="noStrike">
                <a:solidFill>
                  <a:schemeClr val="dk1"/>
                </a:solidFill>
                <a:latin typeface="Calibri"/>
                <a:ea typeface="Calibri"/>
                <a:cs typeface="Calibri"/>
                <a:sym typeface="Calibri"/>
              </a:rPr>
              <a:t>re1 </a:t>
            </a:r>
            <a:r>
              <a:rPr b="0" i="1" lang="en-US" sz="2400" u="none" cap="none" strike="noStrike">
                <a:solidFill>
                  <a:schemeClr val="dk1"/>
                </a:solidFill>
                <a:latin typeface="Calibri"/>
                <a:ea typeface="Calibri"/>
                <a:cs typeface="Calibri"/>
                <a:sym typeface="Calibri"/>
              </a:rPr>
              <a:t>E2, </a:t>
            </a: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El </a:t>
            </a:r>
            <a:r>
              <a:rPr b="0" i="0" lang="en-US" sz="2400" u="none" cap="none" strike="noStrike">
                <a:solidFill>
                  <a:schemeClr val="dk1"/>
                </a:solidFill>
                <a:latin typeface="Calibri"/>
                <a:ea typeface="Calibri"/>
                <a:cs typeface="Calibri"/>
                <a:sym typeface="Calibri"/>
              </a:rPr>
              <a:t>and E2 are arithmetic expressions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Grammar to generate Boolean expression:</a:t>
            </a:r>
            <a:endParaRPr/>
          </a:p>
          <a:p>
            <a:pPr indent="-228600" lvl="0" marL="228600" marR="0" rtl="0" algn="just">
              <a:lnSpc>
                <a:spcPct val="8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B → B</a:t>
            </a:r>
            <a:r>
              <a:rPr b="0" i="0" lang="en-US" sz="1600" u="none">
                <a:solidFill>
                  <a:schemeClr val="dk1"/>
                </a:solidFill>
                <a:latin typeface="Calibri"/>
                <a:ea typeface="Calibri"/>
                <a:cs typeface="Calibri"/>
                <a:sym typeface="Calibri"/>
              </a:rPr>
              <a:t>1 </a:t>
            </a:r>
            <a:r>
              <a:rPr b="0" i="0" lang="en-US" sz="2800" u="none">
                <a:solidFill>
                  <a:schemeClr val="dk1"/>
                </a:solidFill>
                <a:latin typeface="Calibri"/>
                <a:ea typeface="Calibri"/>
                <a:cs typeface="Calibri"/>
                <a:sym typeface="Calibri"/>
              </a:rPr>
              <a:t> or B</a:t>
            </a:r>
            <a:r>
              <a:rPr b="0" i="0" lang="en-US" sz="1600" u="none">
                <a:solidFill>
                  <a:schemeClr val="dk1"/>
                </a:solidFill>
                <a:latin typeface="Calibri"/>
                <a:ea typeface="Calibri"/>
                <a:cs typeface="Calibri"/>
                <a:sym typeface="Calibri"/>
              </a:rPr>
              <a:t>2 </a:t>
            </a:r>
            <a:r>
              <a:rPr b="0" i="0" lang="en-US" sz="2800" u="none">
                <a:solidFill>
                  <a:schemeClr val="dk1"/>
                </a:solidFill>
                <a:latin typeface="Calibri"/>
                <a:ea typeface="Calibri"/>
                <a:cs typeface="Calibri"/>
                <a:sym typeface="Calibri"/>
              </a:rPr>
              <a:t> | B → B</a:t>
            </a:r>
            <a:r>
              <a:rPr b="0" i="0" lang="en-US" sz="1600" u="none">
                <a:solidFill>
                  <a:schemeClr val="dk1"/>
                </a:solidFill>
                <a:latin typeface="Calibri"/>
                <a:ea typeface="Calibri"/>
                <a:cs typeface="Calibri"/>
                <a:sym typeface="Calibri"/>
              </a:rPr>
              <a:t>1 </a:t>
            </a:r>
            <a:r>
              <a:rPr b="0" i="0" lang="en-US" sz="2800" u="none">
                <a:solidFill>
                  <a:schemeClr val="dk1"/>
                </a:solidFill>
                <a:latin typeface="Calibri"/>
                <a:ea typeface="Calibri"/>
                <a:cs typeface="Calibri"/>
                <a:sym typeface="Calibri"/>
              </a:rPr>
              <a:t> and B</a:t>
            </a:r>
            <a:r>
              <a:rPr b="0" i="0" lang="en-US" sz="1600" u="none">
                <a:solidFill>
                  <a:schemeClr val="dk1"/>
                </a:solidFill>
                <a:latin typeface="Calibri"/>
                <a:ea typeface="Calibri"/>
                <a:cs typeface="Calibri"/>
                <a:sym typeface="Calibri"/>
              </a:rPr>
              <a:t>2 </a:t>
            </a:r>
            <a:r>
              <a:rPr b="0" i="0" lang="en-US" sz="2800" u="none">
                <a:solidFill>
                  <a:schemeClr val="dk1"/>
                </a:solidFill>
                <a:latin typeface="Calibri"/>
                <a:ea typeface="Calibri"/>
                <a:cs typeface="Calibri"/>
                <a:sym typeface="Calibri"/>
              </a:rPr>
              <a:t> |   B → not B</a:t>
            </a:r>
            <a:r>
              <a:rPr b="0" i="0" lang="en-US" sz="1600" u="none">
                <a:solidFill>
                  <a:schemeClr val="dk1"/>
                </a:solidFill>
                <a:latin typeface="Calibri"/>
                <a:ea typeface="Calibri"/>
                <a:cs typeface="Calibri"/>
                <a:sym typeface="Calibri"/>
              </a:rPr>
              <a:t>1 </a:t>
            </a:r>
            <a:r>
              <a:rPr b="0" i="0" lang="en-US" sz="2800" u="none">
                <a:solidFill>
                  <a:schemeClr val="dk1"/>
                </a:solidFill>
                <a:latin typeface="Calibri"/>
                <a:ea typeface="Calibri"/>
                <a:cs typeface="Calibri"/>
                <a:sym typeface="Calibri"/>
              </a:rPr>
              <a:t> | B → (B</a:t>
            </a:r>
            <a:r>
              <a:rPr b="0" i="0" lang="en-US" sz="1600" u="none">
                <a:solidFill>
                  <a:schemeClr val="dk1"/>
                </a:solidFill>
                <a:latin typeface="Calibri"/>
                <a:ea typeface="Calibri"/>
                <a:cs typeface="Calibri"/>
                <a:sym typeface="Calibri"/>
              </a:rPr>
              <a:t>1</a:t>
            </a:r>
            <a:r>
              <a:rPr b="0" i="0" lang="en-US" sz="2800" u="none">
                <a:solidFill>
                  <a:schemeClr val="dk1"/>
                </a:solidFill>
                <a:latin typeface="Calibri"/>
                <a:ea typeface="Calibri"/>
                <a:cs typeface="Calibri"/>
                <a:sym typeface="Calibri"/>
              </a:rPr>
              <a:t>)|B → E</a:t>
            </a:r>
            <a:r>
              <a:rPr b="0" i="0" lang="en-US" sz="1600" u="none">
                <a:solidFill>
                  <a:schemeClr val="dk1"/>
                </a:solidFill>
                <a:latin typeface="Calibri"/>
                <a:ea typeface="Calibri"/>
                <a:cs typeface="Calibri"/>
                <a:sym typeface="Calibri"/>
              </a:rPr>
              <a:t>1 </a:t>
            </a:r>
            <a:r>
              <a:rPr b="0" i="0" lang="en-US" sz="2800" u="none">
                <a:solidFill>
                  <a:schemeClr val="dk1"/>
                </a:solidFill>
                <a:latin typeface="Calibri"/>
                <a:ea typeface="Calibri"/>
                <a:cs typeface="Calibri"/>
                <a:sym typeface="Calibri"/>
              </a:rPr>
              <a:t>relop E</a:t>
            </a:r>
            <a:r>
              <a:rPr b="0" i="0" lang="en-US" sz="1600" u="none">
                <a:solidFill>
                  <a:schemeClr val="dk1"/>
                </a:solidFill>
                <a:latin typeface="Calibri"/>
                <a:ea typeface="Calibri"/>
                <a:cs typeface="Calibri"/>
                <a:sym typeface="Calibri"/>
              </a:rPr>
              <a:t>2</a:t>
            </a:r>
            <a:r>
              <a:rPr b="0" i="0" lang="en-US" sz="2800" u="none">
                <a:solidFill>
                  <a:schemeClr val="dk1"/>
                </a:solidFill>
                <a:latin typeface="Calibri"/>
                <a:ea typeface="Calibri"/>
                <a:cs typeface="Calibri"/>
                <a:sym typeface="Calibri"/>
              </a:rPr>
              <a:t> |</a:t>
            </a:r>
            <a:endParaRPr/>
          </a:p>
          <a:p>
            <a:pPr indent="-228600" lvl="0" marL="228600" marR="0" rtl="0" algn="just">
              <a:lnSpc>
                <a:spcPct val="8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B → false|     B → true</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Boolean expressions</a:t>
            </a:r>
            <a:endParaRPr/>
          </a:p>
        </p:txBody>
      </p:sp>
      <p:sp>
        <p:nvSpPr>
          <p:cNvPr id="994" name="Google Shape;994;p8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FF0000"/>
              </a:buClr>
              <a:buSzPts val="2600"/>
              <a:buFont typeface="Arial"/>
              <a:buChar char="•"/>
            </a:pPr>
            <a:r>
              <a:rPr b="0" i="0" lang="en-US" sz="2600" u="none">
                <a:solidFill>
                  <a:srgbClr val="FF0000"/>
                </a:solidFill>
                <a:latin typeface="Calibri"/>
                <a:ea typeface="Calibri"/>
                <a:cs typeface="Calibri"/>
                <a:sym typeface="Calibri"/>
              </a:rPr>
              <a:t>Semantic definition </a:t>
            </a:r>
            <a:r>
              <a:rPr b="0" i="0" lang="en-US" sz="2600" u="none">
                <a:solidFill>
                  <a:schemeClr val="dk1"/>
                </a:solidFill>
                <a:latin typeface="Calibri"/>
                <a:ea typeface="Calibri"/>
                <a:cs typeface="Calibri"/>
                <a:sym typeface="Calibri"/>
              </a:rPr>
              <a:t>of the programming language determines </a:t>
            </a:r>
            <a:endParaRPr b="0" i="0" sz="2600" u="non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whether </a:t>
            </a:r>
            <a:r>
              <a:rPr b="0" i="0" lang="en-US" sz="2200" u="none" cap="none" strike="noStrike">
                <a:solidFill>
                  <a:srgbClr val="FF0000"/>
                </a:solidFill>
                <a:latin typeface="Calibri"/>
                <a:ea typeface="Calibri"/>
                <a:cs typeface="Calibri"/>
                <a:sym typeface="Calibri"/>
              </a:rPr>
              <a:t>all parts of a boolean expression </a:t>
            </a:r>
            <a:r>
              <a:rPr b="0" i="0" lang="en-US" sz="2200" u="none" cap="none" strike="noStrike">
                <a:solidFill>
                  <a:schemeClr val="dk1"/>
                </a:solidFill>
                <a:latin typeface="Calibri"/>
                <a:ea typeface="Calibri"/>
                <a:cs typeface="Calibri"/>
                <a:sym typeface="Calibri"/>
              </a:rPr>
              <a:t>must be evaluated. </a:t>
            </a:r>
            <a:endParaRPr b="0" i="0" sz="22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If the language definition permits (or requires) portions of a boolean expression to go unevaluated</a:t>
            </a:r>
            <a:endParaRPr/>
          </a:p>
          <a:p>
            <a:pPr indent="-228600" lvl="1" marL="685800" marR="0" rtl="0" algn="l">
              <a:lnSpc>
                <a:spcPct val="90000"/>
              </a:lnSpc>
              <a:spcBef>
                <a:spcPts val="5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the compiler can </a:t>
            </a:r>
            <a:r>
              <a:rPr b="0" i="0" lang="en-US" sz="2200" u="none" cap="none" strike="noStrike">
                <a:solidFill>
                  <a:srgbClr val="FF0000"/>
                </a:solidFill>
                <a:latin typeface="Calibri"/>
                <a:ea typeface="Calibri"/>
                <a:cs typeface="Calibri"/>
                <a:sym typeface="Calibri"/>
              </a:rPr>
              <a:t>optimize the evaluation </a:t>
            </a:r>
            <a:r>
              <a:rPr b="0" i="0" lang="en-US" sz="2200" u="none" cap="none" strike="noStrike">
                <a:solidFill>
                  <a:schemeClr val="dk1"/>
                </a:solidFill>
                <a:latin typeface="Calibri"/>
                <a:ea typeface="Calibri"/>
                <a:cs typeface="Calibri"/>
                <a:sym typeface="Calibri"/>
              </a:rPr>
              <a:t>of boolean expressions by </a:t>
            </a:r>
            <a:r>
              <a:rPr b="0" i="0" lang="en-US" sz="2200" u="none" cap="none" strike="noStrike">
                <a:solidFill>
                  <a:srgbClr val="FF0000"/>
                </a:solidFill>
                <a:latin typeface="Calibri"/>
                <a:ea typeface="Calibri"/>
                <a:cs typeface="Calibri"/>
                <a:sym typeface="Calibri"/>
              </a:rPr>
              <a:t>computing only enough of an expression </a:t>
            </a:r>
            <a:r>
              <a:rPr b="0" i="0" lang="en-US" sz="2200" u="none" cap="none" strike="noStrike">
                <a:solidFill>
                  <a:schemeClr val="dk1"/>
                </a:solidFill>
                <a:latin typeface="Calibri"/>
                <a:ea typeface="Calibri"/>
                <a:cs typeface="Calibri"/>
                <a:sym typeface="Calibri"/>
              </a:rPr>
              <a:t>to determine its value. </a:t>
            </a:r>
            <a:endParaRPr b="0" i="0" sz="22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In an expression such as B1 I I B2, </a:t>
            </a:r>
            <a:r>
              <a:rPr b="0" i="0" lang="en-US" sz="2600" u="none">
                <a:solidFill>
                  <a:srgbClr val="FF0000"/>
                </a:solidFill>
                <a:latin typeface="Calibri"/>
                <a:ea typeface="Calibri"/>
                <a:cs typeface="Calibri"/>
                <a:sym typeface="Calibri"/>
              </a:rPr>
              <a:t>neither B1 nor B2 is necessarily evaluated fully.</a:t>
            </a:r>
            <a:endParaRPr/>
          </a:p>
          <a:p>
            <a:pPr indent="-228600" lvl="1" marL="685800" marR="0" rtl="0" algn="l">
              <a:lnSpc>
                <a:spcPct val="90000"/>
              </a:lnSpc>
              <a:spcBef>
                <a:spcPts val="5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If we determine that </a:t>
            </a:r>
            <a:r>
              <a:rPr b="0" i="0" lang="en-US" sz="2200" u="none" cap="none" strike="noStrike">
                <a:solidFill>
                  <a:srgbClr val="FF0000"/>
                </a:solidFill>
                <a:latin typeface="Calibri"/>
                <a:ea typeface="Calibri"/>
                <a:cs typeface="Calibri"/>
                <a:sym typeface="Calibri"/>
              </a:rPr>
              <a:t>B1 is true</a:t>
            </a:r>
            <a:r>
              <a:rPr b="0" i="0" lang="en-US" sz="2200" u="none" cap="none" strike="noStrike">
                <a:solidFill>
                  <a:schemeClr val="dk1"/>
                </a:solidFill>
                <a:latin typeface="Calibri"/>
                <a:ea typeface="Calibri"/>
                <a:cs typeface="Calibri"/>
                <a:sym typeface="Calibri"/>
              </a:rPr>
              <a:t>, then we can conclude that the </a:t>
            </a:r>
            <a:r>
              <a:rPr b="0" i="0" lang="en-US" sz="2200" u="none" cap="none" strike="noStrike">
                <a:solidFill>
                  <a:srgbClr val="FF0000"/>
                </a:solidFill>
                <a:latin typeface="Calibri"/>
                <a:ea typeface="Calibri"/>
                <a:cs typeface="Calibri"/>
                <a:sym typeface="Calibri"/>
              </a:rPr>
              <a:t>entire expression is true without having to evaluate B2.</a:t>
            </a:r>
            <a:endParaRPr/>
          </a:p>
          <a:p>
            <a:pPr indent="-228600" lvl="0" marL="228600" marR="0" rtl="0" algn="l">
              <a:lnSpc>
                <a:spcPct val="9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Similarly, given B1&amp;&amp;B2, if </a:t>
            </a:r>
            <a:r>
              <a:rPr b="0" i="0" lang="en-US" sz="2600" u="none">
                <a:solidFill>
                  <a:srgbClr val="FF0000"/>
                </a:solidFill>
                <a:latin typeface="Calibri"/>
                <a:ea typeface="Calibri"/>
                <a:cs typeface="Calibri"/>
                <a:sym typeface="Calibri"/>
              </a:rPr>
              <a:t>B1 is false</a:t>
            </a:r>
            <a:r>
              <a:rPr b="0" i="0" lang="en-US" sz="2600" u="none">
                <a:solidFill>
                  <a:schemeClr val="dk1"/>
                </a:solidFill>
                <a:latin typeface="Calibri"/>
                <a:ea typeface="Calibri"/>
                <a:cs typeface="Calibri"/>
                <a:sym typeface="Calibri"/>
              </a:rPr>
              <a:t>, then the </a:t>
            </a:r>
            <a:r>
              <a:rPr b="0" i="0" lang="en-US" sz="2600" u="none">
                <a:solidFill>
                  <a:srgbClr val="FF0000"/>
                </a:solidFill>
                <a:latin typeface="Calibri"/>
                <a:ea typeface="Calibri"/>
                <a:cs typeface="Calibri"/>
                <a:sym typeface="Calibri"/>
              </a:rPr>
              <a:t>entire expression is false</a:t>
            </a:r>
            <a:r>
              <a:rPr b="0" i="0" lang="en-US" sz="2600" u="none">
                <a:solidFill>
                  <a:schemeClr val="dk1"/>
                </a:solidFill>
                <a:latin typeface="Calibri"/>
                <a:ea typeface="Calibri"/>
                <a:cs typeface="Calibri"/>
                <a:sym typeface="Calibri"/>
              </a:rP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Short-Circuit Code</a:t>
            </a:r>
            <a:endParaRPr/>
          </a:p>
        </p:txBody>
      </p:sp>
      <p:sp>
        <p:nvSpPr>
          <p:cNvPr id="1000" name="Google Shape;1000;p88"/>
          <p:cNvSpPr txBox="1"/>
          <p:nvPr>
            <p:ph idx="1" type="body"/>
          </p:nvPr>
        </p:nvSpPr>
        <p:spPr>
          <a:xfrm>
            <a:off x="838200" y="1825625"/>
            <a:ext cx="1063625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In </a:t>
            </a:r>
            <a:r>
              <a:rPr b="0" i="0" lang="en-US" sz="2800" u="none">
                <a:solidFill>
                  <a:srgbClr val="FF0000"/>
                </a:solidFill>
                <a:latin typeface="Calibri"/>
                <a:ea typeface="Calibri"/>
                <a:cs typeface="Calibri"/>
                <a:sym typeface="Calibri"/>
              </a:rPr>
              <a:t>short-circuit</a:t>
            </a:r>
            <a:r>
              <a:rPr b="0" i="0" lang="en-US" sz="2800" u="none">
                <a:solidFill>
                  <a:schemeClr val="dk1"/>
                </a:solidFill>
                <a:latin typeface="Calibri"/>
                <a:ea typeface="Calibri"/>
                <a:cs typeface="Calibri"/>
                <a:sym typeface="Calibri"/>
              </a:rPr>
              <a:t> (or jumping) code, the boolean operators &amp;&amp;, I I , and ! translate into </a:t>
            </a:r>
            <a:r>
              <a:rPr b="0" i="0" lang="en-US" sz="2800" u="none">
                <a:solidFill>
                  <a:srgbClr val="FF0000"/>
                </a:solidFill>
                <a:latin typeface="Calibri"/>
                <a:ea typeface="Calibri"/>
                <a:cs typeface="Calibri"/>
                <a:sym typeface="Calibri"/>
              </a:rPr>
              <a:t>jumps.</a:t>
            </a:r>
            <a:r>
              <a:rPr b="0" i="0" lang="en-US" sz="2800" u="none">
                <a:solidFill>
                  <a:schemeClr val="dk1"/>
                </a:solidFill>
                <a:latin typeface="Calibri"/>
                <a:ea typeface="Calibri"/>
                <a:cs typeface="Calibri"/>
                <a:sym typeface="Calibri"/>
              </a:rPr>
              <a:t>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operators themselves do not appear in the code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Instead, the </a:t>
            </a:r>
            <a:r>
              <a:rPr b="0" i="0" lang="en-US" sz="2800" u="none">
                <a:solidFill>
                  <a:srgbClr val="FF0000"/>
                </a:solidFill>
                <a:latin typeface="Calibri"/>
                <a:ea typeface="Calibri"/>
                <a:cs typeface="Calibri"/>
                <a:sym typeface="Calibri"/>
              </a:rPr>
              <a:t>value</a:t>
            </a:r>
            <a:r>
              <a:rPr b="0" i="0" lang="en-US" sz="2800" u="none">
                <a:solidFill>
                  <a:schemeClr val="dk1"/>
                </a:solidFill>
                <a:latin typeface="Calibri"/>
                <a:ea typeface="Calibri"/>
                <a:cs typeface="Calibri"/>
                <a:sym typeface="Calibri"/>
              </a:rPr>
              <a:t> of a boolean expression is represented by a </a:t>
            </a:r>
            <a:r>
              <a:rPr b="0" i="0" lang="en-US" sz="2800" u="none">
                <a:solidFill>
                  <a:srgbClr val="FF0000"/>
                </a:solidFill>
                <a:latin typeface="Calibri"/>
                <a:ea typeface="Calibri"/>
                <a:cs typeface="Calibri"/>
                <a:sym typeface="Calibri"/>
              </a:rPr>
              <a:t>position in the code sequence.</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Short-Circuit Code</a:t>
            </a:r>
            <a:endParaRPr/>
          </a:p>
        </p:txBody>
      </p:sp>
      <p:sp>
        <p:nvSpPr>
          <p:cNvPr id="1006" name="Google Shape;1006;p89"/>
          <p:cNvSpPr txBox="1"/>
          <p:nvPr>
            <p:ph idx="1" type="body"/>
          </p:nvPr>
        </p:nvSpPr>
        <p:spPr>
          <a:xfrm>
            <a:off x="838200" y="1825625"/>
            <a:ext cx="10515600" cy="503237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The statement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None/>
            </a:pPr>
            <a:r>
              <a:rPr b="0" i="0" lang="en-US" sz="2800" u="none">
                <a:solidFill>
                  <a:schemeClr val="dk1"/>
                </a:solidFill>
                <a:latin typeface="Calibri"/>
                <a:ea typeface="Calibri"/>
                <a:cs typeface="Calibri"/>
                <a:sym typeface="Calibri"/>
              </a:rPr>
              <a:t>   might be translated into the code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pic>
        <p:nvPicPr>
          <p:cNvPr id="1007" name="Google Shape;1007;p89"/>
          <p:cNvPicPr preferRelativeResize="0"/>
          <p:nvPr/>
        </p:nvPicPr>
        <p:blipFill rotWithShape="1">
          <a:blip r:embed="rId3">
            <a:alphaModFix/>
          </a:blip>
          <a:srcRect b="0" l="0" r="0" t="0"/>
          <a:stretch/>
        </p:blipFill>
        <p:spPr>
          <a:xfrm>
            <a:off x="657225" y="2398712"/>
            <a:ext cx="10431462" cy="528637"/>
          </a:xfrm>
          <a:prstGeom prst="rect">
            <a:avLst/>
          </a:prstGeom>
          <a:noFill/>
          <a:ln>
            <a:noFill/>
          </a:ln>
        </p:spPr>
      </p:pic>
      <p:pic>
        <p:nvPicPr>
          <p:cNvPr id="1008" name="Google Shape;1008;p89"/>
          <p:cNvPicPr preferRelativeResize="0"/>
          <p:nvPr/>
        </p:nvPicPr>
        <p:blipFill rotWithShape="1">
          <a:blip r:embed="rId4">
            <a:alphaModFix/>
          </a:blip>
          <a:srcRect b="0" l="0" r="0" t="0"/>
          <a:stretch/>
        </p:blipFill>
        <p:spPr>
          <a:xfrm>
            <a:off x="2220912" y="3313112"/>
            <a:ext cx="5918200" cy="2100262"/>
          </a:xfrm>
          <a:prstGeom prst="rect">
            <a:avLst/>
          </a:prstGeom>
          <a:noFill/>
          <a:ln>
            <a:noFill/>
          </a:ln>
        </p:spPr>
      </p:pic>
      <p:sp>
        <p:nvSpPr>
          <p:cNvPr id="1009" name="Google Shape;1009;p89"/>
          <p:cNvSpPr txBox="1"/>
          <p:nvPr/>
        </p:nvSpPr>
        <p:spPr>
          <a:xfrm>
            <a:off x="1004887" y="5024437"/>
            <a:ext cx="10947400" cy="18161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 this translation, the </a:t>
            </a:r>
            <a:r>
              <a:rPr b="0" i="0" lang="en-US" sz="2800" u="none" cap="none" strike="noStrike">
                <a:solidFill>
                  <a:srgbClr val="FF0000"/>
                </a:solidFill>
                <a:latin typeface="Calibri"/>
                <a:ea typeface="Calibri"/>
                <a:cs typeface="Calibri"/>
                <a:sym typeface="Calibri"/>
              </a:rPr>
              <a:t>Boolean expression is true</a:t>
            </a:r>
            <a:r>
              <a:rPr b="0" i="0" lang="en-US" sz="2800" u="none" cap="none" strike="noStrike">
                <a:solidFill>
                  <a:schemeClr val="dk1"/>
                </a:solidFill>
                <a:latin typeface="Calibri"/>
                <a:ea typeface="Calibri"/>
                <a:cs typeface="Calibri"/>
                <a:sym typeface="Calibri"/>
              </a:rPr>
              <a:t> if control </a:t>
            </a:r>
            <a:r>
              <a:rPr b="0" i="0" lang="en-US" sz="2800" u="none" cap="none" strike="noStrike">
                <a:solidFill>
                  <a:srgbClr val="FF0000"/>
                </a:solidFill>
                <a:latin typeface="Calibri"/>
                <a:ea typeface="Calibri"/>
                <a:cs typeface="Calibri"/>
                <a:sym typeface="Calibri"/>
              </a:rPr>
              <a:t>reaches label L2.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If the expression is </a:t>
            </a:r>
            <a:r>
              <a:rPr b="0" i="0" lang="en-US" sz="2800" u="none" cap="none" strike="noStrike">
                <a:solidFill>
                  <a:srgbClr val="FF0000"/>
                </a:solidFill>
                <a:latin typeface="Calibri"/>
                <a:ea typeface="Calibri"/>
                <a:cs typeface="Calibri"/>
                <a:sym typeface="Calibri"/>
              </a:rPr>
              <a:t>false</a:t>
            </a:r>
            <a:r>
              <a:rPr b="0" i="0" lang="en-US" sz="2800" u="none" cap="none" strike="noStrike">
                <a:solidFill>
                  <a:schemeClr val="dk1"/>
                </a:solidFill>
                <a:latin typeface="Calibri"/>
                <a:ea typeface="Calibri"/>
                <a:cs typeface="Calibri"/>
                <a:sym typeface="Calibri"/>
              </a:rPr>
              <a:t>, control goes immediately to </a:t>
            </a:r>
            <a:r>
              <a:rPr b="0" i="0" lang="en-US" sz="2800" u="none" cap="none" strike="noStrike">
                <a:solidFill>
                  <a:srgbClr val="FF0000"/>
                </a:solidFill>
                <a:latin typeface="Calibri"/>
                <a:ea typeface="Calibri"/>
                <a:cs typeface="Calibri"/>
                <a:sym typeface="Calibri"/>
              </a:rPr>
              <a:t>L1, skipping L2 and the assignment x = 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0"/>
          <p:cNvSpPr txBox="1"/>
          <p:nvPr>
            <p:ph type="title"/>
          </p:nvPr>
        </p:nvSpPr>
        <p:spPr>
          <a:xfrm>
            <a:off x="838200" y="146050"/>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Flow-of-Control Statements</a:t>
            </a:r>
            <a:endParaRPr/>
          </a:p>
        </p:txBody>
      </p:sp>
      <p:sp>
        <p:nvSpPr>
          <p:cNvPr id="1015" name="Google Shape;1015;p90"/>
          <p:cNvSpPr txBox="1"/>
          <p:nvPr>
            <p:ph idx="1" type="body"/>
          </p:nvPr>
        </p:nvSpPr>
        <p:spPr>
          <a:xfrm>
            <a:off x="722312" y="1146175"/>
            <a:ext cx="10515600" cy="447675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Translation of boolean expressions into three-address code in the context of statements generated using the following grammar</a:t>
            </a:r>
            <a:endParaRPr/>
          </a:p>
          <a:p>
            <a:pPr indent="0" lvl="2" marL="914400" marR="0" rtl="0" algn="l">
              <a:lnSpc>
                <a:spcPct val="90000"/>
              </a:lnSpc>
              <a:spcBef>
                <a:spcPts val="5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 -&gt; if (B) S1</a:t>
            </a:r>
            <a:endParaRPr/>
          </a:p>
          <a:p>
            <a:pPr indent="0" lvl="2" marL="914400" marR="0" rtl="0" algn="l">
              <a:lnSpc>
                <a:spcPct val="90000"/>
              </a:lnSpc>
              <a:spcBef>
                <a:spcPts val="5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 -&gt; if ( B ) S1 else S2</a:t>
            </a:r>
            <a:endParaRPr/>
          </a:p>
          <a:p>
            <a:pPr indent="0" lvl="2" marL="914400" marR="0" rtl="0" algn="l">
              <a:lnSpc>
                <a:spcPct val="90000"/>
              </a:lnSpc>
              <a:spcBef>
                <a:spcPts val="5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 -&gt;  while ( B ) S1</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Non terminal </a:t>
            </a:r>
            <a:r>
              <a:rPr b="0" i="0" lang="en-US" sz="2800" u="none">
                <a:solidFill>
                  <a:srgbClr val="FF0000"/>
                </a:solidFill>
                <a:latin typeface="Calibri"/>
                <a:ea typeface="Calibri"/>
                <a:cs typeface="Calibri"/>
                <a:sym typeface="Calibri"/>
              </a:rPr>
              <a:t>B</a:t>
            </a:r>
            <a:r>
              <a:rPr b="0" i="0" lang="en-US" sz="2800" u="none">
                <a:solidFill>
                  <a:schemeClr val="dk1"/>
                </a:solidFill>
                <a:latin typeface="Calibri"/>
                <a:ea typeface="Calibri"/>
                <a:cs typeface="Calibri"/>
                <a:sym typeface="Calibri"/>
              </a:rPr>
              <a:t> represents a </a:t>
            </a:r>
            <a:r>
              <a:rPr b="0" i="0" lang="en-US" sz="2800" u="none">
                <a:solidFill>
                  <a:srgbClr val="FF0000"/>
                </a:solidFill>
                <a:latin typeface="Calibri"/>
                <a:ea typeface="Calibri"/>
                <a:cs typeface="Calibri"/>
                <a:sym typeface="Calibri"/>
              </a:rPr>
              <a:t>boolean expression </a:t>
            </a:r>
            <a:r>
              <a:rPr b="0" i="0" lang="en-US" sz="2800" u="none">
                <a:solidFill>
                  <a:schemeClr val="dk1"/>
                </a:solidFill>
                <a:latin typeface="Calibri"/>
                <a:ea typeface="Calibri"/>
                <a:cs typeface="Calibri"/>
                <a:sym typeface="Calibri"/>
              </a:rPr>
              <a:t>and nonterminal </a:t>
            </a:r>
            <a:r>
              <a:rPr b="0" i="0" lang="en-US" sz="3600" u="none">
                <a:solidFill>
                  <a:srgbClr val="FF0000"/>
                </a:solidFill>
                <a:latin typeface="Calibri"/>
                <a:ea typeface="Calibri"/>
                <a:cs typeface="Calibri"/>
                <a:sym typeface="Calibri"/>
              </a:rPr>
              <a:t>S</a:t>
            </a:r>
            <a:r>
              <a:rPr b="0" i="0" lang="en-US" sz="3600" u="none">
                <a:solidFill>
                  <a:schemeClr val="dk1"/>
                </a:solidFill>
                <a:latin typeface="Calibri"/>
                <a:ea typeface="Calibri"/>
                <a:cs typeface="Calibri"/>
                <a:sym typeface="Calibri"/>
              </a:rPr>
              <a:t> </a:t>
            </a:r>
            <a:r>
              <a:rPr b="0" i="0" lang="en-US" sz="2800" u="none">
                <a:solidFill>
                  <a:schemeClr val="dk1"/>
                </a:solidFill>
                <a:latin typeface="Calibri"/>
                <a:ea typeface="Calibri"/>
                <a:cs typeface="Calibri"/>
                <a:sym typeface="Calibri"/>
              </a:rPr>
              <a:t>represents a </a:t>
            </a:r>
            <a:r>
              <a:rPr b="0" i="0" lang="en-US" sz="2800" u="none">
                <a:solidFill>
                  <a:srgbClr val="FF0000"/>
                </a:solidFill>
                <a:latin typeface="Calibri"/>
                <a:ea typeface="Calibri"/>
                <a:cs typeface="Calibri"/>
                <a:sym typeface="Calibri"/>
              </a:rPr>
              <a:t>statement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rgbClr val="FF000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91"/>
          <p:cNvSpPr txBox="1"/>
          <p:nvPr>
            <p:ph type="title"/>
          </p:nvPr>
        </p:nvSpPr>
        <p:spPr>
          <a:xfrm>
            <a:off x="838200" y="365125"/>
            <a:ext cx="10515600" cy="10652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Boolean Expression </a:t>
            </a:r>
            <a:endParaRPr/>
          </a:p>
        </p:txBody>
      </p:sp>
      <p:sp>
        <p:nvSpPr>
          <p:cNvPr id="1021" name="Google Shape;1021;p91"/>
          <p:cNvSpPr txBox="1"/>
          <p:nvPr>
            <p:ph idx="1" type="body"/>
          </p:nvPr>
        </p:nvSpPr>
        <p:spPr>
          <a:xfrm>
            <a:off x="838200" y="1430337"/>
            <a:ext cx="10515600" cy="4746625"/>
          </a:xfrm>
          <a:prstGeom prst="rect">
            <a:avLst/>
          </a:prstGeom>
          <a:noFill/>
          <a:ln>
            <a:noFill/>
          </a:ln>
        </p:spPr>
        <p:txBody>
          <a:bodyPr anchorCtr="0" anchor="t" bIns="45700" lIns="91425" spcFirstLastPara="1" rIns="91425" wrap="square" tIns="45700">
            <a:normAutofit/>
          </a:bodyPr>
          <a:lstStyle/>
          <a:p>
            <a:pPr indent="-63500" lvl="0" marL="228600" marR="0" rtl="0" algn="l">
              <a:lnSpc>
                <a:spcPct val="80000"/>
              </a:lnSpc>
              <a:spcBef>
                <a:spcPts val="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rgbClr val="FF0000"/>
              </a:buClr>
              <a:buSzPts val="2600"/>
              <a:buFont typeface="Arial"/>
              <a:buChar char="•"/>
            </a:pPr>
            <a:r>
              <a:rPr b="0" i="0" lang="en-US" sz="2600" u="none">
                <a:solidFill>
                  <a:srgbClr val="FF0000"/>
                </a:solidFill>
                <a:latin typeface="Times New Roman"/>
                <a:ea typeface="Times New Roman"/>
                <a:cs typeface="Times New Roman"/>
                <a:sym typeface="Times New Roman"/>
              </a:rPr>
              <a:t>Synthesized attributes </a:t>
            </a:r>
            <a:r>
              <a:rPr b="0" i="0" lang="en-US" sz="2600" u="none">
                <a:solidFill>
                  <a:schemeClr val="dk1"/>
                </a:solidFill>
                <a:latin typeface="Times New Roman"/>
                <a:ea typeface="Times New Roman"/>
                <a:cs typeface="Times New Roman"/>
                <a:sym typeface="Times New Roman"/>
              </a:rPr>
              <a:t>associated with </a:t>
            </a:r>
            <a:r>
              <a:rPr b="0" i="0" lang="en-US" sz="2600" u="none">
                <a:solidFill>
                  <a:srgbClr val="0070C0"/>
                </a:solidFill>
                <a:latin typeface="Times New Roman"/>
                <a:ea typeface="Times New Roman"/>
                <a:cs typeface="Times New Roman"/>
                <a:sym typeface="Times New Roman"/>
              </a:rPr>
              <a:t>Boolean expression and Statement </a:t>
            </a:r>
            <a:endParaRPr b="0" i="0" sz="2600" u="none">
              <a:solidFill>
                <a:srgbClr val="0070C0"/>
              </a:solidFill>
              <a:latin typeface="Times New Roman"/>
              <a:ea typeface="Times New Roman"/>
              <a:cs typeface="Times New Roman"/>
              <a:sym typeface="Times New Roman"/>
            </a:endParaRPr>
          </a:p>
          <a:p>
            <a:pPr indent="-228600" lvl="1" marL="685800" marR="0" rtl="0" algn="l">
              <a:lnSpc>
                <a:spcPct val="80000"/>
              </a:lnSpc>
              <a:spcBef>
                <a:spcPts val="500"/>
              </a:spcBef>
              <a:spcAft>
                <a:spcPts val="0"/>
              </a:spcAft>
              <a:buClr>
                <a:srgbClr val="0070C0"/>
              </a:buClr>
              <a:buSzPts val="2200"/>
              <a:buFont typeface="Arial"/>
              <a:buChar char="•"/>
            </a:pPr>
            <a:r>
              <a:rPr b="0" i="0" lang="en-US" sz="2200" u="none" cap="none" strike="noStrike">
                <a:solidFill>
                  <a:srgbClr val="0070C0"/>
                </a:solidFill>
                <a:latin typeface="Times New Roman"/>
                <a:ea typeface="Times New Roman"/>
                <a:cs typeface="Times New Roman"/>
                <a:sym typeface="Times New Roman"/>
              </a:rPr>
              <a:t>B.code ,S.code- </a:t>
            </a:r>
            <a:r>
              <a:rPr b="0" i="0" lang="en-US" sz="2200" u="none" cap="none" strike="noStrike">
                <a:solidFill>
                  <a:schemeClr val="dk1"/>
                </a:solidFill>
                <a:latin typeface="Calibri"/>
                <a:ea typeface="Calibri"/>
                <a:cs typeface="Calibri"/>
                <a:sym typeface="Calibri"/>
              </a:rPr>
              <a:t>gives the </a:t>
            </a:r>
            <a:r>
              <a:rPr b="0" i="0" lang="en-US" sz="2200" u="none" cap="none" strike="noStrike">
                <a:solidFill>
                  <a:srgbClr val="FF0000"/>
                </a:solidFill>
                <a:latin typeface="Calibri"/>
                <a:ea typeface="Calibri"/>
                <a:cs typeface="Calibri"/>
                <a:sym typeface="Calibri"/>
              </a:rPr>
              <a:t>translation</a:t>
            </a:r>
            <a:r>
              <a:rPr b="0" i="0" lang="en-US" sz="2200" u="none" cap="none" strike="noStrike">
                <a:solidFill>
                  <a:schemeClr val="dk1"/>
                </a:solidFill>
                <a:latin typeface="Calibri"/>
                <a:ea typeface="Calibri"/>
                <a:cs typeface="Calibri"/>
                <a:sym typeface="Calibri"/>
              </a:rPr>
              <a:t> into </a:t>
            </a:r>
            <a:r>
              <a:rPr b="0" i="0" lang="en-US" sz="2200" u="none" cap="none" strike="noStrike">
                <a:solidFill>
                  <a:srgbClr val="FF0000"/>
                </a:solidFill>
                <a:latin typeface="Calibri"/>
                <a:ea typeface="Calibri"/>
                <a:cs typeface="Calibri"/>
                <a:sym typeface="Calibri"/>
              </a:rPr>
              <a:t>three-address</a:t>
            </a:r>
            <a:r>
              <a:rPr b="0" i="0" lang="en-US" sz="2200" u="none" cap="none" strike="noStrike">
                <a:solidFill>
                  <a:schemeClr val="dk1"/>
                </a:solidFill>
                <a:latin typeface="Calibri"/>
                <a:ea typeface="Calibri"/>
                <a:cs typeface="Calibri"/>
                <a:sym typeface="Calibri"/>
              </a:rPr>
              <a:t> instructions</a:t>
            </a:r>
            <a:endParaRPr b="0" i="0" sz="22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rgbClr val="FF0000"/>
              </a:buClr>
              <a:buSzPts val="2600"/>
              <a:buFont typeface="Arial"/>
              <a:buChar char="•"/>
            </a:pPr>
            <a:r>
              <a:rPr b="0" i="0" lang="en-US" sz="2600" u="none">
                <a:solidFill>
                  <a:srgbClr val="FF0000"/>
                </a:solidFill>
                <a:latin typeface="Times New Roman"/>
                <a:ea typeface="Times New Roman"/>
                <a:cs typeface="Times New Roman"/>
                <a:sym typeface="Times New Roman"/>
              </a:rPr>
              <a:t>Inherited attributes </a:t>
            </a:r>
            <a:r>
              <a:rPr b="0" i="0" lang="en-US" sz="2600" u="none">
                <a:solidFill>
                  <a:schemeClr val="dk1"/>
                </a:solidFill>
                <a:latin typeface="Times New Roman"/>
                <a:ea typeface="Times New Roman"/>
                <a:cs typeface="Times New Roman"/>
                <a:sym typeface="Times New Roman"/>
              </a:rPr>
              <a:t>associated with </a:t>
            </a:r>
            <a:r>
              <a:rPr b="0" i="0" lang="en-US" sz="2600" u="none">
                <a:solidFill>
                  <a:srgbClr val="0070C0"/>
                </a:solidFill>
                <a:latin typeface="Times New Roman"/>
                <a:ea typeface="Times New Roman"/>
                <a:cs typeface="Times New Roman"/>
                <a:sym typeface="Times New Roman"/>
              </a:rPr>
              <a:t>Boolean expression and Statement </a:t>
            </a:r>
            <a:endParaRPr/>
          </a:p>
          <a:p>
            <a:pPr indent="-228600" lvl="1" marL="685800" marR="0" rtl="0" algn="l">
              <a:lnSpc>
                <a:spcPct val="80000"/>
              </a:lnSpc>
              <a:spcBef>
                <a:spcPts val="500"/>
              </a:spcBef>
              <a:spcAft>
                <a:spcPts val="0"/>
              </a:spcAft>
              <a:buClr>
                <a:srgbClr val="0070C0"/>
              </a:buClr>
              <a:buSzPts val="2200"/>
              <a:buFont typeface="Arial"/>
              <a:buChar char="•"/>
            </a:pPr>
            <a:r>
              <a:rPr b="0" i="0" lang="en-US" sz="2200" u="none" cap="none" strike="noStrike">
                <a:solidFill>
                  <a:srgbClr val="0070C0"/>
                </a:solidFill>
                <a:latin typeface="Calibri"/>
                <a:ea typeface="Calibri"/>
                <a:cs typeface="Calibri"/>
                <a:sym typeface="Calibri"/>
              </a:rPr>
              <a:t>B.true</a:t>
            </a:r>
            <a:r>
              <a:rPr b="0" i="0" lang="en-US" sz="2200" u="none" cap="none" strike="noStrike">
                <a:solidFill>
                  <a:schemeClr val="dk1"/>
                </a:solidFill>
                <a:latin typeface="Calibri"/>
                <a:ea typeface="Calibri"/>
                <a:cs typeface="Calibri"/>
                <a:sym typeface="Calibri"/>
              </a:rPr>
              <a:t> - label to which control flows if </a:t>
            </a:r>
            <a:r>
              <a:rPr b="0" i="1" lang="en-US" sz="2200" u="none" cap="none" strike="noStrike">
                <a:solidFill>
                  <a:schemeClr val="dk1"/>
                </a:solidFill>
                <a:latin typeface="Calibri"/>
                <a:ea typeface="Calibri"/>
                <a:cs typeface="Calibri"/>
                <a:sym typeface="Calibri"/>
              </a:rPr>
              <a:t>B </a:t>
            </a:r>
            <a:r>
              <a:rPr b="0" i="0" lang="en-US" sz="2200" u="none" cap="none" strike="noStrike">
                <a:solidFill>
                  <a:schemeClr val="dk1"/>
                </a:solidFill>
                <a:latin typeface="Calibri"/>
                <a:ea typeface="Calibri"/>
                <a:cs typeface="Calibri"/>
                <a:sym typeface="Calibri"/>
              </a:rPr>
              <a:t>is true</a:t>
            </a:r>
            <a:endParaRPr/>
          </a:p>
          <a:p>
            <a:pPr indent="-228600" lvl="1" marL="685800" marR="0" rtl="0" algn="l">
              <a:lnSpc>
                <a:spcPct val="80000"/>
              </a:lnSpc>
              <a:spcBef>
                <a:spcPts val="500"/>
              </a:spcBef>
              <a:spcAft>
                <a:spcPts val="0"/>
              </a:spcAft>
              <a:buClr>
                <a:srgbClr val="0070C0"/>
              </a:buClr>
              <a:buSzPts val="2200"/>
              <a:buFont typeface="Arial"/>
              <a:buChar char="•"/>
            </a:pPr>
            <a:r>
              <a:rPr b="0" i="1" lang="en-US" sz="2200" u="none" cap="none" strike="noStrike">
                <a:solidFill>
                  <a:srgbClr val="0070C0"/>
                </a:solidFill>
                <a:latin typeface="Calibri"/>
                <a:ea typeface="Calibri"/>
                <a:cs typeface="Calibri"/>
                <a:sym typeface="Calibri"/>
              </a:rPr>
              <a:t>B.false</a:t>
            </a:r>
            <a:r>
              <a:rPr b="0" i="1" lang="en-US" sz="22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Calibri"/>
                <a:ea typeface="Calibri"/>
                <a:cs typeface="Calibri"/>
                <a:sym typeface="Calibri"/>
              </a:rPr>
              <a:t> label to which control flows if </a:t>
            </a:r>
            <a:r>
              <a:rPr b="0" i="1" lang="en-US" sz="2200" u="none" cap="none" strike="noStrike">
                <a:solidFill>
                  <a:schemeClr val="dk1"/>
                </a:solidFill>
                <a:latin typeface="Calibri"/>
                <a:ea typeface="Calibri"/>
                <a:cs typeface="Calibri"/>
                <a:sym typeface="Calibri"/>
              </a:rPr>
              <a:t>B </a:t>
            </a:r>
            <a:r>
              <a:rPr b="0" i="0" lang="en-US" sz="2200" u="none" cap="none" strike="noStrike">
                <a:solidFill>
                  <a:schemeClr val="dk1"/>
                </a:solidFill>
                <a:latin typeface="Calibri"/>
                <a:ea typeface="Calibri"/>
                <a:cs typeface="Calibri"/>
                <a:sym typeface="Calibri"/>
              </a:rPr>
              <a:t>is false</a:t>
            </a:r>
            <a:endParaRPr/>
          </a:p>
          <a:p>
            <a:pPr indent="-228600" lvl="1" marL="685800" marR="0" rtl="0" algn="l">
              <a:lnSpc>
                <a:spcPct val="80000"/>
              </a:lnSpc>
              <a:spcBef>
                <a:spcPts val="500"/>
              </a:spcBef>
              <a:spcAft>
                <a:spcPts val="0"/>
              </a:spcAft>
              <a:buClr>
                <a:srgbClr val="0070C0"/>
              </a:buClr>
              <a:buSzPts val="2200"/>
              <a:buFont typeface="Arial"/>
              <a:buChar char="•"/>
            </a:pPr>
            <a:r>
              <a:rPr b="0" i="1" lang="en-US" sz="2200" u="none" cap="none" strike="noStrike">
                <a:solidFill>
                  <a:srgbClr val="0070C0"/>
                </a:solidFill>
                <a:latin typeface="Calibri"/>
                <a:ea typeface="Calibri"/>
                <a:cs typeface="Calibri"/>
                <a:sym typeface="Calibri"/>
              </a:rPr>
              <a:t>S.next </a:t>
            </a:r>
            <a:r>
              <a:rPr b="0" i="1" lang="en-US" sz="2200" u="none" cap="none" strike="noStrike">
                <a:solidFill>
                  <a:schemeClr val="dk1"/>
                </a:solidFill>
                <a:latin typeface="Calibri"/>
                <a:ea typeface="Calibri"/>
                <a:cs typeface="Calibri"/>
                <a:sym typeface="Calibri"/>
              </a:rPr>
              <a:t> - label</a:t>
            </a:r>
            <a:r>
              <a:rPr b="0" i="0" lang="en-US" sz="2200" u="none" cap="none" strike="noStrike">
                <a:solidFill>
                  <a:schemeClr val="dk1"/>
                </a:solidFill>
                <a:latin typeface="Calibri"/>
                <a:ea typeface="Calibri"/>
                <a:cs typeface="Calibri"/>
                <a:sym typeface="Calibri"/>
              </a:rPr>
              <a:t> attached to the first 3-address statement to be executed immediately        after the code for </a:t>
            </a:r>
            <a:r>
              <a:rPr b="0" i="1" lang="en-US" sz="2200" u="none" cap="none" strike="noStrike">
                <a:solidFill>
                  <a:schemeClr val="dk1"/>
                </a:solidFill>
                <a:latin typeface="Calibri"/>
                <a:ea typeface="Calibri"/>
                <a:cs typeface="Calibri"/>
                <a:sym typeface="Calibri"/>
              </a:rPr>
              <a:t>S.</a:t>
            </a:r>
            <a:endParaRPr/>
          </a:p>
          <a:p>
            <a:pPr indent="-228600" lvl="0" marL="228600" marR="0" rtl="0" algn="l">
              <a:lnSpc>
                <a:spcPct val="8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Functions used in Syntax directed definitions</a:t>
            </a:r>
            <a:endParaRPr/>
          </a:p>
          <a:p>
            <a:pPr indent="-228600" lvl="0" marL="228600" marR="0" rtl="0" algn="l">
              <a:lnSpc>
                <a:spcPct val="8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 </a:t>
            </a:r>
            <a:r>
              <a:rPr b="0" i="1" lang="en-US" sz="2600" u="none">
                <a:solidFill>
                  <a:srgbClr val="0070C0"/>
                </a:solidFill>
                <a:latin typeface="Calibri"/>
                <a:ea typeface="Calibri"/>
                <a:cs typeface="Calibri"/>
                <a:sym typeface="Calibri"/>
              </a:rPr>
              <a:t>newlabel() </a:t>
            </a:r>
            <a:r>
              <a:rPr b="0" i="0" lang="en-US" sz="2600" u="none">
                <a:solidFill>
                  <a:schemeClr val="dk1"/>
                </a:solidFill>
                <a:latin typeface="Calibri"/>
                <a:ea typeface="Calibri"/>
                <a:cs typeface="Calibri"/>
                <a:sym typeface="Calibri"/>
              </a:rPr>
              <a:t>creates a </a:t>
            </a:r>
            <a:r>
              <a:rPr b="0" i="0" lang="en-US" sz="2600" u="none">
                <a:solidFill>
                  <a:srgbClr val="FF0000"/>
                </a:solidFill>
                <a:latin typeface="Calibri"/>
                <a:ea typeface="Calibri"/>
                <a:cs typeface="Calibri"/>
                <a:sym typeface="Calibri"/>
              </a:rPr>
              <a:t>new label </a:t>
            </a:r>
            <a:r>
              <a:rPr b="0" i="0" lang="en-US" sz="2600" u="none">
                <a:solidFill>
                  <a:schemeClr val="dk1"/>
                </a:solidFill>
                <a:latin typeface="Calibri"/>
                <a:ea typeface="Calibri"/>
                <a:cs typeface="Calibri"/>
                <a:sym typeface="Calibri"/>
              </a:rPr>
              <a:t>each time it is called</a:t>
            </a:r>
            <a:endParaRPr/>
          </a:p>
          <a:p>
            <a:pPr indent="-228600" lvl="0" marL="228600" marR="0" rtl="0" algn="l">
              <a:lnSpc>
                <a:spcPct val="80000"/>
              </a:lnSpc>
              <a:spcBef>
                <a:spcPts val="1000"/>
              </a:spcBef>
              <a:spcAft>
                <a:spcPts val="0"/>
              </a:spcAft>
              <a:buClr>
                <a:srgbClr val="0070C0"/>
              </a:buClr>
              <a:buSzPts val="2600"/>
              <a:buFont typeface="Arial"/>
              <a:buChar char="•"/>
            </a:pPr>
            <a:r>
              <a:rPr b="0" i="1" lang="en-US" sz="2600" u="none">
                <a:solidFill>
                  <a:srgbClr val="0070C0"/>
                </a:solidFill>
                <a:latin typeface="Calibri"/>
                <a:ea typeface="Calibri"/>
                <a:cs typeface="Calibri"/>
                <a:sym typeface="Calibri"/>
              </a:rPr>
              <a:t>label(L)</a:t>
            </a:r>
            <a:r>
              <a:rPr b="0" i="1" lang="en-US" sz="2600" u="none">
                <a:solidFill>
                  <a:schemeClr val="dk1"/>
                </a:solidFill>
                <a:latin typeface="Calibri"/>
                <a:ea typeface="Calibri"/>
                <a:cs typeface="Calibri"/>
                <a:sym typeface="Calibri"/>
              </a:rPr>
              <a:t> </a:t>
            </a:r>
            <a:r>
              <a:rPr b="0" i="0" lang="en-US" sz="2600" u="none">
                <a:solidFill>
                  <a:srgbClr val="FF0000"/>
                </a:solidFill>
                <a:latin typeface="Calibri"/>
                <a:ea typeface="Calibri"/>
                <a:cs typeface="Calibri"/>
                <a:sym typeface="Calibri"/>
              </a:rPr>
              <a:t>attaches label </a:t>
            </a:r>
            <a:r>
              <a:rPr b="0" i="1" lang="en-US" sz="2600" u="none">
                <a:solidFill>
                  <a:srgbClr val="FF0000"/>
                </a:solidFill>
                <a:latin typeface="Calibri"/>
                <a:ea typeface="Calibri"/>
                <a:cs typeface="Calibri"/>
                <a:sym typeface="Calibri"/>
              </a:rPr>
              <a:t>L </a:t>
            </a:r>
            <a:r>
              <a:rPr b="0" i="0" lang="en-US" sz="2600" u="none">
                <a:solidFill>
                  <a:schemeClr val="dk1"/>
                </a:solidFill>
                <a:latin typeface="Calibri"/>
                <a:ea typeface="Calibri"/>
                <a:cs typeface="Calibri"/>
                <a:sym typeface="Calibri"/>
              </a:rPr>
              <a:t>to </a:t>
            </a:r>
            <a:r>
              <a:rPr b="0" i="0" lang="en-US" sz="2600" u="none">
                <a:solidFill>
                  <a:srgbClr val="FF0000"/>
                </a:solidFill>
                <a:latin typeface="Calibri"/>
                <a:ea typeface="Calibri"/>
                <a:cs typeface="Calibri"/>
                <a:sym typeface="Calibri"/>
              </a:rPr>
              <a:t>the next three-address </a:t>
            </a:r>
            <a:r>
              <a:rPr b="0" i="0" lang="en-US" sz="2600" u="none">
                <a:solidFill>
                  <a:schemeClr val="dk1"/>
                </a:solidFill>
                <a:latin typeface="Calibri"/>
                <a:ea typeface="Calibri"/>
                <a:cs typeface="Calibri"/>
                <a:sym typeface="Calibri"/>
              </a:rPr>
              <a:t>instruction to be generated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838200" y="365125"/>
            <a:ext cx="10515600" cy="8588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Postfix Notation</a:t>
            </a:r>
            <a:endParaRPr/>
          </a:p>
        </p:txBody>
      </p:sp>
      <p:sp>
        <p:nvSpPr>
          <p:cNvPr id="134" name="Google Shape;134;p20"/>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rmAutofit/>
          </a:bodyPr>
          <a:lstStyle/>
          <a:p>
            <a:pPr indent="-177800" lvl="0" marL="12700" marR="0" rtl="0" algn="l">
              <a:lnSpc>
                <a:spcPct val="100000"/>
              </a:lnSpc>
              <a:spcBef>
                <a:spcPts val="0"/>
              </a:spcBef>
              <a:spcAft>
                <a:spcPts val="0"/>
              </a:spcAft>
              <a:buClr>
                <a:schemeClr val="dk1"/>
              </a:buClr>
              <a:buSzPts val="2800"/>
              <a:buFont typeface="Arial"/>
              <a:buChar char="•"/>
            </a:pPr>
            <a:r>
              <a:rPr b="1" i="0" lang="en-US" sz="2800" u="none">
                <a:solidFill>
                  <a:schemeClr val="dk1"/>
                </a:solidFill>
                <a:latin typeface="Arial"/>
                <a:ea typeface="Arial"/>
                <a:cs typeface="Arial"/>
                <a:sym typeface="Arial"/>
              </a:rPr>
              <a:t>Example – </a:t>
            </a:r>
            <a:r>
              <a:rPr b="0" i="0" lang="en-US" sz="2800" u="none">
                <a:solidFill>
                  <a:schemeClr val="dk1"/>
                </a:solidFill>
                <a:latin typeface="Arial"/>
                <a:ea typeface="Arial"/>
                <a:cs typeface="Arial"/>
                <a:sym typeface="Arial"/>
              </a:rPr>
              <a:t>The postfix representation of the expression  </a:t>
            </a:r>
            <a:endParaRPr/>
          </a:p>
          <a:p>
            <a:pPr indent="-12700" lvl="0" marL="12700" marR="0" rtl="0" algn="l">
              <a:lnSpc>
                <a:spcPct val="100000"/>
              </a:lnSpc>
              <a:spcBef>
                <a:spcPts val="10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                  (a – b) * (c + d) + (a – b) is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a:solidFill>
                <a:schemeClr val="dk1"/>
              </a:solidFill>
              <a:latin typeface="Arial"/>
              <a:ea typeface="Arial"/>
              <a:cs typeface="Arial"/>
              <a:sym typeface="Arial"/>
            </a:endParaRPr>
          </a:p>
        </p:txBody>
      </p:sp>
      <p:sp>
        <p:nvSpPr>
          <p:cNvPr id="135" name="Google Shape;135;p20"/>
          <p:cNvSpPr txBox="1"/>
          <p:nvPr/>
        </p:nvSpPr>
        <p:spPr>
          <a:xfrm>
            <a:off x="3965575" y="3232150"/>
            <a:ext cx="2459037" cy="460375"/>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ab – cd + ab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9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Syntax directed definition for  P 🡪 S</a:t>
            </a:r>
            <a:endParaRPr/>
          </a:p>
        </p:txBody>
      </p:sp>
      <p:pic>
        <p:nvPicPr>
          <p:cNvPr id="1027" name="Google Shape;1027;p92"/>
          <p:cNvPicPr preferRelativeResize="0"/>
          <p:nvPr>
            <p:ph idx="1" type="body"/>
          </p:nvPr>
        </p:nvPicPr>
        <p:blipFill rotWithShape="1">
          <a:blip r:embed="rId3">
            <a:alphaModFix/>
          </a:blip>
          <a:srcRect b="0" l="0" r="0" t="0"/>
          <a:stretch/>
        </p:blipFill>
        <p:spPr>
          <a:xfrm>
            <a:off x="2281237" y="1855787"/>
            <a:ext cx="6824662" cy="2382837"/>
          </a:xfrm>
          <a:prstGeom prst="rect">
            <a:avLst/>
          </a:prstGeom>
          <a:noFill/>
          <a:ln>
            <a:noFill/>
          </a:ln>
        </p:spPr>
      </p:pic>
      <p:sp>
        <p:nvSpPr>
          <p:cNvPr id="1028" name="Google Shape;1028;p92"/>
          <p:cNvSpPr txBox="1"/>
          <p:nvPr/>
        </p:nvSpPr>
        <p:spPr>
          <a:xfrm>
            <a:off x="1327150" y="4405312"/>
            <a:ext cx="10263187" cy="15684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P-&gt; S </a:t>
            </a:r>
            <a:r>
              <a:rPr b="0" i="0" lang="en-US" sz="2400" u="none" cap="none" strike="noStrike">
                <a:solidFill>
                  <a:schemeClr val="dk1"/>
                </a:solidFill>
                <a:latin typeface="Calibri"/>
                <a:ea typeface="Calibri"/>
                <a:cs typeface="Calibri"/>
                <a:sym typeface="Calibri"/>
              </a:rPr>
              <a:t>: Program </a:t>
            </a:r>
            <a:r>
              <a:rPr b="1" i="0" lang="en-US" sz="2400" u="none" cap="none" strike="noStrike">
                <a:solidFill>
                  <a:schemeClr val="dk1"/>
                </a:solidFill>
                <a:latin typeface="Calibri"/>
                <a:ea typeface="Calibri"/>
                <a:cs typeface="Calibri"/>
                <a:sym typeface="Calibri"/>
              </a:rPr>
              <a:t>P</a:t>
            </a:r>
            <a:r>
              <a:rPr b="0" i="0" lang="en-US" sz="2400" u="none" cap="none" strike="noStrike">
                <a:solidFill>
                  <a:schemeClr val="dk1"/>
                </a:solidFill>
                <a:latin typeface="Calibri"/>
                <a:ea typeface="Calibri"/>
                <a:cs typeface="Calibri"/>
                <a:sym typeface="Calibri"/>
              </a:rPr>
              <a:t> consist of statement </a:t>
            </a:r>
            <a:r>
              <a:rPr b="1" i="0" lang="en-US" sz="2400" u="none" cap="none" strike="noStrike">
                <a:solidFill>
                  <a:schemeClr val="dk1"/>
                </a:solidFill>
                <a:latin typeface="Calibri"/>
                <a:ea typeface="Calibri"/>
                <a:cs typeface="Calibri"/>
                <a:sym typeface="Calibri"/>
              </a:rPr>
              <a: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S.next</a:t>
            </a:r>
            <a:r>
              <a:rPr b="0" i="0" lang="en-US" sz="2400" u="none" cap="none" strike="noStrike">
                <a:solidFill>
                  <a:schemeClr val="dk1"/>
                </a:solidFill>
                <a:latin typeface="Calibri"/>
                <a:ea typeface="Calibri"/>
                <a:cs typeface="Calibri"/>
                <a:sym typeface="Calibri"/>
              </a:rPr>
              <a:t> is initialized to to a new label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P.code</a:t>
            </a:r>
            <a:r>
              <a:rPr b="0" i="0" lang="en-US" sz="2400" u="none" cap="none" strike="noStrike">
                <a:solidFill>
                  <a:schemeClr val="dk1"/>
                </a:solidFill>
                <a:latin typeface="Calibri"/>
                <a:ea typeface="Calibri"/>
                <a:cs typeface="Calibri"/>
                <a:sym typeface="Calibri"/>
              </a:rPr>
              <a:t> consists of </a:t>
            </a:r>
            <a:r>
              <a:rPr b="1" i="0" lang="en-US" sz="2400" u="none" cap="none" strike="noStrike">
                <a:solidFill>
                  <a:schemeClr val="dk1"/>
                </a:solidFill>
                <a:latin typeface="Calibri"/>
                <a:ea typeface="Calibri"/>
                <a:cs typeface="Calibri"/>
                <a:sym typeface="Calibri"/>
              </a:rPr>
              <a:t>S.code</a:t>
            </a:r>
            <a:r>
              <a:rPr b="0" i="0" lang="en-US" sz="2400" u="none" cap="none" strike="noStrike">
                <a:solidFill>
                  <a:schemeClr val="dk1"/>
                </a:solidFill>
                <a:latin typeface="Calibri"/>
                <a:ea typeface="Calibri"/>
                <a:cs typeface="Calibri"/>
                <a:sym typeface="Calibri"/>
              </a:rPr>
              <a:t> followed by the new label </a:t>
            </a:r>
            <a:r>
              <a:rPr b="1" i="0" lang="en-US" sz="2400" u="none" cap="none" strike="noStrike">
                <a:solidFill>
                  <a:schemeClr val="dk1"/>
                </a:solidFill>
                <a:latin typeface="Calibri"/>
                <a:ea typeface="Calibri"/>
                <a:cs typeface="Calibri"/>
                <a:sym typeface="Calibri"/>
              </a:rPr>
              <a:t>S.next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assign</a:t>
            </a:r>
            <a:r>
              <a:rPr b="0" i="0" lang="en-US" sz="2400" u="none" cap="none" strike="noStrike">
                <a:solidFill>
                  <a:schemeClr val="dk1"/>
                </a:solidFill>
                <a:latin typeface="Calibri"/>
                <a:ea typeface="Calibri"/>
                <a:cs typeface="Calibri"/>
                <a:sym typeface="Calibri"/>
              </a:rPr>
              <a:t>  is a placeholder for assignment statements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Syntax directed definition for S 🡪 S</a:t>
            </a:r>
            <a:r>
              <a:rPr b="0" baseline="-25000" i="0" lang="en-US" sz="4400" u="none">
                <a:solidFill>
                  <a:schemeClr val="dk1"/>
                </a:solidFill>
                <a:latin typeface="Calibri"/>
                <a:ea typeface="Calibri"/>
                <a:cs typeface="Calibri"/>
                <a:sym typeface="Calibri"/>
              </a:rPr>
              <a:t>1</a:t>
            </a:r>
            <a:r>
              <a:rPr b="0" i="0" lang="en-US" sz="4400" u="none">
                <a:solidFill>
                  <a:schemeClr val="dk1"/>
                </a:solidFill>
                <a:latin typeface="Calibri"/>
                <a:ea typeface="Calibri"/>
                <a:cs typeface="Calibri"/>
                <a:sym typeface="Calibri"/>
              </a:rPr>
              <a:t>S</a:t>
            </a:r>
            <a:r>
              <a:rPr b="0" baseline="-25000" i="0" lang="en-US" sz="4400" u="none">
                <a:solidFill>
                  <a:schemeClr val="dk1"/>
                </a:solidFill>
                <a:latin typeface="Calibri"/>
                <a:ea typeface="Calibri"/>
                <a:cs typeface="Calibri"/>
                <a:sym typeface="Calibri"/>
              </a:rPr>
              <a:t>2</a:t>
            </a:r>
            <a:endParaRPr/>
          </a:p>
        </p:txBody>
      </p:sp>
      <p:pic>
        <p:nvPicPr>
          <p:cNvPr id="1034" name="Google Shape;1034;p93"/>
          <p:cNvPicPr preferRelativeResize="0"/>
          <p:nvPr>
            <p:ph idx="1" type="body"/>
          </p:nvPr>
        </p:nvPicPr>
        <p:blipFill rotWithShape="1">
          <a:blip r:embed="rId3">
            <a:alphaModFix/>
          </a:blip>
          <a:srcRect b="0" l="0" r="0" t="0"/>
          <a:stretch/>
        </p:blipFill>
        <p:spPr>
          <a:xfrm>
            <a:off x="684212" y="2076450"/>
            <a:ext cx="10515600" cy="1376362"/>
          </a:xfrm>
          <a:prstGeom prst="rect">
            <a:avLst/>
          </a:prstGeom>
          <a:noFill/>
          <a:ln>
            <a:noFill/>
          </a:ln>
        </p:spPr>
      </p:pic>
      <p:sp>
        <p:nvSpPr>
          <p:cNvPr id="1035" name="Google Shape;1035;p93"/>
          <p:cNvSpPr txBox="1"/>
          <p:nvPr/>
        </p:nvSpPr>
        <p:spPr>
          <a:xfrm>
            <a:off x="952500" y="4133850"/>
            <a:ext cx="10587037" cy="120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S1 followed by the code for S2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first instruction after the code for S1 is the beginning of the code for S2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instruction after the code for S2 is also the instruction after the code for 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id="1040" name="Google Shape;1040;p94"/>
          <p:cNvPicPr preferRelativeResize="0"/>
          <p:nvPr>
            <p:ph idx="1" type="body"/>
          </p:nvPr>
        </p:nvPicPr>
        <p:blipFill rotWithShape="1">
          <a:blip r:embed="rId3">
            <a:alphaModFix/>
          </a:blip>
          <a:srcRect b="0" l="0" r="0" t="0"/>
          <a:stretch/>
        </p:blipFill>
        <p:spPr>
          <a:xfrm>
            <a:off x="454025" y="1143000"/>
            <a:ext cx="5614987" cy="3332162"/>
          </a:xfrm>
          <a:prstGeom prst="rect">
            <a:avLst/>
          </a:prstGeom>
          <a:noFill/>
          <a:ln>
            <a:noFill/>
          </a:ln>
        </p:spPr>
      </p:pic>
      <p:sp>
        <p:nvSpPr>
          <p:cNvPr id="1041" name="Google Shape;1041;p94"/>
          <p:cNvSpPr txBox="1"/>
          <p:nvPr/>
        </p:nvSpPr>
        <p:spPr>
          <a:xfrm>
            <a:off x="1416050" y="4799012"/>
            <a:ext cx="9634537" cy="2216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Create a new label </a:t>
            </a:r>
            <a:r>
              <a:rPr b="0" i="0" lang="en-US" sz="1800" u="none" cap="none" strike="noStrike">
                <a:solidFill>
                  <a:srgbClr val="FF0000"/>
                </a:solidFill>
                <a:latin typeface="Times New Roman"/>
                <a:ea typeface="Times New Roman"/>
                <a:cs typeface="Times New Roman"/>
                <a:sym typeface="Times New Roman"/>
              </a:rPr>
              <a:t>B.true</a:t>
            </a:r>
            <a:r>
              <a:rPr b="0" i="0" lang="en-US" sz="1800" u="none" cap="none" strike="noStrike">
                <a:solidFill>
                  <a:schemeClr val="dk1"/>
                </a:solidFill>
                <a:latin typeface="Times New Roman"/>
                <a:ea typeface="Times New Roman"/>
                <a:cs typeface="Times New Roman"/>
                <a:sym typeface="Times New Roman"/>
              </a:rPr>
              <a:t> and attach it to the first three-address instruction generated for the statement </a:t>
            </a:r>
            <a:r>
              <a:rPr b="0" i="0" lang="en-US" sz="2400" u="none" cap="none" strike="noStrike">
                <a:solidFill>
                  <a:srgbClr val="FF0000"/>
                </a:solidFill>
                <a:latin typeface="Times New Roman"/>
                <a:ea typeface="Times New Roman"/>
                <a:cs typeface="Times New Roman"/>
                <a:sym typeface="Times New Roman"/>
              </a:rPr>
              <a:t>S1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Within </a:t>
            </a:r>
            <a:r>
              <a:rPr b="0" i="0" lang="en-US" sz="1800" u="none" cap="none" strike="noStrike">
                <a:solidFill>
                  <a:srgbClr val="FF0000"/>
                </a:solidFill>
                <a:latin typeface="Calibri"/>
                <a:ea typeface="Calibri"/>
                <a:cs typeface="Calibri"/>
                <a:sym typeface="Calibri"/>
              </a:rPr>
              <a:t>B. code </a:t>
            </a:r>
            <a:r>
              <a:rPr b="0" i="0" lang="en-US" sz="1800" u="none" cap="none" strike="noStrike">
                <a:solidFill>
                  <a:schemeClr val="dk1"/>
                </a:solidFill>
                <a:latin typeface="Calibri"/>
                <a:ea typeface="Calibri"/>
                <a:cs typeface="Calibri"/>
                <a:sym typeface="Calibri"/>
              </a:rPr>
              <a:t>are jumps based on the value of </a:t>
            </a:r>
            <a:r>
              <a:rPr b="0" i="0" lang="en-US" sz="1800" u="none" cap="none" strike="noStrike">
                <a:solidFill>
                  <a:srgbClr val="FF0000"/>
                </a:solidFill>
                <a:latin typeface="Calibri"/>
                <a:ea typeface="Calibri"/>
                <a:cs typeface="Calibri"/>
                <a:sym typeface="Calibri"/>
              </a:rPr>
              <a:t>B</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0" i="0" lang="en-US" sz="1800" u="none" cap="none" strike="noStrike">
                <a:solidFill>
                  <a:srgbClr val="FF0000"/>
                </a:solidFill>
                <a:latin typeface="Calibri"/>
                <a:ea typeface="Calibri"/>
                <a:cs typeface="Calibri"/>
                <a:sym typeface="Calibri"/>
              </a:rPr>
              <a:t>B is true</a:t>
            </a:r>
            <a:r>
              <a:rPr b="0" i="0" lang="en-US" sz="1800" u="none" cap="none" strike="noStrike">
                <a:solidFill>
                  <a:schemeClr val="dk1"/>
                </a:solidFill>
                <a:latin typeface="Calibri"/>
                <a:ea typeface="Calibri"/>
                <a:cs typeface="Calibri"/>
                <a:sym typeface="Calibri"/>
              </a:rPr>
              <a:t>, control flows to the first instruction of </a:t>
            </a:r>
            <a:r>
              <a:rPr b="0" i="0" lang="en-US" sz="1800" u="none" cap="none" strike="noStrike">
                <a:solidFill>
                  <a:srgbClr val="FF0000"/>
                </a:solidFill>
                <a:latin typeface="Calibri"/>
                <a:ea typeface="Calibri"/>
                <a:cs typeface="Calibri"/>
                <a:sym typeface="Calibri"/>
              </a:rPr>
              <a:t>S1 .code</a:t>
            </a:r>
            <a:r>
              <a:rPr b="0" i="0" lang="en-US" sz="1800" u="none" cap="none" strike="noStrike">
                <a:solidFill>
                  <a:schemeClr val="dk1"/>
                </a:solidFill>
                <a:latin typeface="Calibri"/>
                <a:ea typeface="Calibri"/>
                <a:cs typeface="Calibri"/>
                <a:sym typeface="Calibri"/>
              </a:rPr>
              <a:t>, and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0" i="0" lang="en-US" sz="1800" u="none" cap="none" strike="noStrike">
                <a:solidFill>
                  <a:srgbClr val="FF0000"/>
                </a:solidFill>
                <a:latin typeface="Calibri"/>
                <a:ea typeface="Calibri"/>
                <a:cs typeface="Calibri"/>
                <a:sym typeface="Calibri"/>
              </a:rPr>
              <a:t>B is false</a:t>
            </a:r>
            <a:r>
              <a:rPr b="0" i="0" lang="en-US" sz="1800" u="none" cap="none" strike="noStrike">
                <a:solidFill>
                  <a:schemeClr val="dk1"/>
                </a:solidFill>
                <a:latin typeface="Calibri"/>
                <a:ea typeface="Calibri"/>
                <a:cs typeface="Calibri"/>
                <a:sym typeface="Calibri"/>
              </a:rPr>
              <a:t>, control flows to the instruction immediately </a:t>
            </a:r>
            <a:r>
              <a:rPr b="0" i="0" lang="en-US" sz="1800" u="none" cap="none" strike="noStrike">
                <a:solidFill>
                  <a:srgbClr val="FF0000"/>
                </a:solidFill>
                <a:latin typeface="Calibri"/>
                <a:ea typeface="Calibri"/>
                <a:cs typeface="Calibri"/>
                <a:sym typeface="Calibri"/>
              </a:rPr>
              <a:t>following S1.code</a:t>
            </a: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By setting </a:t>
            </a:r>
            <a:r>
              <a:rPr b="0" i="0" lang="en-US" sz="1800" u="none" cap="none" strike="noStrike">
                <a:solidFill>
                  <a:srgbClr val="FF0000"/>
                </a:solidFill>
                <a:latin typeface="Times New Roman"/>
                <a:ea typeface="Times New Roman"/>
                <a:cs typeface="Times New Roman"/>
                <a:sym typeface="Times New Roman"/>
              </a:rPr>
              <a:t>B.false to S.next</a:t>
            </a:r>
            <a:r>
              <a:rPr b="0" i="0" lang="en-US" sz="1800" u="none" cap="none" strike="noStrike">
                <a:solidFill>
                  <a:schemeClr val="dk1"/>
                </a:solidFill>
                <a:latin typeface="Times New Roman"/>
                <a:ea typeface="Times New Roman"/>
                <a:cs typeface="Times New Roman"/>
                <a:sym typeface="Times New Roman"/>
              </a:rPr>
              <a:t>, we ensure that control will </a:t>
            </a:r>
            <a:r>
              <a:rPr b="0" i="0" lang="en-US" sz="1800" u="none" cap="none" strike="noStrike">
                <a:solidFill>
                  <a:srgbClr val="FF0000"/>
                </a:solidFill>
                <a:latin typeface="Times New Roman"/>
                <a:ea typeface="Times New Roman"/>
                <a:cs typeface="Times New Roman"/>
                <a:sym typeface="Times New Roman"/>
              </a:rPr>
              <a:t>skip the code for </a:t>
            </a:r>
            <a:r>
              <a:rPr b="0" i="0" lang="en-US" sz="2400" u="none" cap="none" strike="noStrike">
                <a:solidFill>
                  <a:srgbClr val="FF0000"/>
                </a:solidFill>
                <a:latin typeface="Times New Roman"/>
                <a:ea typeface="Times New Roman"/>
                <a:cs typeface="Times New Roman"/>
                <a:sym typeface="Times New Roman"/>
              </a:rPr>
              <a:t>S1 </a:t>
            </a:r>
            <a:r>
              <a:rPr b="0" i="0" lang="en-US" sz="1800" u="none" cap="none" strike="noStrike">
                <a:solidFill>
                  <a:schemeClr val="dk1"/>
                </a:solidFill>
                <a:latin typeface="Times New Roman"/>
                <a:ea typeface="Times New Roman"/>
                <a:cs typeface="Times New Roman"/>
                <a:sym typeface="Times New Roman"/>
              </a:rPr>
              <a:t>if B evaluates to false.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2" name="Google Shape;1042;p94"/>
          <p:cNvSpPr txBox="1"/>
          <p:nvPr/>
        </p:nvSpPr>
        <p:spPr>
          <a:xfrm>
            <a:off x="244475" y="3175"/>
            <a:ext cx="11707812" cy="9239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Syntax directed definition for Boolean Expression </a:t>
            </a:r>
            <a:r>
              <a:rPr b="1" i="0" lang="en-US" sz="3600" u="none" cap="none" strike="noStrike">
                <a:solidFill>
                  <a:schemeClr val="dk1"/>
                </a:solidFill>
                <a:latin typeface="Calibri"/>
                <a:ea typeface="Calibri"/>
                <a:cs typeface="Calibri"/>
                <a:sym typeface="Calibri"/>
              </a:rPr>
              <a:t>S -&gt; if (B) S1</a:t>
            </a:r>
            <a:endParaRPr b="0" i="0" sz="3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pic>
        <p:nvPicPr>
          <p:cNvPr id="1043" name="Google Shape;1043;p94"/>
          <p:cNvPicPr preferRelativeResize="0"/>
          <p:nvPr/>
        </p:nvPicPr>
        <p:blipFill rotWithShape="1">
          <a:blip r:embed="rId4">
            <a:alphaModFix/>
          </a:blip>
          <a:srcRect b="0" l="0" r="0" t="0"/>
          <a:stretch/>
        </p:blipFill>
        <p:spPr>
          <a:xfrm>
            <a:off x="6896100" y="2168525"/>
            <a:ext cx="4683125" cy="1624012"/>
          </a:xfrm>
          <a:prstGeom prst="rect">
            <a:avLst/>
          </a:prstGeom>
          <a:noFill/>
          <a:ln>
            <a:noFill/>
          </a:ln>
        </p:spPr>
      </p:pic>
      <p:sp>
        <p:nvSpPr>
          <p:cNvPr id="1044" name="Google Shape;1044;p94"/>
          <p:cNvSpPr txBox="1"/>
          <p:nvPr/>
        </p:nvSpPr>
        <p:spPr>
          <a:xfrm>
            <a:off x="7170737" y="1244600"/>
            <a:ext cx="4017962"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Syntax-directed definition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5"/>
          <p:cNvSpPr txBox="1"/>
          <p:nvPr>
            <p:ph type="title"/>
          </p:nvPr>
        </p:nvSpPr>
        <p:spPr>
          <a:xfrm>
            <a:off x="0" y="509587"/>
            <a:ext cx="12376150" cy="4810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Syntax directed definition for </a:t>
            </a:r>
            <a:r>
              <a:rPr b="1" i="0" lang="en-US" sz="4000" u="none">
                <a:solidFill>
                  <a:schemeClr val="dk1"/>
                </a:solidFill>
                <a:latin typeface="Calibri"/>
                <a:ea typeface="Calibri"/>
                <a:cs typeface="Calibri"/>
                <a:sym typeface="Calibri"/>
              </a:rPr>
              <a:t>Boolean Expression </a:t>
            </a:r>
            <a:br>
              <a:rPr b="1" i="0" lang="en-US" sz="4000" u="none">
                <a:solidFill>
                  <a:schemeClr val="dk1"/>
                </a:solidFill>
                <a:latin typeface="Calibri"/>
                <a:ea typeface="Calibri"/>
                <a:cs typeface="Calibri"/>
                <a:sym typeface="Calibri"/>
              </a:rPr>
            </a:br>
            <a:r>
              <a:rPr b="1" i="0" lang="en-US" sz="4000" u="none">
                <a:solidFill>
                  <a:schemeClr val="dk1"/>
                </a:solidFill>
                <a:latin typeface="Calibri"/>
                <a:ea typeface="Calibri"/>
                <a:cs typeface="Calibri"/>
                <a:sym typeface="Calibri"/>
              </a:rPr>
              <a:t>S -&gt; if ( B ) S1 else S2</a:t>
            </a:r>
            <a:br>
              <a:rPr b="1" i="0" lang="en-US" sz="4000" u="none">
                <a:solidFill>
                  <a:schemeClr val="dk1"/>
                </a:solidFill>
                <a:latin typeface="Calibri"/>
                <a:ea typeface="Calibri"/>
                <a:cs typeface="Calibri"/>
                <a:sym typeface="Calibri"/>
              </a:rPr>
            </a:br>
            <a:endParaRPr/>
          </a:p>
        </p:txBody>
      </p:sp>
      <p:pic>
        <p:nvPicPr>
          <p:cNvPr id="1050" name="Google Shape;1050;p95"/>
          <p:cNvPicPr preferRelativeResize="0"/>
          <p:nvPr>
            <p:ph idx="1" type="body"/>
          </p:nvPr>
        </p:nvPicPr>
        <p:blipFill rotWithShape="1">
          <a:blip r:embed="rId3">
            <a:alphaModFix/>
          </a:blip>
          <a:srcRect b="0" l="0" r="0" t="0"/>
          <a:stretch/>
        </p:blipFill>
        <p:spPr>
          <a:xfrm>
            <a:off x="942975" y="1100137"/>
            <a:ext cx="3757612" cy="3617912"/>
          </a:xfrm>
          <a:prstGeom prst="rect">
            <a:avLst/>
          </a:prstGeom>
          <a:noFill/>
          <a:ln>
            <a:noFill/>
          </a:ln>
        </p:spPr>
      </p:pic>
      <p:pic>
        <p:nvPicPr>
          <p:cNvPr id="1051" name="Google Shape;1051;p95"/>
          <p:cNvPicPr preferRelativeResize="0"/>
          <p:nvPr/>
        </p:nvPicPr>
        <p:blipFill rotWithShape="1">
          <a:blip r:embed="rId4">
            <a:alphaModFix/>
          </a:blip>
          <a:srcRect b="0" l="0" r="0" t="0"/>
          <a:stretch/>
        </p:blipFill>
        <p:spPr>
          <a:xfrm>
            <a:off x="5899150" y="1755775"/>
            <a:ext cx="5524500" cy="1824037"/>
          </a:xfrm>
          <a:prstGeom prst="rect">
            <a:avLst/>
          </a:prstGeom>
          <a:noFill/>
          <a:ln>
            <a:noFill/>
          </a:ln>
        </p:spPr>
      </p:pic>
      <p:sp>
        <p:nvSpPr>
          <p:cNvPr id="1052" name="Google Shape;1052;p95"/>
          <p:cNvSpPr txBox="1"/>
          <p:nvPr/>
        </p:nvSpPr>
        <p:spPr>
          <a:xfrm>
            <a:off x="476250" y="4826000"/>
            <a:ext cx="11037887" cy="2032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Create</a:t>
            </a:r>
            <a:r>
              <a:rPr b="0" i="0" lang="en-US" sz="1800" u="none" cap="none" strike="noStrike">
                <a:solidFill>
                  <a:schemeClr val="dk1"/>
                </a:solidFill>
                <a:latin typeface="Calibri"/>
                <a:ea typeface="Calibri"/>
                <a:cs typeface="Calibri"/>
                <a:sym typeface="Calibri"/>
              </a:rPr>
              <a:t> two labels </a:t>
            </a:r>
            <a:r>
              <a:rPr b="0" i="0" lang="en-US" sz="1800" u="none" cap="none" strike="noStrike">
                <a:solidFill>
                  <a:srgbClr val="FF0000"/>
                </a:solidFill>
                <a:latin typeface="Calibri"/>
                <a:ea typeface="Calibri"/>
                <a:cs typeface="Calibri"/>
                <a:sym typeface="Calibri"/>
              </a:rPr>
              <a:t>B.true</a:t>
            </a:r>
            <a:r>
              <a:rPr b="0" i="0" lang="en-US" sz="1800" u="none" cap="none" strike="noStrike">
                <a:solidFill>
                  <a:schemeClr val="dk1"/>
                </a:solidFill>
                <a:latin typeface="Calibri"/>
                <a:ea typeface="Calibri"/>
                <a:cs typeface="Calibri"/>
                <a:sym typeface="Calibri"/>
              </a:rPr>
              <a:t> and </a:t>
            </a:r>
            <a:r>
              <a:rPr b="0" i="0" lang="en-US" sz="1800" u="none" cap="none" strike="noStrike">
                <a:solidFill>
                  <a:srgbClr val="FF0000"/>
                </a:solidFill>
                <a:latin typeface="Calibri"/>
                <a:ea typeface="Calibri"/>
                <a:cs typeface="Calibri"/>
                <a:sym typeface="Calibri"/>
              </a:rPr>
              <a:t>B.false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0" i="0" lang="en-US" sz="1800" u="none" cap="none" strike="noStrike">
                <a:solidFill>
                  <a:srgbClr val="FF0000"/>
                </a:solidFill>
                <a:latin typeface="Calibri"/>
                <a:ea typeface="Calibri"/>
                <a:cs typeface="Calibri"/>
                <a:sym typeface="Calibri"/>
              </a:rPr>
              <a:t>B is true</a:t>
            </a:r>
            <a:r>
              <a:rPr b="0" i="0" lang="en-US" sz="1800" u="none" cap="none" strike="noStrike">
                <a:solidFill>
                  <a:schemeClr val="dk1"/>
                </a:solidFill>
                <a:latin typeface="Calibri"/>
                <a:ea typeface="Calibri"/>
                <a:cs typeface="Calibri"/>
                <a:sym typeface="Calibri"/>
              </a:rPr>
              <a:t>,  B </a:t>
            </a:r>
            <a:r>
              <a:rPr b="0" i="0" lang="en-US" sz="1800" u="none" cap="none" strike="noStrike">
                <a:solidFill>
                  <a:srgbClr val="FF0000"/>
                </a:solidFill>
                <a:latin typeface="Calibri"/>
                <a:ea typeface="Calibri"/>
                <a:cs typeface="Calibri"/>
                <a:sym typeface="Calibri"/>
              </a:rPr>
              <a:t>jumps to the first instruction </a:t>
            </a:r>
            <a:r>
              <a:rPr b="0" i="0" lang="en-US" sz="1800" u="none" cap="none" strike="noStrike">
                <a:solidFill>
                  <a:schemeClr val="dk1"/>
                </a:solidFill>
                <a:latin typeface="Calibri"/>
                <a:ea typeface="Calibri"/>
                <a:cs typeface="Calibri"/>
                <a:sym typeface="Calibri"/>
              </a:rPr>
              <a:t>of the code for </a:t>
            </a:r>
            <a:r>
              <a:rPr b="0" i="0" lang="en-US" sz="1800" u="none" cap="none" strike="noStrike">
                <a:solidFill>
                  <a:srgbClr val="FF0000"/>
                </a:solidFill>
                <a:latin typeface="Calibri"/>
                <a:ea typeface="Calibri"/>
                <a:cs typeface="Calibri"/>
                <a:sym typeface="Calibri"/>
              </a:rPr>
              <a:t>S1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0" i="0" lang="en-US" sz="1800" u="none" cap="none" strike="noStrike">
                <a:solidFill>
                  <a:srgbClr val="FF0000"/>
                </a:solidFill>
                <a:latin typeface="Calibri"/>
                <a:ea typeface="Calibri"/>
                <a:cs typeface="Calibri"/>
                <a:sym typeface="Calibri"/>
              </a:rPr>
              <a:t>B is false</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jumps to the first instruction </a:t>
            </a:r>
            <a:r>
              <a:rPr b="0" i="0" lang="en-US" sz="1800" u="none" cap="none" strike="noStrike">
                <a:solidFill>
                  <a:schemeClr val="dk1"/>
                </a:solidFill>
                <a:latin typeface="Calibri"/>
                <a:ea typeface="Calibri"/>
                <a:cs typeface="Calibri"/>
                <a:sym typeface="Calibri"/>
              </a:rPr>
              <a:t>of the code for </a:t>
            </a:r>
            <a:r>
              <a:rPr b="0" i="0" lang="en-US" sz="1800" u="none" cap="none" strike="noStrike">
                <a:solidFill>
                  <a:srgbClr val="FF0000"/>
                </a:solidFill>
                <a:latin typeface="Calibri"/>
                <a:ea typeface="Calibri"/>
                <a:cs typeface="Calibri"/>
                <a:sym typeface="Calibri"/>
              </a:rPr>
              <a:t>S2</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Control flows from </a:t>
            </a:r>
            <a:r>
              <a:rPr b="0" i="0" lang="en-US" sz="1800" u="none" cap="none" strike="noStrike">
                <a:solidFill>
                  <a:srgbClr val="FF0000"/>
                </a:solidFill>
                <a:latin typeface="Calibri"/>
                <a:ea typeface="Calibri"/>
                <a:cs typeface="Calibri"/>
                <a:sym typeface="Calibri"/>
              </a:rPr>
              <a:t>both S1 and S2 </a:t>
            </a:r>
            <a:r>
              <a:rPr b="0" i="0" lang="en-US" sz="1800" u="none" cap="none" strike="noStrike">
                <a:solidFill>
                  <a:schemeClr val="dk1"/>
                </a:solidFill>
                <a:latin typeface="Calibri"/>
                <a:ea typeface="Calibri"/>
                <a:cs typeface="Calibri"/>
                <a:sym typeface="Calibri"/>
              </a:rPr>
              <a:t>to the three-address instruction immediately </a:t>
            </a:r>
            <a:r>
              <a:rPr b="0" i="0" lang="en-US" sz="1800" u="none" cap="none" strike="noStrike">
                <a:solidFill>
                  <a:srgbClr val="FF0000"/>
                </a:solidFill>
                <a:latin typeface="Calibri"/>
                <a:ea typeface="Calibri"/>
                <a:cs typeface="Calibri"/>
                <a:sym typeface="Calibri"/>
              </a:rPr>
              <a:t>following the code for S </a:t>
            </a:r>
            <a:r>
              <a:rPr b="0" i="0" lang="en-US" sz="1800" u="none" cap="none" strike="noStrike">
                <a:solidFill>
                  <a:schemeClr val="dk1"/>
                </a:solidFill>
                <a:latin typeface="Calibri"/>
                <a:ea typeface="Calibri"/>
                <a:cs typeface="Calibri"/>
                <a:sym typeface="Calibri"/>
              </a:rPr>
              <a:t>- its label is given by the inherited attribute S.next.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An explicit goto </a:t>
            </a:r>
            <a:r>
              <a:rPr b="0" i="0" lang="en-US" sz="1800" u="none" cap="none" strike="noStrike">
                <a:solidFill>
                  <a:srgbClr val="FF0000"/>
                </a:solidFill>
                <a:latin typeface="Calibri"/>
                <a:ea typeface="Calibri"/>
                <a:cs typeface="Calibri"/>
                <a:sym typeface="Calibri"/>
              </a:rPr>
              <a:t>S.nex</a:t>
            </a:r>
            <a:r>
              <a:rPr b="0" i="0" lang="en-US" sz="1800" u="none" cap="none" strike="noStrike">
                <a:solidFill>
                  <a:schemeClr val="dk1"/>
                </a:solidFill>
                <a:latin typeface="Calibri"/>
                <a:ea typeface="Calibri"/>
                <a:cs typeface="Calibri"/>
                <a:sym typeface="Calibri"/>
              </a:rPr>
              <a:t>t appears after the code for </a:t>
            </a:r>
            <a:r>
              <a:rPr b="0" i="0" lang="en-US" sz="1800" u="none" cap="none" strike="noStrike">
                <a:solidFill>
                  <a:srgbClr val="FF0000"/>
                </a:solidFill>
                <a:latin typeface="Calibri"/>
                <a:ea typeface="Calibri"/>
                <a:cs typeface="Calibri"/>
                <a:sym typeface="Calibri"/>
              </a:rPr>
              <a:t>S1 </a:t>
            </a:r>
            <a:r>
              <a:rPr b="0" i="0" lang="en-US" sz="1800" u="none" cap="none" strike="noStrike">
                <a:solidFill>
                  <a:schemeClr val="dk1"/>
                </a:solidFill>
                <a:latin typeface="Calibri"/>
                <a:ea typeface="Calibri"/>
                <a:cs typeface="Calibri"/>
                <a:sym typeface="Calibri"/>
              </a:rPr>
              <a:t>to </a:t>
            </a:r>
            <a:r>
              <a:rPr b="0" i="0" lang="en-US" sz="1800" u="none" cap="none" strike="noStrike">
                <a:solidFill>
                  <a:srgbClr val="FF0000"/>
                </a:solidFill>
                <a:latin typeface="Calibri"/>
                <a:ea typeface="Calibri"/>
                <a:cs typeface="Calibri"/>
                <a:sym typeface="Calibri"/>
              </a:rPr>
              <a:t>skip</a:t>
            </a:r>
            <a:r>
              <a:rPr b="0" i="0" lang="en-US" sz="1800" u="none" cap="none" strike="noStrike">
                <a:solidFill>
                  <a:schemeClr val="dk1"/>
                </a:solidFill>
                <a:latin typeface="Calibri"/>
                <a:ea typeface="Calibri"/>
                <a:cs typeface="Calibri"/>
                <a:sym typeface="Calibri"/>
              </a:rPr>
              <a:t> over the </a:t>
            </a:r>
            <a:r>
              <a:rPr b="0" i="0" lang="en-US" sz="1800" u="none" cap="none" strike="noStrike">
                <a:solidFill>
                  <a:srgbClr val="FF0000"/>
                </a:solidFill>
                <a:latin typeface="Calibri"/>
                <a:ea typeface="Calibri"/>
                <a:cs typeface="Calibri"/>
                <a:sym typeface="Calibri"/>
              </a:rPr>
              <a:t>code for S2</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No goto </a:t>
            </a:r>
            <a:r>
              <a:rPr b="0" i="0" lang="en-US" sz="1800" u="none" cap="none" strike="noStrike">
                <a:solidFill>
                  <a:schemeClr val="dk1"/>
                </a:solidFill>
                <a:latin typeface="Calibri"/>
                <a:ea typeface="Calibri"/>
                <a:cs typeface="Calibri"/>
                <a:sym typeface="Calibri"/>
              </a:rPr>
              <a:t>is needed after </a:t>
            </a:r>
            <a:r>
              <a:rPr b="0" i="0" lang="en-US" sz="1800" u="none" cap="none" strike="noStrike">
                <a:solidFill>
                  <a:srgbClr val="FF0000"/>
                </a:solidFill>
                <a:latin typeface="Calibri"/>
                <a:ea typeface="Calibri"/>
                <a:cs typeface="Calibri"/>
                <a:sym typeface="Calibri"/>
              </a:rPr>
              <a:t>S2</a:t>
            </a:r>
            <a:r>
              <a:rPr b="0" i="0" lang="en-US" sz="1800" u="none" cap="none" strike="noStrike">
                <a:solidFill>
                  <a:schemeClr val="dk1"/>
                </a:solidFill>
                <a:latin typeface="Calibri"/>
                <a:ea typeface="Calibri"/>
                <a:cs typeface="Calibri"/>
                <a:sym typeface="Calibri"/>
              </a:rPr>
              <a:t>, since </a:t>
            </a:r>
            <a:r>
              <a:rPr b="0" i="0" lang="en-US" sz="1800" u="none" cap="none" strike="noStrike">
                <a:solidFill>
                  <a:srgbClr val="FF0000"/>
                </a:solidFill>
                <a:latin typeface="Calibri"/>
                <a:ea typeface="Calibri"/>
                <a:cs typeface="Calibri"/>
                <a:sym typeface="Calibri"/>
              </a:rPr>
              <a:t>S2. next </a:t>
            </a:r>
            <a:r>
              <a:rPr b="0" i="0" lang="en-US" sz="1800" u="none" cap="none" strike="noStrike">
                <a:solidFill>
                  <a:schemeClr val="dk1"/>
                </a:solidFill>
                <a:latin typeface="Calibri"/>
                <a:ea typeface="Calibri"/>
                <a:cs typeface="Calibri"/>
                <a:sym typeface="Calibri"/>
              </a:rPr>
              <a:t>is the same as </a:t>
            </a:r>
            <a:r>
              <a:rPr b="0" i="0" lang="en-US" sz="1800" u="none" cap="none" strike="noStrike">
                <a:solidFill>
                  <a:srgbClr val="FF0000"/>
                </a:solidFill>
                <a:latin typeface="Calibri"/>
                <a:ea typeface="Calibri"/>
                <a:cs typeface="Calibri"/>
                <a:sym typeface="Calibri"/>
              </a:rPr>
              <a:t>S. next</a:t>
            </a: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53" name="Google Shape;1053;p95"/>
          <p:cNvSpPr txBox="1"/>
          <p:nvPr/>
        </p:nvSpPr>
        <p:spPr>
          <a:xfrm>
            <a:off x="5408612" y="1231900"/>
            <a:ext cx="6105525"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Syntax-directed definition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6"/>
          <p:cNvSpPr txBox="1"/>
          <p:nvPr>
            <p:ph type="title"/>
          </p:nvPr>
        </p:nvSpPr>
        <p:spPr>
          <a:xfrm>
            <a:off x="661987" y="119062"/>
            <a:ext cx="10515600" cy="911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Boolean Expression S 🡪 while (B) S1</a:t>
            </a:r>
            <a:endParaRPr/>
          </a:p>
        </p:txBody>
      </p:sp>
      <p:pic>
        <p:nvPicPr>
          <p:cNvPr id="1059" name="Google Shape;1059;p96"/>
          <p:cNvPicPr preferRelativeResize="0"/>
          <p:nvPr>
            <p:ph idx="1" type="body"/>
          </p:nvPr>
        </p:nvPicPr>
        <p:blipFill rotWithShape="1">
          <a:blip r:embed="rId3">
            <a:alphaModFix/>
          </a:blip>
          <a:srcRect b="0" l="0" r="0" t="0"/>
          <a:stretch/>
        </p:blipFill>
        <p:spPr>
          <a:xfrm>
            <a:off x="592137" y="1177925"/>
            <a:ext cx="4479925" cy="3206750"/>
          </a:xfrm>
          <a:prstGeom prst="rect">
            <a:avLst/>
          </a:prstGeom>
          <a:noFill/>
          <a:ln>
            <a:noFill/>
          </a:ln>
        </p:spPr>
      </p:pic>
      <p:pic>
        <p:nvPicPr>
          <p:cNvPr id="1060" name="Google Shape;1060;p96"/>
          <p:cNvPicPr preferRelativeResize="0"/>
          <p:nvPr/>
        </p:nvPicPr>
        <p:blipFill rotWithShape="1">
          <a:blip r:embed="rId4">
            <a:alphaModFix/>
          </a:blip>
          <a:srcRect b="0" l="0" r="0" t="0"/>
          <a:stretch/>
        </p:blipFill>
        <p:spPr>
          <a:xfrm>
            <a:off x="5343525" y="1714500"/>
            <a:ext cx="6646862" cy="2000250"/>
          </a:xfrm>
          <a:prstGeom prst="rect">
            <a:avLst/>
          </a:prstGeom>
          <a:noFill/>
          <a:ln>
            <a:noFill/>
          </a:ln>
        </p:spPr>
      </p:pic>
      <p:pic>
        <p:nvPicPr>
          <p:cNvPr id="1061" name="Google Shape;1061;p96"/>
          <p:cNvPicPr preferRelativeResize="0"/>
          <p:nvPr/>
        </p:nvPicPr>
        <p:blipFill rotWithShape="1">
          <a:blip r:embed="rId5">
            <a:alphaModFix/>
          </a:blip>
          <a:srcRect b="0" l="0" r="0" t="0"/>
          <a:stretch/>
        </p:blipFill>
        <p:spPr>
          <a:xfrm>
            <a:off x="5254625" y="1408112"/>
            <a:ext cx="7050087" cy="263525"/>
          </a:xfrm>
          <a:prstGeom prst="rect">
            <a:avLst/>
          </a:prstGeom>
          <a:noFill/>
          <a:ln>
            <a:noFill/>
          </a:ln>
        </p:spPr>
      </p:pic>
      <p:sp>
        <p:nvSpPr>
          <p:cNvPr id="1062" name="Google Shape;1062;p96"/>
          <p:cNvSpPr txBox="1"/>
          <p:nvPr/>
        </p:nvSpPr>
        <p:spPr>
          <a:xfrm>
            <a:off x="5254625" y="842962"/>
            <a:ext cx="6103937" cy="522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Syntax-directed definition</a:t>
            </a:r>
            <a:endParaRPr b="0" i="0" sz="1400" u="none" cap="none" strike="noStrike">
              <a:solidFill>
                <a:srgbClr val="000000"/>
              </a:solidFill>
              <a:latin typeface="Arial"/>
              <a:ea typeface="Arial"/>
              <a:cs typeface="Arial"/>
              <a:sym typeface="Arial"/>
            </a:endParaRPr>
          </a:p>
        </p:txBody>
      </p:sp>
      <p:sp>
        <p:nvSpPr>
          <p:cNvPr id="1063" name="Google Shape;1063;p96"/>
          <p:cNvSpPr txBox="1"/>
          <p:nvPr/>
        </p:nvSpPr>
        <p:spPr>
          <a:xfrm>
            <a:off x="592137" y="4532312"/>
            <a:ext cx="11398250" cy="2308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 begin </a:t>
            </a:r>
            <a:r>
              <a:rPr b="0" i="0" lang="en-US" sz="1800" u="none" cap="none" strike="noStrike">
                <a:solidFill>
                  <a:schemeClr val="dk1"/>
                </a:solidFill>
                <a:latin typeface="Calibri"/>
                <a:ea typeface="Calibri"/>
                <a:cs typeface="Calibri"/>
                <a:sym typeface="Calibri"/>
              </a:rPr>
              <a:t>– local variable that holds a new label attached to the first instruction for the while-statement, also the first instruction for B.</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begin</a:t>
            </a:r>
            <a:r>
              <a:rPr b="0" i="0" lang="en-US" sz="1800" u="none" cap="none" strike="noStrike">
                <a:solidFill>
                  <a:schemeClr val="dk1"/>
                </a:solidFill>
                <a:latin typeface="Calibri"/>
                <a:ea typeface="Calibri"/>
                <a:cs typeface="Calibri"/>
                <a:sym typeface="Calibri"/>
              </a:rPr>
              <a:t>- is a </a:t>
            </a:r>
            <a:r>
              <a:rPr b="0" i="0" lang="en-US" sz="1800" u="none" cap="none" strike="noStrike">
                <a:solidFill>
                  <a:srgbClr val="FF0000"/>
                </a:solidFill>
                <a:latin typeface="Calibri"/>
                <a:ea typeface="Calibri"/>
                <a:cs typeface="Calibri"/>
                <a:sym typeface="Calibri"/>
              </a:rPr>
              <a:t>variable</a:t>
            </a: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rather than an attribute</a:t>
            </a:r>
            <a:r>
              <a:rPr b="0" i="0" lang="en-US" sz="1800" u="none" cap="none" strike="noStrike">
                <a:solidFill>
                  <a:schemeClr val="dk1"/>
                </a:solidFill>
                <a:latin typeface="Calibri"/>
                <a:ea typeface="Calibri"/>
                <a:cs typeface="Calibri"/>
                <a:sym typeface="Calibri"/>
              </a:rPr>
              <a:t>, because begin is </a:t>
            </a:r>
            <a:r>
              <a:rPr b="0" i="0" lang="en-US" sz="1800" u="none" cap="none" strike="noStrike">
                <a:solidFill>
                  <a:srgbClr val="FF0000"/>
                </a:solidFill>
                <a:latin typeface="Calibri"/>
                <a:ea typeface="Calibri"/>
                <a:cs typeface="Calibri"/>
                <a:sym typeface="Calibri"/>
              </a:rPr>
              <a:t>local to the semantic rules </a:t>
            </a:r>
            <a:r>
              <a:rPr b="0" i="0" lang="en-US" sz="1800" u="none" cap="none" strike="noStrike">
                <a:solidFill>
                  <a:schemeClr val="dk1"/>
                </a:solidFill>
                <a:latin typeface="Calibri"/>
                <a:ea typeface="Calibri"/>
                <a:cs typeface="Calibri"/>
                <a:sym typeface="Calibri"/>
              </a:rPr>
              <a:t>for this production.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S.next</a:t>
            </a:r>
            <a:r>
              <a:rPr b="0" i="0" lang="en-US" sz="1800" u="none" cap="none" strike="noStrike">
                <a:solidFill>
                  <a:schemeClr val="dk1"/>
                </a:solidFill>
                <a:latin typeface="Calibri"/>
                <a:ea typeface="Calibri"/>
                <a:cs typeface="Calibri"/>
                <a:sym typeface="Calibri"/>
              </a:rPr>
              <a:t> - marks the instruction that control must flow to if </a:t>
            </a:r>
            <a:r>
              <a:rPr b="0" i="0" lang="en-US" sz="1800" u="none" cap="none" strike="noStrike">
                <a:solidFill>
                  <a:srgbClr val="FF0000"/>
                </a:solidFill>
                <a:latin typeface="Calibri"/>
                <a:ea typeface="Calibri"/>
                <a:cs typeface="Calibri"/>
                <a:sym typeface="Calibri"/>
              </a:rPr>
              <a:t>B is false</a:t>
            </a:r>
            <a:r>
              <a:rPr b="0" i="0" lang="en-US" sz="1800" u="none" cap="none" strike="noStrike">
                <a:solidFill>
                  <a:schemeClr val="dk1"/>
                </a:solidFill>
                <a:latin typeface="Calibri"/>
                <a:ea typeface="Calibri"/>
                <a:cs typeface="Calibri"/>
                <a:sym typeface="Calibri"/>
              </a:rPr>
              <a:t>; hence, </a:t>
            </a:r>
            <a:r>
              <a:rPr b="0" i="0" lang="en-US" sz="1800" u="none" cap="none" strike="noStrike">
                <a:solidFill>
                  <a:srgbClr val="FF0000"/>
                </a:solidFill>
                <a:latin typeface="Calibri"/>
                <a:ea typeface="Calibri"/>
                <a:cs typeface="Calibri"/>
                <a:sym typeface="Calibri"/>
              </a:rPr>
              <a:t>B. false </a:t>
            </a:r>
            <a:r>
              <a:rPr b="0" i="0" lang="en-US" sz="1800" u="none" cap="none" strike="noStrike">
                <a:solidFill>
                  <a:schemeClr val="dk1"/>
                </a:solidFill>
                <a:latin typeface="Calibri"/>
                <a:ea typeface="Calibri"/>
                <a:cs typeface="Calibri"/>
                <a:sym typeface="Calibri"/>
              </a:rPr>
              <a:t>is set to be </a:t>
            </a:r>
            <a:r>
              <a:rPr b="0" i="0" lang="en-US" sz="1800" u="none" cap="none" strike="noStrike">
                <a:solidFill>
                  <a:srgbClr val="FF0000"/>
                </a:solidFill>
                <a:latin typeface="Calibri"/>
                <a:ea typeface="Calibri"/>
                <a:cs typeface="Calibri"/>
                <a:sym typeface="Calibri"/>
              </a:rPr>
              <a:t>S.next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B. true </a:t>
            </a:r>
            <a:r>
              <a:rPr b="0" i="0" lang="en-US" sz="1800" u="none" cap="none" strike="noStrike">
                <a:solidFill>
                  <a:schemeClr val="dk1"/>
                </a:solidFill>
                <a:latin typeface="Calibri"/>
                <a:ea typeface="Calibri"/>
                <a:cs typeface="Calibri"/>
                <a:sym typeface="Calibri"/>
              </a:rPr>
              <a:t>- Code for </a:t>
            </a:r>
            <a:r>
              <a:rPr b="0" i="0" lang="en-US" sz="1800" u="none" cap="none" strike="noStrike">
                <a:solidFill>
                  <a:srgbClr val="FF0000"/>
                </a:solidFill>
                <a:latin typeface="Calibri"/>
                <a:ea typeface="Calibri"/>
                <a:cs typeface="Calibri"/>
                <a:sym typeface="Calibri"/>
              </a:rPr>
              <a:t>B</a:t>
            </a:r>
            <a:r>
              <a:rPr b="0" i="0" lang="en-US" sz="1800" u="none" cap="none" strike="noStrike">
                <a:solidFill>
                  <a:schemeClr val="dk1"/>
                </a:solidFill>
                <a:latin typeface="Calibri"/>
                <a:ea typeface="Calibri"/>
                <a:cs typeface="Calibri"/>
                <a:sym typeface="Calibri"/>
              </a:rPr>
              <a:t> generates a </a:t>
            </a:r>
            <a:r>
              <a:rPr b="0" i="0" lang="en-US" sz="1800" u="none" cap="none" strike="noStrike">
                <a:solidFill>
                  <a:srgbClr val="FF0000"/>
                </a:solidFill>
                <a:latin typeface="Calibri"/>
                <a:ea typeface="Calibri"/>
                <a:cs typeface="Calibri"/>
                <a:sym typeface="Calibri"/>
              </a:rPr>
              <a:t>jump to </a:t>
            </a:r>
            <a:r>
              <a:rPr b="0" i="0" lang="en-US" sz="1800" u="none" cap="none" strike="noStrike">
                <a:solidFill>
                  <a:schemeClr val="dk1"/>
                </a:solidFill>
                <a:latin typeface="Calibri"/>
                <a:ea typeface="Calibri"/>
                <a:cs typeface="Calibri"/>
                <a:sym typeface="Calibri"/>
              </a:rPr>
              <a:t>this label  if </a:t>
            </a:r>
            <a:r>
              <a:rPr b="0" i="0" lang="en-US" sz="1800" u="none" cap="none" strike="noStrike">
                <a:solidFill>
                  <a:srgbClr val="FF0000"/>
                </a:solidFill>
                <a:latin typeface="Calibri"/>
                <a:ea typeface="Calibri"/>
                <a:cs typeface="Calibri"/>
                <a:sym typeface="Calibri"/>
              </a:rPr>
              <a:t>B is true </a:t>
            </a:r>
            <a:r>
              <a:rPr b="0" i="0" lang="en-US" sz="1800" u="none" cap="none" strike="noStrike">
                <a:solidFill>
                  <a:schemeClr val="dk1"/>
                </a:solidFill>
                <a:latin typeface="Calibri"/>
                <a:ea typeface="Calibri"/>
                <a:cs typeface="Calibri"/>
                <a:sym typeface="Calibri"/>
              </a:rPr>
              <a:t>and attached to the </a:t>
            </a:r>
            <a:r>
              <a:rPr b="0" i="0" lang="en-US" sz="1800" u="none" cap="none" strike="noStrike">
                <a:solidFill>
                  <a:srgbClr val="FF0000"/>
                </a:solidFill>
                <a:latin typeface="Calibri"/>
                <a:ea typeface="Calibri"/>
                <a:cs typeface="Calibri"/>
                <a:sym typeface="Calibri"/>
              </a:rPr>
              <a:t>first instruction </a:t>
            </a:r>
            <a:r>
              <a:rPr b="0" i="0" lang="en-US" sz="1800" u="none" cap="none" strike="noStrike">
                <a:solidFill>
                  <a:schemeClr val="dk1"/>
                </a:solidFill>
                <a:latin typeface="Calibri"/>
                <a:ea typeface="Calibri"/>
                <a:cs typeface="Calibri"/>
                <a:sym typeface="Calibri"/>
              </a:rPr>
              <a:t>for </a:t>
            </a:r>
            <a:r>
              <a:rPr b="0" i="0" lang="en-US" sz="1800" u="none" cap="none" strike="noStrike">
                <a:solidFill>
                  <a:srgbClr val="FF0000"/>
                </a:solidFill>
                <a:latin typeface="Calibri"/>
                <a:ea typeface="Calibri"/>
                <a:cs typeface="Calibri"/>
                <a:sym typeface="Calibri"/>
              </a:rPr>
              <a:t>S1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goto begin </a:t>
            </a:r>
            <a:r>
              <a:rPr b="0" i="0" lang="en-US" sz="1800" u="none" cap="none" strike="noStrike">
                <a:solidFill>
                  <a:schemeClr val="dk1"/>
                </a:solidFill>
                <a:latin typeface="Calibri"/>
                <a:ea typeface="Calibri"/>
                <a:cs typeface="Calibri"/>
                <a:sym typeface="Calibri"/>
              </a:rPr>
              <a:t>- causes </a:t>
            </a:r>
            <a:r>
              <a:rPr b="0" i="0" lang="en-US" sz="1800" u="none" cap="none" strike="noStrike">
                <a:solidFill>
                  <a:srgbClr val="FF0000"/>
                </a:solidFill>
                <a:latin typeface="Calibri"/>
                <a:ea typeface="Calibri"/>
                <a:cs typeface="Calibri"/>
                <a:sym typeface="Calibri"/>
              </a:rPr>
              <a:t>a jump back to the beginning of the code </a:t>
            </a:r>
            <a:r>
              <a:rPr b="0" i="0" lang="en-US" sz="1800" u="none" cap="none" strike="noStrike">
                <a:solidFill>
                  <a:schemeClr val="dk1"/>
                </a:solidFill>
                <a:latin typeface="Calibri"/>
                <a:ea typeface="Calibri"/>
                <a:cs typeface="Calibri"/>
                <a:sym typeface="Calibri"/>
              </a:rPr>
              <a:t>for the boolean expression.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800"/>
              <a:buFont typeface="Arial"/>
              <a:buChar char="•"/>
            </a:pPr>
            <a:r>
              <a:rPr b="0" i="0" lang="en-US" sz="1800" u="none" cap="none" strike="noStrike">
                <a:solidFill>
                  <a:srgbClr val="FF0000"/>
                </a:solidFill>
                <a:latin typeface="Calibri"/>
                <a:ea typeface="Calibri"/>
                <a:cs typeface="Calibri"/>
                <a:sym typeface="Calibri"/>
              </a:rPr>
              <a:t>S1 .next </a:t>
            </a:r>
            <a:r>
              <a:rPr b="0" i="0" lang="en-US" sz="1800" u="none" cap="none" strike="noStrike">
                <a:solidFill>
                  <a:schemeClr val="dk1"/>
                </a:solidFill>
                <a:latin typeface="Calibri"/>
                <a:ea typeface="Calibri"/>
                <a:cs typeface="Calibri"/>
                <a:sym typeface="Calibri"/>
              </a:rPr>
              <a:t>is set to this </a:t>
            </a:r>
            <a:r>
              <a:rPr b="0" i="0" lang="en-US" sz="1800" u="none" cap="none" strike="noStrike">
                <a:solidFill>
                  <a:srgbClr val="FF0000"/>
                </a:solidFill>
                <a:latin typeface="Calibri"/>
                <a:ea typeface="Calibri"/>
                <a:cs typeface="Calibri"/>
                <a:sym typeface="Calibri"/>
              </a:rPr>
              <a:t>label begin</a:t>
            </a:r>
            <a:r>
              <a:rPr b="0" i="0" lang="en-US" sz="1800" u="none" cap="none" strike="noStrike">
                <a:solidFill>
                  <a:schemeClr val="dk1"/>
                </a:solidFill>
                <a:latin typeface="Calibri"/>
                <a:ea typeface="Calibri"/>
                <a:cs typeface="Calibri"/>
                <a:sym typeface="Calibri"/>
              </a:rPr>
              <a:t>, so jumps from within </a:t>
            </a:r>
            <a:r>
              <a:rPr b="0" i="0" lang="en-US" sz="1800" u="none" cap="none" strike="noStrike">
                <a:solidFill>
                  <a:srgbClr val="FF0000"/>
                </a:solidFill>
                <a:latin typeface="Calibri"/>
                <a:ea typeface="Calibri"/>
                <a:cs typeface="Calibri"/>
                <a:sym typeface="Calibri"/>
              </a:rPr>
              <a:t>S1. code can go directly to begin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9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Control-Flow Translation of Boolean Expressions</a:t>
            </a:r>
            <a:endParaRPr/>
          </a:p>
        </p:txBody>
      </p:sp>
      <p:sp>
        <p:nvSpPr>
          <p:cNvPr id="1069" name="Google Shape;1069;p97"/>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Boolean expression B is translated into three-address instructions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B is evaluated using conditional and unconditional jumps to one of two labels: </a:t>
            </a:r>
            <a:endParaRPr/>
          </a:p>
          <a:p>
            <a:pPr indent="-228600" lvl="1" marL="685800" marR="0" rtl="0" algn="l">
              <a:lnSpc>
                <a:spcPct val="90000"/>
              </a:lnSpc>
              <a:spcBef>
                <a:spcPts val="500"/>
              </a:spcBef>
              <a:spcAft>
                <a:spcPts val="0"/>
              </a:spcAft>
              <a:buClr>
                <a:schemeClr val="dk1"/>
              </a:buClr>
              <a:buSzPts val="2800"/>
              <a:buFont typeface="Arial"/>
              <a:buChar char="•"/>
            </a:pPr>
            <a:r>
              <a:rPr b="0" i="1" lang="en-US" sz="2800" u="none" cap="none" strike="noStrike">
                <a:solidFill>
                  <a:schemeClr val="dk1"/>
                </a:solidFill>
                <a:latin typeface="Calibri"/>
                <a:ea typeface="Calibri"/>
                <a:cs typeface="Calibri"/>
                <a:sym typeface="Calibri"/>
              </a:rPr>
              <a:t>B.true   -  i</a:t>
            </a:r>
            <a:r>
              <a:rPr b="0" i="0" lang="en-US" sz="2800" u="none" cap="none" strike="noStrike">
                <a:solidFill>
                  <a:schemeClr val="dk1"/>
                </a:solidFill>
                <a:latin typeface="Calibri"/>
                <a:ea typeface="Calibri"/>
                <a:cs typeface="Calibri"/>
                <a:sym typeface="Calibri"/>
              </a:rPr>
              <a:t>f </a:t>
            </a:r>
            <a:r>
              <a:rPr b="0" i="1" lang="en-US" sz="2800" u="none" cap="none" strike="noStrike">
                <a:solidFill>
                  <a:srgbClr val="FF0000"/>
                </a:solidFill>
                <a:latin typeface="Calibri"/>
                <a:ea typeface="Calibri"/>
                <a:cs typeface="Calibri"/>
                <a:sym typeface="Calibri"/>
              </a:rPr>
              <a:t>B </a:t>
            </a:r>
            <a:r>
              <a:rPr b="0" i="0" lang="en-US" sz="2800" u="none" cap="none" strike="noStrike">
                <a:solidFill>
                  <a:srgbClr val="FF0000"/>
                </a:solidFill>
                <a:latin typeface="Calibri"/>
                <a:ea typeface="Calibri"/>
                <a:cs typeface="Calibri"/>
                <a:sym typeface="Calibri"/>
              </a:rPr>
              <a:t>is true </a:t>
            </a:r>
            <a:endParaRPr/>
          </a:p>
          <a:p>
            <a:pPr indent="-228600" lvl="1" marL="685800" marR="0" rtl="0" algn="l">
              <a:lnSpc>
                <a:spcPct val="90000"/>
              </a:lnSpc>
              <a:spcBef>
                <a:spcPts val="500"/>
              </a:spcBef>
              <a:spcAft>
                <a:spcPts val="0"/>
              </a:spcAft>
              <a:buClr>
                <a:schemeClr val="dk1"/>
              </a:buClr>
              <a:buSzPts val="2800"/>
              <a:buFont typeface="Arial"/>
              <a:buChar char="•"/>
            </a:pPr>
            <a:r>
              <a:rPr b="0" i="1" lang="en-US" sz="2800" u="none" cap="none" strike="noStrike">
                <a:solidFill>
                  <a:schemeClr val="dk1"/>
                </a:solidFill>
                <a:latin typeface="Calibri"/>
                <a:ea typeface="Calibri"/>
                <a:cs typeface="Calibri"/>
                <a:sym typeface="Calibri"/>
              </a:rPr>
              <a:t>B.fa1se - </a:t>
            </a:r>
            <a:r>
              <a:rPr b="0" i="0" lang="en-US" sz="2800" u="none" cap="none" strike="noStrike">
                <a:solidFill>
                  <a:schemeClr val="dk1"/>
                </a:solidFill>
                <a:latin typeface="Calibri"/>
                <a:ea typeface="Calibri"/>
                <a:cs typeface="Calibri"/>
                <a:sym typeface="Calibri"/>
              </a:rPr>
              <a:t>if </a:t>
            </a:r>
            <a:r>
              <a:rPr b="0" i="1" lang="en-US" sz="2800" u="none" cap="none" strike="noStrike">
                <a:solidFill>
                  <a:srgbClr val="FF0000"/>
                </a:solidFill>
                <a:latin typeface="Calibri"/>
                <a:ea typeface="Calibri"/>
                <a:cs typeface="Calibri"/>
                <a:sym typeface="Calibri"/>
              </a:rPr>
              <a:t>B </a:t>
            </a:r>
            <a:r>
              <a:rPr b="0" i="0" lang="en-US" sz="2800" u="none" cap="none" strike="noStrike">
                <a:solidFill>
                  <a:srgbClr val="FF0000"/>
                </a:solidFill>
                <a:latin typeface="Calibri"/>
                <a:ea typeface="Calibri"/>
                <a:cs typeface="Calibri"/>
                <a:sym typeface="Calibri"/>
              </a:rPr>
              <a:t>is false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9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Control-Flow Translation of Boolean Expressions</a:t>
            </a:r>
            <a:endParaRPr/>
          </a:p>
        </p:txBody>
      </p:sp>
      <p:pic>
        <p:nvPicPr>
          <p:cNvPr id="1075" name="Google Shape;1075;p98"/>
          <p:cNvPicPr preferRelativeResize="0"/>
          <p:nvPr>
            <p:ph idx="1" type="body"/>
          </p:nvPr>
        </p:nvPicPr>
        <p:blipFill rotWithShape="1">
          <a:blip r:embed="rId3">
            <a:alphaModFix/>
          </a:blip>
          <a:srcRect b="0" l="0" r="0" t="0"/>
          <a:stretch/>
        </p:blipFill>
        <p:spPr>
          <a:xfrm>
            <a:off x="735012" y="1582737"/>
            <a:ext cx="10515600" cy="2622550"/>
          </a:xfrm>
          <a:prstGeom prst="rect">
            <a:avLst/>
          </a:prstGeom>
          <a:noFill/>
          <a:ln>
            <a:noFill/>
          </a:ln>
        </p:spPr>
      </p:pic>
      <p:sp>
        <p:nvSpPr>
          <p:cNvPr id="1076" name="Google Shape;1076;p98"/>
          <p:cNvSpPr txBox="1"/>
          <p:nvPr/>
        </p:nvSpPr>
        <p:spPr>
          <a:xfrm>
            <a:off x="682625" y="4533900"/>
            <a:ext cx="10671175" cy="120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If </a:t>
            </a:r>
            <a:r>
              <a:rPr b="0" i="1" lang="en-US" sz="1800" u="none" cap="none" strike="noStrike">
                <a:solidFill>
                  <a:srgbClr val="FF0000"/>
                </a:solidFill>
                <a:latin typeface="Calibri"/>
                <a:ea typeface="Calibri"/>
                <a:cs typeface="Calibri"/>
                <a:sym typeface="Calibri"/>
              </a:rPr>
              <a:t>B1 </a:t>
            </a:r>
            <a:r>
              <a:rPr b="0" i="0" lang="en-US" sz="1800" u="none" cap="none" strike="noStrike">
                <a:solidFill>
                  <a:srgbClr val="FF0000"/>
                </a:solidFill>
                <a:latin typeface="Calibri"/>
                <a:ea typeface="Calibri"/>
                <a:cs typeface="Calibri"/>
                <a:sym typeface="Calibri"/>
              </a:rPr>
              <a:t>is true</a:t>
            </a:r>
            <a:r>
              <a:rPr b="0" i="0" lang="en-US" sz="1800" u="none" cap="none" strike="noStrike">
                <a:solidFill>
                  <a:schemeClr val="dk1"/>
                </a:solidFill>
                <a:latin typeface="Calibri"/>
                <a:ea typeface="Calibri"/>
                <a:cs typeface="Calibri"/>
                <a:sym typeface="Calibri"/>
              </a:rPr>
              <a:t>, then </a:t>
            </a:r>
            <a:r>
              <a:rPr b="0" i="1" lang="en-US" sz="1800" u="none" cap="none" strike="noStrike">
                <a:solidFill>
                  <a:srgbClr val="FF0000"/>
                </a:solidFill>
                <a:latin typeface="Calibri"/>
                <a:ea typeface="Calibri"/>
                <a:cs typeface="Calibri"/>
                <a:sym typeface="Calibri"/>
              </a:rPr>
              <a:t>B </a:t>
            </a:r>
            <a:r>
              <a:rPr b="0" i="0" lang="en-US" sz="1800" u="none" cap="none" strike="noStrike">
                <a:solidFill>
                  <a:srgbClr val="FF0000"/>
                </a:solidFill>
                <a:latin typeface="Calibri"/>
                <a:ea typeface="Calibri"/>
                <a:cs typeface="Calibri"/>
                <a:sym typeface="Calibri"/>
              </a:rPr>
              <a:t>itself is true</a:t>
            </a:r>
            <a:r>
              <a:rPr b="0" i="0" lang="en-US" sz="1800" u="none" cap="none" strike="noStrike">
                <a:solidFill>
                  <a:schemeClr val="dk1"/>
                </a:solidFill>
                <a:latin typeface="Calibri"/>
                <a:ea typeface="Calibri"/>
                <a:cs typeface="Calibri"/>
                <a:sym typeface="Calibri"/>
              </a:rPr>
              <a:t>, so </a:t>
            </a:r>
            <a:r>
              <a:rPr b="0" i="1" lang="en-US" sz="1800" u="none" cap="none" strike="noStrike">
                <a:solidFill>
                  <a:srgbClr val="FF0000"/>
                </a:solidFill>
                <a:latin typeface="Calibri"/>
                <a:ea typeface="Calibri"/>
                <a:cs typeface="Calibri"/>
                <a:sym typeface="Calibri"/>
              </a:rPr>
              <a:t>B1.true</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is the same as </a:t>
            </a:r>
            <a:r>
              <a:rPr b="0" i="1" lang="en-US" sz="1800" u="none" cap="none" strike="noStrike">
                <a:solidFill>
                  <a:srgbClr val="FF0000"/>
                </a:solidFill>
                <a:latin typeface="Calibri"/>
                <a:ea typeface="Calibri"/>
                <a:cs typeface="Calibri"/>
                <a:sym typeface="Calibri"/>
              </a:rPr>
              <a:t>B.true</a:t>
            </a:r>
            <a:r>
              <a:rPr b="0" i="1"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If </a:t>
            </a:r>
            <a:r>
              <a:rPr b="0" i="1" lang="en-US" sz="1800" u="none" cap="none" strike="noStrike">
                <a:solidFill>
                  <a:srgbClr val="FF0000"/>
                </a:solidFill>
                <a:latin typeface="Calibri"/>
                <a:ea typeface="Calibri"/>
                <a:cs typeface="Calibri"/>
                <a:sym typeface="Calibri"/>
              </a:rPr>
              <a:t>B1 </a:t>
            </a:r>
            <a:r>
              <a:rPr b="0" i="0" lang="en-US" sz="1800" u="none" cap="none" strike="noStrike">
                <a:solidFill>
                  <a:srgbClr val="FF0000"/>
                </a:solidFill>
                <a:latin typeface="Calibri"/>
                <a:ea typeface="Calibri"/>
                <a:cs typeface="Calibri"/>
                <a:sym typeface="Calibri"/>
              </a:rPr>
              <a:t>is false</a:t>
            </a:r>
            <a:r>
              <a:rPr b="0" i="0" lang="en-US" sz="1800" u="none" cap="none" strike="noStrike">
                <a:solidFill>
                  <a:schemeClr val="dk1"/>
                </a:solidFill>
                <a:latin typeface="Calibri"/>
                <a:ea typeface="Calibri"/>
                <a:cs typeface="Calibri"/>
                <a:sym typeface="Calibri"/>
              </a:rPr>
              <a:t>, then </a:t>
            </a:r>
            <a:r>
              <a:rPr b="0" i="1" lang="en-US" sz="1800" u="none" cap="none" strike="noStrike">
                <a:solidFill>
                  <a:srgbClr val="FF0000"/>
                </a:solidFill>
                <a:latin typeface="Calibri"/>
                <a:ea typeface="Calibri"/>
                <a:cs typeface="Calibri"/>
                <a:sym typeface="Calibri"/>
              </a:rPr>
              <a:t>B2 </a:t>
            </a:r>
            <a:r>
              <a:rPr b="0" i="0" lang="en-US" sz="1800" u="none" cap="none" strike="noStrike">
                <a:solidFill>
                  <a:srgbClr val="FF0000"/>
                </a:solidFill>
                <a:latin typeface="Calibri"/>
                <a:ea typeface="Calibri"/>
                <a:cs typeface="Calibri"/>
                <a:sym typeface="Calibri"/>
              </a:rPr>
              <a:t>must be evaluated</a:t>
            </a:r>
            <a:r>
              <a:rPr b="0" i="0" lang="en-US" sz="1800" u="none" cap="none" strike="noStrike">
                <a:solidFill>
                  <a:schemeClr val="dk1"/>
                </a:solidFill>
                <a:latin typeface="Calibri"/>
                <a:ea typeface="Calibri"/>
                <a:cs typeface="Calibri"/>
                <a:sym typeface="Calibri"/>
              </a:rPr>
              <a:t>, so make </a:t>
            </a:r>
            <a:r>
              <a:rPr b="0" i="1" lang="en-US" sz="1800" u="none" cap="none" strike="noStrike">
                <a:solidFill>
                  <a:srgbClr val="FF0000"/>
                </a:solidFill>
                <a:latin typeface="Calibri"/>
                <a:ea typeface="Calibri"/>
                <a:cs typeface="Calibri"/>
                <a:sym typeface="Calibri"/>
              </a:rPr>
              <a:t>B1.false</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be the </a:t>
            </a:r>
            <a:r>
              <a:rPr b="0" i="0" lang="en-US" sz="1800" u="none" cap="none" strike="noStrike">
                <a:solidFill>
                  <a:srgbClr val="FF0000"/>
                </a:solidFill>
                <a:latin typeface="Calibri"/>
                <a:ea typeface="Calibri"/>
                <a:cs typeface="Calibri"/>
                <a:sym typeface="Calibri"/>
              </a:rPr>
              <a:t>label of the first instruction</a:t>
            </a:r>
            <a:r>
              <a:rPr b="0" i="0" lang="en-US" sz="1800" u="none" cap="none" strike="noStrike">
                <a:solidFill>
                  <a:schemeClr val="dk1"/>
                </a:solidFill>
                <a:latin typeface="Calibri"/>
                <a:ea typeface="Calibri"/>
                <a:cs typeface="Calibri"/>
                <a:sym typeface="Calibri"/>
              </a:rPr>
              <a:t> in the code for </a:t>
            </a:r>
            <a:r>
              <a:rPr b="0" i="1" lang="en-US" sz="1800" u="none" cap="none" strike="noStrike">
                <a:solidFill>
                  <a:srgbClr val="FF0000"/>
                </a:solidFill>
                <a:latin typeface="Calibri"/>
                <a:ea typeface="Calibri"/>
                <a:cs typeface="Calibri"/>
                <a:sym typeface="Calibri"/>
              </a:rPr>
              <a:t>B2.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a:t>
            </a:r>
            <a:r>
              <a:rPr b="0" i="0" lang="en-US" sz="1800" u="none" cap="none" strike="noStrike">
                <a:solidFill>
                  <a:srgbClr val="FF0000"/>
                </a:solidFill>
                <a:latin typeface="Calibri"/>
                <a:ea typeface="Calibri"/>
                <a:cs typeface="Calibri"/>
                <a:sym typeface="Calibri"/>
              </a:rPr>
              <a:t>true and false exits of </a:t>
            </a:r>
            <a:r>
              <a:rPr b="0" i="1" lang="en-US" sz="1800" u="none" cap="none" strike="noStrike">
                <a:solidFill>
                  <a:srgbClr val="FF0000"/>
                </a:solidFill>
                <a:latin typeface="Calibri"/>
                <a:ea typeface="Calibri"/>
                <a:cs typeface="Calibri"/>
                <a:sym typeface="Calibri"/>
              </a:rPr>
              <a:t>B2 </a:t>
            </a:r>
            <a:r>
              <a:rPr b="0" i="0" lang="en-US" sz="1800" u="none" cap="none" strike="noStrike">
                <a:solidFill>
                  <a:schemeClr val="dk1"/>
                </a:solidFill>
                <a:latin typeface="Calibri"/>
                <a:ea typeface="Calibri"/>
                <a:cs typeface="Calibri"/>
                <a:sym typeface="Calibri"/>
              </a:rPr>
              <a:t>are the same as the </a:t>
            </a:r>
            <a:r>
              <a:rPr b="0" i="0" lang="en-US" sz="1800" u="none" cap="none" strike="noStrike">
                <a:solidFill>
                  <a:srgbClr val="FF0000"/>
                </a:solidFill>
                <a:latin typeface="Calibri"/>
                <a:ea typeface="Calibri"/>
                <a:cs typeface="Calibri"/>
                <a:sym typeface="Calibri"/>
              </a:rPr>
              <a:t>true and false exits of </a:t>
            </a:r>
            <a:r>
              <a:rPr b="0" i="1" lang="en-US" sz="1800" u="none" cap="none" strike="noStrike">
                <a:solidFill>
                  <a:srgbClr val="FF0000"/>
                </a:solidFill>
                <a:latin typeface="Calibri"/>
                <a:ea typeface="Calibri"/>
                <a:cs typeface="Calibri"/>
                <a:sym typeface="Calibri"/>
              </a:rPr>
              <a:t>B</a:t>
            </a:r>
            <a:r>
              <a:rPr b="0" i="1"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respectively.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9"/>
          <p:cNvSpPr txBox="1"/>
          <p:nvPr>
            <p:ph type="title"/>
          </p:nvPr>
        </p:nvSpPr>
        <p:spPr>
          <a:xfrm>
            <a:off x="515937" y="365125"/>
            <a:ext cx="10515600" cy="11287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Control-Flow Translation of Boolean Expressions</a:t>
            </a:r>
            <a:endParaRPr/>
          </a:p>
        </p:txBody>
      </p:sp>
      <p:pic>
        <p:nvPicPr>
          <p:cNvPr id="1082" name="Google Shape;1082;p99"/>
          <p:cNvPicPr preferRelativeResize="0"/>
          <p:nvPr>
            <p:ph idx="1" type="body"/>
          </p:nvPr>
        </p:nvPicPr>
        <p:blipFill rotWithShape="1">
          <a:blip r:embed="rId3">
            <a:alphaModFix/>
          </a:blip>
          <a:srcRect b="0" l="0" r="0" t="0"/>
          <a:stretch/>
        </p:blipFill>
        <p:spPr>
          <a:xfrm>
            <a:off x="682625" y="1508125"/>
            <a:ext cx="9580562" cy="357187"/>
          </a:xfrm>
          <a:prstGeom prst="rect">
            <a:avLst/>
          </a:prstGeom>
          <a:noFill/>
          <a:ln>
            <a:noFill/>
          </a:ln>
        </p:spPr>
      </p:pic>
      <p:pic>
        <p:nvPicPr>
          <p:cNvPr id="1083" name="Google Shape;1083;p99"/>
          <p:cNvPicPr preferRelativeResize="0"/>
          <p:nvPr/>
        </p:nvPicPr>
        <p:blipFill rotWithShape="1">
          <a:blip r:embed="rId4">
            <a:alphaModFix/>
          </a:blip>
          <a:srcRect b="0" l="0" r="0" t="0"/>
          <a:stretch/>
        </p:blipFill>
        <p:spPr>
          <a:xfrm>
            <a:off x="1449387" y="1879600"/>
            <a:ext cx="9582150" cy="2268537"/>
          </a:xfrm>
          <a:prstGeom prst="rect">
            <a:avLst/>
          </a:prstGeom>
          <a:noFill/>
          <a:ln>
            <a:noFill/>
          </a:ln>
        </p:spPr>
      </p:pic>
      <p:sp>
        <p:nvSpPr>
          <p:cNvPr id="1084" name="Google Shape;1084;p99"/>
          <p:cNvSpPr txBox="1"/>
          <p:nvPr/>
        </p:nvSpPr>
        <p:spPr>
          <a:xfrm>
            <a:off x="682625" y="4533900"/>
            <a:ext cx="10671175" cy="24923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t>
            </a:r>
            <a:r>
              <a:rPr b="0" i="1" lang="en-US" sz="2400" u="none" cap="none" strike="noStrike">
                <a:solidFill>
                  <a:srgbClr val="FF0000"/>
                </a:solidFill>
                <a:latin typeface="Calibri"/>
                <a:ea typeface="Calibri"/>
                <a:cs typeface="Calibri"/>
                <a:sym typeface="Calibri"/>
              </a:rPr>
              <a:t>B1 </a:t>
            </a:r>
            <a:r>
              <a:rPr b="0" i="0" lang="en-US" sz="2400" u="none" cap="none" strike="noStrike">
                <a:solidFill>
                  <a:srgbClr val="FF0000"/>
                </a:solidFill>
                <a:latin typeface="Calibri"/>
                <a:ea typeface="Calibri"/>
                <a:cs typeface="Calibri"/>
                <a:sym typeface="Calibri"/>
              </a:rPr>
              <a:t>is true</a:t>
            </a:r>
            <a:r>
              <a:rPr b="0" i="0" lang="en-US" sz="2400" u="none" cap="none" strike="noStrike">
                <a:solidFill>
                  <a:schemeClr val="dk1"/>
                </a:solidFill>
                <a:latin typeface="Calibri"/>
                <a:ea typeface="Calibri"/>
                <a:cs typeface="Calibri"/>
                <a:sym typeface="Calibri"/>
              </a:rPr>
              <a:t>, then </a:t>
            </a:r>
            <a:r>
              <a:rPr b="0" i="1" lang="en-US" sz="2400" u="none" cap="none" strike="noStrike">
                <a:solidFill>
                  <a:srgbClr val="FF0000"/>
                </a:solidFill>
                <a:latin typeface="Calibri"/>
                <a:ea typeface="Calibri"/>
                <a:cs typeface="Calibri"/>
                <a:sym typeface="Calibri"/>
              </a:rPr>
              <a:t>B2 </a:t>
            </a:r>
            <a:r>
              <a:rPr b="0" i="0" lang="en-US" sz="2400" u="none" cap="none" strike="noStrike">
                <a:solidFill>
                  <a:schemeClr val="dk1"/>
                </a:solidFill>
                <a:latin typeface="Calibri"/>
                <a:ea typeface="Calibri"/>
                <a:cs typeface="Calibri"/>
                <a:sym typeface="Calibri"/>
              </a:rPr>
              <a:t>must be evaluated so  make </a:t>
            </a:r>
            <a:r>
              <a:rPr b="0" i="1" lang="en-US" sz="2400" u="none" cap="none" strike="noStrike">
                <a:solidFill>
                  <a:srgbClr val="FF0000"/>
                </a:solidFill>
                <a:latin typeface="Calibri"/>
                <a:ea typeface="Calibri"/>
                <a:cs typeface="Calibri"/>
                <a:sym typeface="Calibri"/>
              </a:rPr>
              <a:t>B1.true</a:t>
            </a:r>
            <a:r>
              <a:rPr b="0" i="1"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is assigned as  the label of the </a:t>
            </a:r>
            <a:r>
              <a:rPr b="0" i="0" lang="en-US" sz="2400" u="none" cap="none" strike="noStrike">
                <a:solidFill>
                  <a:srgbClr val="FF0000"/>
                </a:solidFill>
                <a:latin typeface="Calibri"/>
                <a:ea typeface="Calibri"/>
                <a:cs typeface="Calibri"/>
                <a:sym typeface="Calibri"/>
              </a:rPr>
              <a:t>first instruction in the code for </a:t>
            </a:r>
            <a:r>
              <a:rPr b="0" i="1" lang="en-US" sz="2400" u="none" cap="none" strike="noStrike">
                <a:solidFill>
                  <a:srgbClr val="FF0000"/>
                </a:solidFill>
                <a:latin typeface="Calibri"/>
                <a:ea typeface="Calibri"/>
                <a:cs typeface="Calibri"/>
                <a:sym typeface="Calibri"/>
              </a:rPr>
              <a:t>B2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t>
            </a:r>
            <a:r>
              <a:rPr b="0" i="1" lang="en-US" sz="2400" u="none" cap="none" strike="noStrike">
                <a:solidFill>
                  <a:srgbClr val="FF0000"/>
                </a:solidFill>
                <a:latin typeface="Calibri"/>
                <a:ea typeface="Calibri"/>
                <a:cs typeface="Calibri"/>
                <a:sym typeface="Calibri"/>
              </a:rPr>
              <a:t>B1 </a:t>
            </a:r>
            <a:r>
              <a:rPr b="0" i="0" lang="en-US" sz="2400" u="none" cap="none" strike="noStrike">
                <a:solidFill>
                  <a:srgbClr val="FF0000"/>
                </a:solidFill>
                <a:latin typeface="Calibri"/>
                <a:ea typeface="Calibri"/>
                <a:cs typeface="Calibri"/>
                <a:sym typeface="Calibri"/>
              </a:rPr>
              <a:t>is false</a:t>
            </a:r>
            <a:r>
              <a:rPr b="0" i="0" lang="en-US" sz="2400" u="none" cap="none" strike="noStrike">
                <a:solidFill>
                  <a:schemeClr val="dk1"/>
                </a:solidFill>
                <a:latin typeface="Calibri"/>
                <a:ea typeface="Calibri"/>
                <a:cs typeface="Calibri"/>
                <a:sym typeface="Calibri"/>
              </a:rPr>
              <a:t>, then </a:t>
            </a:r>
            <a:r>
              <a:rPr b="0" i="1" lang="en-US" sz="2400" u="none" cap="none" strike="noStrike">
                <a:solidFill>
                  <a:srgbClr val="FF0000"/>
                </a:solidFill>
                <a:latin typeface="Calibri"/>
                <a:ea typeface="Calibri"/>
                <a:cs typeface="Calibri"/>
                <a:sym typeface="Calibri"/>
              </a:rPr>
              <a:t>B </a:t>
            </a:r>
            <a:r>
              <a:rPr b="0" i="0" lang="en-US" sz="2400" u="none" cap="none" strike="noStrike">
                <a:solidFill>
                  <a:srgbClr val="FF0000"/>
                </a:solidFill>
                <a:latin typeface="Calibri"/>
                <a:ea typeface="Calibri"/>
                <a:cs typeface="Calibri"/>
                <a:sym typeface="Calibri"/>
              </a:rPr>
              <a:t>itself is false</a:t>
            </a:r>
            <a:r>
              <a:rPr b="0" i="0" lang="en-US" sz="2400" u="none" cap="none" strike="noStrike">
                <a:solidFill>
                  <a:schemeClr val="dk1"/>
                </a:solidFill>
                <a:latin typeface="Calibri"/>
                <a:ea typeface="Calibri"/>
                <a:cs typeface="Calibri"/>
                <a:sym typeface="Calibri"/>
              </a:rPr>
              <a:t>, so </a:t>
            </a:r>
            <a:r>
              <a:rPr b="0" i="1" lang="en-US" sz="2400" u="none" cap="none" strike="noStrike">
                <a:solidFill>
                  <a:srgbClr val="FF0000"/>
                </a:solidFill>
                <a:latin typeface="Calibri"/>
                <a:ea typeface="Calibri"/>
                <a:cs typeface="Calibri"/>
                <a:sym typeface="Calibri"/>
              </a:rPr>
              <a:t>B1.false </a:t>
            </a:r>
            <a:r>
              <a:rPr b="0" i="0" lang="en-US" sz="2400" u="none" cap="none" strike="noStrike">
                <a:solidFill>
                  <a:srgbClr val="FF0000"/>
                </a:solidFill>
                <a:latin typeface="Calibri"/>
                <a:ea typeface="Calibri"/>
                <a:cs typeface="Calibri"/>
                <a:sym typeface="Calibri"/>
              </a:rPr>
              <a:t>is the same as </a:t>
            </a:r>
            <a:r>
              <a:rPr b="0" i="1" lang="en-US" sz="2400" u="none" cap="none" strike="noStrike">
                <a:solidFill>
                  <a:srgbClr val="FF0000"/>
                </a:solidFill>
                <a:latin typeface="Calibri"/>
                <a:ea typeface="Calibri"/>
                <a:cs typeface="Calibri"/>
                <a:sym typeface="Calibri"/>
              </a:rPr>
              <a:t>B.false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t>
            </a:r>
            <a:r>
              <a:rPr b="0" i="1" lang="en-US" sz="2400" u="none" cap="none" strike="noStrike">
                <a:solidFill>
                  <a:srgbClr val="FF0000"/>
                </a:solidFill>
                <a:latin typeface="Calibri"/>
                <a:ea typeface="Calibri"/>
                <a:cs typeface="Calibri"/>
                <a:sym typeface="Calibri"/>
              </a:rPr>
              <a:t>B2 </a:t>
            </a:r>
            <a:r>
              <a:rPr b="0" i="0" lang="en-US" sz="2400" u="none" cap="none" strike="noStrike">
                <a:solidFill>
                  <a:srgbClr val="FF0000"/>
                </a:solidFill>
                <a:latin typeface="Calibri"/>
                <a:ea typeface="Calibri"/>
                <a:cs typeface="Calibri"/>
                <a:sym typeface="Calibri"/>
              </a:rPr>
              <a:t>is true</a:t>
            </a:r>
            <a:r>
              <a:rPr b="0" i="0" lang="en-US" sz="2400" u="none" cap="none" strike="noStrike">
                <a:solidFill>
                  <a:schemeClr val="dk1"/>
                </a:solidFill>
                <a:latin typeface="Calibri"/>
                <a:ea typeface="Calibri"/>
                <a:cs typeface="Calibri"/>
                <a:sym typeface="Calibri"/>
              </a:rPr>
              <a:t>, then </a:t>
            </a:r>
            <a:r>
              <a:rPr b="0" i="1" lang="en-US" sz="2400" u="none" cap="none" strike="noStrike">
                <a:solidFill>
                  <a:srgbClr val="FF0000"/>
                </a:solidFill>
                <a:latin typeface="Calibri"/>
                <a:ea typeface="Calibri"/>
                <a:cs typeface="Calibri"/>
                <a:sym typeface="Calibri"/>
              </a:rPr>
              <a:t>B </a:t>
            </a:r>
            <a:r>
              <a:rPr b="0" i="0" lang="en-US" sz="2400" u="none" cap="none" strike="noStrike">
                <a:solidFill>
                  <a:srgbClr val="FF0000"/>
                </a:solidFill>
                <a:latin typeface="Calibri"/>
                <a:ea typeface="Calibri"/>
                <a:cs typeface="Calibri"/>
                <a:sym typeface="Calibri"/>
              </a:rPr>
              <a:t>itself is true</a:t>
            </a:r>
            <a:r>
              <a:rPr b="0" i="0" lang="en-US" sz="2400" u="none" cap="none" strike="noStrike">
                <a:solidFill>
                  <a:schemeClr val="dk1"/>
                </a:solidFill>
                <a:latin typeface="Calibri"/>
                <a:ea typeface="Calibri"/>
                <a:cs typeface="Calibri"/>
                <a:sym typeface="Calibri"/>
              </a:rPr>
              <a:t>, so </a:t>
            </a:r>
            <a:r>
              <a:rPr b="0" i="1" lang="en-US" sz="2400" u="none" cap="none" strike="noStrike">
                <a:solidFill>
                  <a:srgbClr val="FF0000"/>
                </a:solidFill>
                <a:latin typeface="Calibri"/>
                <a:ea typeface="Calibri"/>
                <a:cs typeface="Calibri"/>
                <a:sym typeface="Calibri"/>
              </a:rPr>
              <a:t>B2.true </a:t>
            </a:r>
            <a:r>
              <a:rPr b="0" i="0" lang="en-US" sz="2400" u="none" cap="none" strike="noStrike">
                <a:solidFill>
                  <a:srgbClr val="FF0000"/>
                </a:solidFill>
                <a:latin typeface="Calibri"/>
                <a:ea typeface="Calibri"/>
                <a:cs typeface="Calibri"/>
                <a:sym typeface="Calibri"/>
              </a:rPr>
              <a:t>is the same as </a:t>
            </a:r>
            <a:r>
              <a:rPr b="0" i="1" lang="en-US" sz="2400" u="none" cap="none" strike="noStrike">
                <a:solidFill>
                  <a:srgbClr val="FF0000"/>
                </a:solidFill>
                <a:latin typeface="Calibri"/>
                <a:ea typeface="Calibri"/>
                <a:cs typeface="Calibri"/>
                <a:sym typeface="Calibri"/>
              </a:rPr>
              <a:t>B.true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a:t>
            </a:r>
            <a:r>
              <a:rPr b="0" i="1" lang="en-US" sz="2400" u="none" cap="none" strike="noStrike">
                <a:solidFill>
                  <a:srgbClr val="FF0000"/>
                </a:solidFill>
                <a:latin typeface="Calibri"/>
                <a:ea typeface="Calibri"/>
                <a:cs typeface="Calibri"/>
                <a:sym typeface="Calibri"/>
              </a:rPr>
              <a:t>B2 </a:t>
            </a:r>
            <a:r>
              <a:rPr b="0" i="0" lang="en-US" sz="2400" u="none" cap="none" strike="noStrike">
                <a:solidFill>
                  <a:srgbClr val="FF0000"/>
                </a:solidFill>
                <a:latin typeface="Calibri"/>
                <a:ea typeface="Calibri"/>
                <a:cs typeface="Calibri"/>
                <a:sym typeface="Calibri"/>
              </a:rPr>
              <a:t>is false</a:t>
            </a:r>
            <a:r>
              <a:rPr b="0" i="0" lang="en-US" sz="2400" u="none" cap="none" strike="noStrike">
                <a:solidFill>
                  <a:schemeClr val="dk1"/>
                </a:solidFill>
                <a:latin typeface="Calibri"/>
                <a:ea typeface="Calibri"/>
                <a:cs typeface="Calibri"/>
                <a:sym typeface="Calibri"/>
              </a:rPr>
              <a:t>, then </a:t>
            </a:r>
            <a:r>
              <a:rPr b="0" i="1" lang="en-US" sz="2400" u="none" cap="none" strike="noStrike">
                <a:solidFill>
                  <a:srgbClr val="FF0000"/>
                </a:solidFill>
                <a:latin typeface="Calibri"/>
                <a:ea typeface="Calibri"/>
                <a:cs typeface="Calibri"/>
                <a:sym typeface="Calibri"/>
              </a:rPr>
              <a:t>B </a:t>
            </a:r>
            <a:r>
              <a:rPr b="0" i="0" lang="en-US" sz="2400" u="none" cap="none" strike="noStrike">
                <a:solidFill>
                  <a:srgbClr val="FF0000"/>
                </a:solidFill>
                <a:latin typeface="Calibri"/>
                <a:ea typeface="Calibri"/>
                <a:cs typeface="Calibri"/>
                <a:sym typeface="Calibri"/>
              </a:rPr>
              <a:t>itself is false</a:t>
            </a:r>
            <a:r>
              <a:rPr b="0" i="0" lang="en-US" sz="2400" u="none" cap="none" strike="noStrike">
                <a:solidFill>
                  <a:schemeClr val="dk1"/>
                </a:solidFill>
                <a:latin typeface="Calibri"/>
                <a:ea typeface="Calibri"/>
                <a:cs typeface="Calibri"/>
                <a:sym typeface="Calibri"/>
              </a:rPr>
              <a:t>, so </a:t>
            </a:r>
            <a:r>
              <a:rPr b="0" i="1" lang="en-US" sz="2400" u="none" cap="none" strike="noStrike">
                <a:solidFill>
                  <a:srgbClr val="FF0000"/>
                </a:solidFill>
                <a:latin typeface="Calibri"/>
                <a:ea typeface="Calibri"/>
                <a:cs typeface="Calibri"/>
                <a:sym typeface="Calibri"/>
              </a:rPr>
              <a:t>B2.false </a:t>
            </a:r>
            <a:r>
              <a:rPr b="0" i="0" lang="en-US" sz="2400" u="none" cap="none" strike="noStrike">
                <a:solidFill>
                  <a:srgbClr val="FF0000"/>
                </a:solidFill>
                <a:latin typeface="Calibri"/>
                <a:ea typeface="Calibri"/>
                <a:cs typeface="Calibri"/>
                <a:sym typeface="Calibri"/>
              </a:rPr>
              <a:t>is the same as </a:t>
            </a:r>
            <a:r>
              <a:rPr b="0" i="1" lang="en-US" sz="2400" u="none" cap="none" strike="noStrike">
                <a:solidFill>
                  <a:srgbClr val="FF0000"/>
                </a:solidFill>
                <a:latin typeface="Calibri"/>
                <a:ea typeface="Calibri"/>
                <a:cs typeface="Calibri"/>
                <a:sym typeface="Calibri"/>
              </a:rPr>
              <a:t>B.false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0"/>
          <p:cNvSpPr txBox="1"/>
          <p:nvPr>
            <p:ph type="title"/>
          </p:nvPr>
        </p:nvSpPr>
        <p:spPr>
          <a:xfrm>
            <a:off x="838200" y="365125"/>
            <a:ext cx="10515600" cy="10382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Control-Flow Translation of Boolean Expressions</a:t>
            </a:r>
            <a:endParaRPr/>
          </a:p>
        </p:txBody>
      </p:sp>
      <p:pic>
        <p:nvPicPr>
          <p:cNvPr id="1090" name="Google Shape;1090;p100"/>
          <p:cNvPicPr preferRelativeResize="0"/>
          <p:nvPr>
            <p:ph idx="1" type="body"/>
          </p:nvPr>
        </p:nvPicPr>
        <p:blipFill rotWithShape="1">
          <a:blip r:embed="rId3">
            <a:alphaModFix/>
          </a:blip>
          <a:srcRect b="0" l="0" r="0" t="0"/>
          <a:stretch/>
        </p:blipFill>
        <p:spPr>
          <a:xfrm>
            <a:off x="838200" y="1403350"/>
            <a:ext cx="10515600" cy="393700"/>
          </a:xfrm>
          <a:prstGeom prst="rect">
            <a:avLst/>
          </a:prstGeom>
          <a:noFill/>
          <a:ln>
            <a:noFill/>
          </a:ln>
        </p:spPr>
      </p:pic>
      <p:pic>
        <p:nvPicPr>
          <p:cNvPr id="1091" name="Google Shape;1091;p100"/>
          <p:cNvPicPr preferRelativeResize="0"/>
          <p:nvPr/>
        </p:nvPicPr>
        <p:blipFill rotWithShape="1">
          <a:blip r:embed="rId4">
            <a:alphaModFix/>
          </a:blip>
          <a:srcRect b="0" l="0" r="0" t="0"/>
          <a:stretch/>
        </p:blipFill>
        <p:spPr>
          <a:xfrm>
            <a:off x="2047875" y="1797050"/>
            <a:ext cx="9828212" cy="1525587"/>
          </a:xfrm>
          <a:prstGeom prst="rect">
            <a:avLst/>
          </a:prstGeom>
          <a:noFill/>
          <a:ln>
            <a:noFill/>
          </a:ln>
        </p:spPr>
      </p:pic>
      <p:sp>
        <p:nvSpPr>
          <p:cNvPr id="1092" name="Google Shape;1092;p100"/>
          <p:cNvSpPr txBox="1"/>
          <p:nvPr/>
        </p:nvSpPr>
        <p:spPr>
          <a:xfrm>
            <a:off x="952500" y="3927475"/>
            <a:ext cx="10213975" cy="15700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No code </a:t>
            </a:r>
            <a:r>
              <a:rPr b="0" i="0" lang="en-US" sz="2400" u="none" cap="none" strike="noStrike">
                <a:solidFill>
                  <a:schemeClr val="dk1"/>
                </a:solidFill>
                <a:latin typeface="Calibri"/>
                <a:ea typeface="Calibri"/>
                <a:cs typeface="Calibri"/>
                <a:sym typeface="Calibri"/>
              </a:rPr>
              <a:t>is needed for an expression B of the form ! B1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2400"/>
              <a:buFont typeface="Arial"/>
              <a:buChar char="•"/>
            </a:pPr>
            <a:r>
              <a:rPr b="0" i="0" lang="en-US" sz="2400" u="none" cap="none" strike="noStrike">
                <a:solidFill>
                  <a:srgbClr val="FF0000"/>
                </a:solidFill>
                <a:latin typeface="Calibri"/>
                <a:ea typeface="Calibri"/>
                <a:cs typeface="Calibri"/>
                <a:sym typeface="Calibri"/>
              </a:rPr>
              <a:t>Interchange the true and false exits </a:t>
            </a:r>
            <a:r>
              <a:rPr b="0" i="0" lang="en-US" sz="2400" u="none" cap="none" strike="noStrike">
                <a:solidFill>
                  <a:schemeClr val="dk1"/>
                </a:solidFill>
                <a:latin typeface="Calibri"/>
                <a:ea typeface="Calibri"/>
                <a:cs typeface="Calibri"/>
                <a:sym typeface="Calibri"/>
              </a:rPr>
              <a:t>of B to get the true and false exits of B1.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1"/>
          <p:cNvSpPr txBox="1"/>
          <p:nvPr>
            <p:ph type="title"/>
          </p:nvPr>
        </p:nvSpPr>
        <p:spPr>
          <a:xfrm>
            <a:off x="838200" y="365125"/>
            <a:ext cx="10515600" cy="1116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Control-Flow Translation of Boolean Expressions</a:t>
            </a:r>
            <a:endParaRPr/>
          </a:p>
        </p:txBody>
      </p:sp>
      <p:pic>
        <p:nvPicPr>
          <p:cNvPr id="1098" name="Google Shape;1098;p101"/>
          <p:cNvPicPr preferRelativeResize="0"/>
          <p:nvPr/>
        </p:nvPicPr>
        <p:blipFill rotWithShape="1">
          <a:blip r:embed="rId3">
            <a:alphaModFix/>
          </a:blip>
          <a:srcRect b="0" l="0" r="0" t="0"/>
          <a:stretch/>
        </p:blipFill>
        <p:spPr>
          <a:xfrm>
            <a:off x="838200" y="1481137"/>
            <a:ext cx="10301287" cy="385762"/>
          </a:xfrm>
          <a:prstGeom prst="rect">
            <a:avLst/>
          </a:prstGeom>
          <a:noFill/>
          <a:ln>
            <a:noFill/>
          </a:ln>
        </p:spPr>
      </p:pic>
      <p:pic>
        <p:nvPicPr>
          <p:cNvPr id="1099" name="Google Shape;1099;p101"/>
          <p:cNvPicPr preferRelativeResize="0"/>
          <p:nvPr/>
        </p:nvPicPr>
        <p:blipFill rotWithShape="1">
          <a:blip r:embed="rId4">
            <a:alphaModFix/>
          </a:blip>
          <a:srcRect b="0" l="0" r="0" t="0"/>
          <a:stretch/>
        </p:blipFill>
        <p:spPr>
          <a:xfrm>
            <a:off x="1881187" y="1854200"/>
            <a:ext cx="9472612" cy="1330325"/>
          </a:xfrm>
          <a:prstGeom prst="rect">
            <a:avLst/>
          </a:prstGeom>
          <a:noFill/>
          <a:ln>
            <a:noFill/>
          </a:ln>
        </p:spPr>
      </p:pic>
      <p:sp>
        <p:nvSpPr>
          <p:cNvPr id="1100" name="Google Shape;1100;p101"/>
          <p:cNvSpPr txBox="1"/>
          <p:nvPr/>
        </p:nvSpPr>
        <p:spPr>
          <a:xfrm>
            <a:off x="965200" y="3603625"/>
            <a:ext cx="10174287" cy="14763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Translated directly into a </a:t>
            </a:r>
            <a:r>
              <a:rPr b="0" i="0" lang="en-US" sz="2400" u="none" cap="none" strike="noStrike">
                <a:solidFill>
                  <a:srgbClr val="FF0000"/>
                </a:solidFill>
                <a:latin typeface="Calibri"/>
                <a:ea typeface="Calibri"/>
                <a:cs typeface="Calibri"/>
                <a:sym typeface="Calibri"/>
              </a:rPr>
              <a:t>comparison three-address instruction </a:t>
            </a:r>
            <a:r>
              <a:rPr b="0" i="0" lang="en-US" sz="2400" u="none" cap="none" strike="noStrike">
                <a:solidFill>
                  <a:schemeClr val="dk1"/>
                </a:solidFill>
                <a:latin typeface="Calibri"/>
                <a:ea typeface="Calibri"/>
                <a:cs typeface="Calibri"/>
                <a:sym typeface="Calibri"/>
              </a:rPr>
              <a:t>with </a:t>
            </a:r>
            <a:r>
              <a:rPr b="0" i="0" lang="en-US" sz="2400" u="none" cap="none" strike="noStrike">
                <a:solidFill>
                  <a:srgbClr val="FF0000"/>
                </a:solidFill>
                <a:latin typeface="Calibri"/>
                <a:ea typeface="Calibri"/>
                <a:cs typeface="Calibri"/>
                <a:sym typeface="Calibri"/>
              </a:rPr>
              <a:t>jumps to the appropriate places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instance, </a:t>
            </a:r>
            <a:r>
              <a:rPr b="0" i="1" lang="en-US" sz="2400" u="none" cap="none" strike="noStrike">
                <a:solidFill>
                  <a:schemeClr val="dk1"/>
                </a:solidFill>
                <a:latin typeface="Calibri"/>
                <a:ea typeface="Calibri"/>
                <a:cs typeface="Calibri"/>
                <a:sym typeface="Calibri"/>
              </a:rPr>
              <a:t>B </a:t>
            </a:r>
            <a:r>
              <a:rPr b="0" i="0" lang="en-US" sz="2400" u="none" cap="none" strike="noStrike">
                <a:solidFill>
                  <a:schemeClr val="dk1"/>
                </a:solidFill>
                <a:latin typeface="Calibri"/>
                <a:ea typeface="Calibri"/>
                <a:cs typeface="Calibri"/>
                <a:sym typeface="Calibri"/>
              </a:rPr>
              <a:t>of the form </a:t>
            </a:r>
            <a:r>
              <a:rPr b="0" i="1" lang="en-US" sz="2400" u="none" cap="none" strike="noStrike">
                <a:solidFill>
                  <a:schemeClr val="dk1"/>
                </a:solidFill>
                <a:latin typeface="Calibri"/>
                <a:ea typeface="Calibri"/>
                <a:cs typeface="Calibri"/>
                <a:sym typeface="Calibri"/>
              </a:rPr>
              <a:t>a </a:t>
            </a:r>
            <a:r>
              <a:rPr b="0" i="0" lang="en-US" sz="2400" u="none" cap="none" strike="noStrike">
                <a:solidFill>
                  <a:schemeClr val="dk1"/>
                </a:solidFill>
                <a:latin typeface="Calibri"/>
                <a:ea typeface="Calibri"/>
                <a:cs typeface="Calibri"/>
                <a:sym typeface="Calibri"/>
              </a:rPr>
              <a:t>&lt; b translates into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101" name="Google Shape;1101;p101"/>
          <p:cNvPicPr preferRelativeResize="0"/>
          <p:nvPr/>
        </p:nvPicPr>
        <p:blipFill rotWithShape="1">
          <a:blip r:embed="rId5">
            <a:alphaModFix/>
          </a:blip>
          <a:srcRect b="0" l="0" r="0" t="0"/>
          <a:stretch/>
        </p:blipFill>
        <p:spPr>
          <a:xfrm>
            <a:off x="3013075" y="5080000"/>
            <a:ext cx="5178425" cy="113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838200" y="249237"/>
            <a:ext cx="10515600" cy="755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Three-Address Code</a:t>
            </a:r>
            <a:endParaRPr/>
          </a:p>
        </p:txBody>
      </p:sp>
      <p:sp>
        <p:nvSpPr>
          <p:cNvPr id="141" name="Google Shape;141;p21"/>
          <p:cNvSpPr txBox="1"/>
          <p:nvPr>
            <p:ph idx="1" type="body"/>
          </p:nvPr>
        </p:nvSpPr>
        <p:spPr>
          <a:xfrm>
            <a:off x="501650" y="876300"/>
            <a:ext cx="10852150" cy="5511800"/>
          </a:xfrm>
          <a:prstGeom prst="rect">
            <a:avLst/>
          </a:prstGeom>
          <a:noFill/>
          <a:ln>
            <a:noFill/>
          </a:ln>
        </p:spPr>
        <p:txBody>
          <a:bodyPr anchorCtr="0" anchor="t" bIns="45700" lIns="91425" spcFirstLastPara="1" rIns="91425" wrap="square" tIns="45700">
            <a:noAutofit/>
          </a:bodyPr>
          <a:lstStyle/>
          <a:p>
            <a:pPr indent="-152400" lvl="0" marL="12700" marR="0" rtl="0" algn="just">
              <a:lnSpc>
                <a:spcPct val="102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 statement involving no more than three references(two for operands and one for  result) is known as three address statement. </a:t>
            </a:r>
            <a:endParaRPr/>
          </a:p>
          <a:p>
            <a:pPr indent="-152400" lvl="0" marL="12700" marR="0" rtl="0" algn="just">
              <a:lnSpc>
                <a:spcPct val="102000"/>
              </a:lnSpc>
              <a:spcBef>
                <a:spcPts val="20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 sequence of three address  statements is known as three address code. Three address statement is of the  form x = y op z , here x, y, z will have address (memory location). </a:t>
            </a:r>
            <a:endParaRPr/>
          </a:p>
          <a:p>
            <a:pPr indent="-152400" lvl="0" marL="12700" marR="0" rtl="0" algn="just">
              <a:lnSpc>
                <a:spcPct val="102000"/>
              </a:lnSpc>
              <a:spcBef>
                <a:spcPts val="20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Sometimes a  statement might contain less than three references but it is still called three  address statement.</a:t>
            </a:r>
            <a:endParaRPr/>
          </a:p>
          <a:p>
            <a:pPr indent="-152400" lvl="0" marL="12700" marR="0" rtl="0" algn="just">
              <a:lnSpc>
                <a:spcPct val="100000"/>
              </a:lnSpc>
              <a:spcBef>
                <a:spcPts val="170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For Example :a = b + c * d;</a:t>
            </a:r>
            <a:endParaRPr/>
          </a:p>
          <a:p>
            <a:pPr indent="-228600" lvl="1" marL="685800" marR="0" rtl="0" algn="l">
              <a:lnSpc>
                <a:spcPct val="100000"/>
              </a:lnSpc>
              <a:spcBef>
                <a:spcPts val="1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intermediate	code generator	will	try to divide this   expression into                                   sub-expressions and then generate the corresponding code.</a:t>
            </a:r>
            <a:endParaRPr/>
          </a:p>
          <a:p>
            <a:pPr indent="-12700" lvl="0" marL="12700" marR="0" rtl="0" algn="l">
              <a:lnSpc>
                <a:spcPct val="121000"/>
              </a:lnSpc>
              <a:spcBef>
                <a:spcPts val="100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r1 = c * d;  </a:t>
            </a:r>
            <a:endParaRPr/>
          </a:p>
          <a:p>
            <a:pPr indent="-12700" lvl="0" marL="12700" marR="0" rtl="0" algn="l">
              <a:lnSpc>
                <a:spcPct val="121000"/>
              </a:lnSpc>
              <a:spcBef>
                <a:spcPts val="100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r2 = b + r1; </a:t>
            </a:r>
            <a:endParaRPr/>
          </a:p>
          <a:p>
            <a:pPr indent="-12700" lvl="0" marL="12700" marR="0" rtl="0" algn="l">
              <a:lnSpc>
                <a:spcPct val="121000"/>
              </a:lnSpc>
              <a:spcBef>
                <a:spcPts val="100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a = r2</a:t>
            </a:r>
            <a:endParaRPr/>
          </a:p>
          <a:p>
            <a:pPr indent="-101600" lvl="0" marL="228600" marR="0" rtl="0" algn="l">
              <a:lnSpc>
                <a:spcPct val="90000"/>
              </a:lnSpc>
              <a:spcBef>
                <a:spcPts val="10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Control-Flow Translation of Boolean Expressions</a:t>
            </a:r>
            <a:endParaRPr/>
          </a:p>
        </p:txBody>
      </p:sp>
      <p:pic>
        <p:nvPicPr>
          <p:cNvPr id="1107" name="Google Shape;1107;p102"/>
          <p:cNvPicPr preferRelativeResize="0"/>
          <p:nvPr/>
        </p:nvPicPr>
        <p:blipFill rotWithShape="1">
          <a:blip r:embed="rId3">
            <a:alphaModFix/>
          </a:blip>
          <a:srcRect b="0" l="0" r="0" t="0"/>
          <a:stretch/>
        </p:blipFill>
        <p:spPr>
          <a:xfrm>
            <a:off x="1533525" y="1690687"/>
            <a:ext cx="8512175" cy="319087"/>
          </a:xfrm>
          <a:prstGeom prst="rect">
            <a:avLst/>
          </a:prstGeom>
          <a:noFill/>
          <a:ln>
            <a:noFill/>
          </a:ln>
        </p:spPr>
      </p:pic>
      <p:pic>
        <p:nvPicPr>
          <p:cNvPr id="1108" name="Google Shape;1108;p102"/>
          <p:cNvPicPr preferRelativeResize="0"/>
          <p:nvPr/>
        </p:nvPicPr>
        <p:blipFill rotWithShape="1">
          <a:blip r:embed="rId4">
            <a:alphaModFix/>
          </a:blip>
          <a:srcRect b="0" l="0" r="0" t="0"/>
          <a:stretch/>
        </p:blipFill>
        <p:spPr>
          <a:xfrm>
            <a:off x="2292350" y="2009775"/>
            <a:ext cx="8266112" cy="1006475"/>
          </a:xfrm>
          <a:prstGeom prst="rect">
            <a:avLst/>
          </a:prstGeom>
          <a:noFill/>
          <a:ln>
            <a:noFill/>
          </a:ln>
        </p:spPr>
      </p:pic>
      <p:sp>
        <p:nvSpPr>
          <p:cNvPr id="1109" name="Google Shape;1109;p102"/>
          <p:cNvSpPr txBox="1"/>
          <p:nvPr/>
        </p:nvSpPr>
        <p:spPr>
          <a:xfrm>
            <a:off x="1173162" y="3670300"/>
            <a:ext cx="8872537"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The constants </a:t>
            </a:r>
            <a:r>
              <a:rPr b="1" i="0" lang="en-US" sz="2400" u="none" cap="none" strike="noStrike">
                <a:solidFill>
                  <a:schemeClr val="dk1"/>
                </a:solidFill>
                <a:latin typeface="Calibri"/>
                <a:ea typeface="Calibri"/>
                <a:cs typeface="Calibri"/>
                <a:sym typeface="Calibri"/>
              </a:rPr>
              <a:t>true </a:t>
            </a:r>
            <a:r>
              <a:rPr b="0" i="0" lang="en-US" sz="2400" u="none" cap="none" strike="noStrike">
                <a:solidFill>
                  <a:schemeClr val="dk1"/>
                </a:solidFill>
                <a:latin typeface="Calibri"/>
                <a:ea typeface="Calibri"/>
                <a:cs typeface="Calibri"/>
                <a:sym typeface="Calibri"/>
              </a:rPr>
              <a:t>and </a:t>
            </a:r>
            <a:r>
              <a:rPr b="1" i="0" lang="en-US" sz="2400" u="none" cap="none" strike="noStrike">
                <a:solidFill>
                  <a:schemeClr val="dk1"/>
                </a:solidFill>
                <a:latin typeface="Calibri"/>
                <a:ea typeface="Calibri"/>
                <a:cs typeface="Calibri"/>
                <a:sym typeface="Calibri"/>
              </a:rPr>
              <a:t>false </a:t>
            </a:r>
            <a:r>
              <a:rPr b="0" i="0" lang="en-US" sz="2400" u="none" cap="none" strike="noStrike">
                <a:solidFill>
                  <a:schemeClr val="dk1"/>
                </a:solidFill>
                <a:latin typeface="Calibri"/>
                <a:ea typeface="Calibri"/>
                <a:cs typeface="Calibri"/>
                <a:sym typeface="Calibri"/>
              </a:rPr>
              <a:t>translate into jumps to </a:t>
            </a:r>
            <a:r>
              <a:rPr b="1" i="0" lang="en-US" sz="2400" u="none" cap="none" strike="noStrike">
                <a:solidFill>
                  <a:schemeClr val="dk1"/>
                </a:solidFill>
                <a:latin typeface="Calibri"/>
                <a:ea typeface="Calibri"/>
                <a:cs typeface="Calibri"/>
                <a:sym typeface="Calibri"/>
              </a:rPr>
              <a:t>B.true</a:t>
            </a:r>
            <a:r>
              <a:rPr b="0" i="0" lang="en-US" sz="2400" u="none" cap="none" strike="noStrike">
                <a:solidFill>
                  <a:schemeClr val="dk1"/>
                </a:solidFill>
                <a:latin typeface="Calibri"/>
                <a:ea typeface="Calibri"/>
                <a:cs typeface="Calibri"/>
                <a:sym typeface="Calibri"/>
              </a:rPr>
              <a:t> and </a:t>
            </a:r>
            <a:r>
              <a:rPr b="1" i="0" lang="en-US" sz="2400" u="none" cap="none" strike="noStrike">
                <a:solidFill>
                  <a:schemeClr val="dk1"/>
                </a:solidFill>
                <a:latin typeface="Calibri"/>
                <a:ea typeface="Calibri"/>
                <a:cs typeface="Calibri"/>
                <a:sym typeface="Calibri"/>
              </a:rPr>
              <a:t>B.false</a:t>
            </a:r>
            <a:r>
              <a:rPr b="0" i="0" lang="en-US" sz="2400" u="none" cap="none" strike="noStrike">
                <a:solidFill>
                  <a:schemeClr val="dk1"/>
                </a:solidFill>
                <a:latin typeface="Calibri"/>
                <a:ea typeface="Calibri"/>
                <a:cs typeface="Calibri"/>
                <a:sym typeface="Calibri"/>
              </a:rPr>
              <a:t>, respectively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03"/>
          <p:cNvSpPr txBox="1"/>
          <p:nvPr/>
        </p:nvSpPr>
        <p:spPr>
          <a:xfrm>
            <a:off x="5486400" y="1365250"/>
            <a:ext cx="130175" cy="30003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S</a:t>
            </a:r>
            <a:endParaRPr b="0" i="0" sz="1400" u="none" cap="none" strike="noStrike">
              <a:solidFill>
                <a:srgbClr val="000000"/>
              </a:solidFill>
              <a:latin typeface="Arial"/>
              <a:ea typeface="Arial"/>
              <a:cs typeface="Arial"/>
              <a:sym typeface="Arial"/>
            </a:endParaRPr>
          </a:p>
        </p:txBody>
      </p:sp>
      <p:sp>
        <p:nvSpPr>
          <p:cNvPr id="1115" name="Google Shape;1115;p103"/>
          <p:cNvSpPr/>
          <p:nvPr/>
        </p:nvSpPr>
        <p:spPr>
          <a:xfrm>
            <a:off x="4953000" y="3048000"/>
            <a:ext cx="990600" cy="1447800"/>
          </a:xfrm>
          <a:custGeom>
            <a:rect b="b" l="l" r="r" t="t"/>
            <a:pathLst>
              <a:path extrusionOk="0" h="1447800" w="990600">
                <a:moveTo>
                  <a:pt x="0" y="723900"/>
                </a:moveTo>
                <a:lnTo>
                  <a:pt x="1490" y="667328"/>
                </a:lnTo>
                <a:lnTo>
                  <a:pt x="5887" y="611946"/>
                </a:lnTo>
                <a:lnTo>
                  <a:pt x="13080" y="557917"/>
                </a:lnTo>
                <a:lnTo>
                  <a:pt x="22960" y="505400"/>
                </a:lnTo>
                <a:lnTo>
                  <a:pt x="35417" y="454557"/>
                </a:lnTo>
                <a:lnTo>
                  <a:pt x="50340" y="405548"/>
                </a:lnTo>
                <a:lnTo>
                  <a:pt x="67620" y="358535"/>
                </a:lnTo>
                <a:lnTo>
                  <a:pt x="87146" y="313678"/>
                </a:lnTo>
                <a:lnTo>
                  <a:pt x="108808" y="271138"/>
                </a:lnTo>
                <a:lnTo>
                  <a:pt x="132496" y="231077"/>
                </a:lnTo>
                <a:lnTo>
                  <a:pt x="158100" y="193655"/>
                </a:lnTo>
                <a:lnTo>
                  <a:pt x="185510" y="159033"/>
                </a:lnTo>
                <a:lnTo>
                  <a:pt x="214616" y="127372"/>
                </a:lnTo>
                <a:lnTo>
                  <a:pt x="245307" y="98834"/>
                </a:lnTo>
                <a:lnTo>
                  <a:pt x="277474" y="73578"/>
                </a:lnTo>
                <a:lnTo>
                  <a:pt x="311007" y="51766"/>
                </a:lnTo>
                <a:lnTo>
                  <a:pt x="345795" y="33559"/>
                </a:lnTo>
                <a:lnTo>
                  <a:pt x="381728" y="19118"/>
                </a:lnTo>
                <a:lnTo>
                  <a:pt x="418697" y="8604"/>
                </a:lnTo>
                <a:lnTo>
                  <a:pt x="456591" y="2177"/>
                </a:lnTo>
                <a:lnTo>
                  <a:pt x="495300" y="0"/>
                </a:lnTo>
                <a:lnTo>
                  <a:pt x="534008" y="2177"/>
                </a:lnTo>
                <a:lnTo>
                  <a:pt x="571902" y="8604"/>
                </a:lnTo>
                <a:lnTo>
                  <a:pt x="608871" y="19118"/>
                </a:lnTo>
                <a:lnTo>
                  <a:pt x="644804" y="33559"/>
                </a:lnTo>
                <a:lnTo>
                  <a:pt x="679592" y="51766"/>
                </a:lnTo>
                <a:lnTo>
                  <a:pt x="713125" y="73578"/>
                </a:lnTo>
                <a:lnTo>
                  <a:pt x="745292" y="98834"/>
                </a:lnTo>
                <a:lnTo>
                  <a:pt x="775983" y="127372"/>
                </a:lnTo>
                <a:lnTo>
                  <a:pt x="805089" y="159033"/>
                </a:lnTo>
                <a:lnTo>
                  <a:pt x="832499" y="193655"/>
                </a:lnTo>
                <a:lnTo>
                  <a:pt x="858103" y="231077"/>
                </a:lnTo>
                <a:lnTo>
                  <a:pt x="881791" y="271138"/>
                </a:lnTo>
                <a:lnTo>
                  <a:pt x="903453" y="313678"/>
                </a:lnTo>
                <a:lnTo>
                  <a:pt x="922979" y="358535"/>
                </a:lnTo>
                <a:lnTo>
                  <a:pt x="940259" y="405548"/>
                </a:lnTo>
                <a:lnTo>
                  <a:pt x="955182" y="454557"/>
                </a:lnTo>
                <a:lnTo>
                  <a:pt x="967639" y="505400"/>
                </a:lnTo>
                <a:lnTo>
                  <a:pt x="977519" y="557917"/>
                </a:lnTo>
                <a:lnTo>
                  <a:pt x="984712" y="611946"/>
                </a:lnTo>
                <a:lnTo>
                  <a:pt x="989109" y="667328"/>
                </a:lnTo>
                <a:lnTo>
                  <a:pt x="990600" y="723900"/>
                </a:lnTo>
                <a:lnTo>
                  <a:pt x="989109" y="780471"/>
                </a:lnTo>
                <a:lnTo>
                  <a:pt x="984712" y="835853"/>
                </a:lnTo>
                <a:lnTo>
                  <a:pt x="977519" y="889882"/>
                </a:lnTo>
                <a:lnTo>
                  <a:pt x="967639" y="942399"/>
                </a:lnTo>
                <a:lnTo>
                  <a:pt x="955182" y="993242"/>
                </a:lnTo>
                <a:lnTo>
                  <a:pt x="940259" y="1042251"/>
                </a:lnTo>
                <a:lnTo>
                  <a:pt x="922979" y="1089264"/>
                </a:lnTo>
                <a:lnTo>
                  <a:pt x="903453" y="1134121"/>
                </a:lnTo>
                <a:lnTo>
                  <a:pt x="881791" y="1176661"/>
                </a:lnTo>
                <a:lnTo>
                  <a:pt x="858103" y="1216722"/>
                </a:lnTo>
                <a:lnTo>
                  <a:pt x="832499" y="1254144"/>
                </a:lnTo>
                <a:lnTo>
                  <a:pt x="805089" y="1288766"/>
                </a:lnTo>
                <a:lnTo>
                  <a:pt x="775983" y="1320427"/>
                </a:lnTo>
                <a:lnTo>
                  <a:pt x="745292" y="1348965"/>
                </a:lnTo>
                <a:lnTo>
                  <a:pt x="713125" y="1374221"/>
                </a:lnTo>
                <a:lnTo>
                  <a:pt x="679592" y="1396033"/>
                </a:lnTo>
                <a:lnTo>
                  <a:pt x="644804" y="1414240"/>
                </a:lnTo>
                <a:lnTo>
                  <a:pt x="608871" y="1428681"/>
                </a:lnTo>
                <a:lnTo>
                  <a:pt x="571902" y="1439195"/>
                </a:lnTo>
                <a:lnTo>
                  <a:pt x="534008" y="1445622"/>
                </a:lnTo>
                <a:lnTo>
                  <a:pt x="495300" y="1447800"/>
                </a:lnTo>
                <a:lnTo>
                  <a:pt x="456591" y="1445622"/>
                </a:lnTo>
                <a:lnTo>
                  <a:pt x="418697" y="1439195"/>
                </a:lnTo>
                <a:lnTo>
                  <a:pt x="381728" y="1428681"/>
                </a:lnTo>
                <a:lnTo>
                  <a:pt x="345795" y="1414240"/>
                </a:lnTo>
                <a:lnTo>
                  <a:pt x="311007" y="1396033"/>
                </a:lnTo>
                <a:lnTo>
                  <a:pt x="277474" y="1374221"/>
                </a:lnTo>
                <a:lnTo>
                  <a:pt x="245307" y="1348965"/>
                </a:lnTo>
                <a:lnTo>
                  <a:pt x="214616" y="1320427"/>
                </a:lnTo>
                <a:lnTo>
                  <a:pt x="185510" y="1288766"/>
                </a:lnTo>
                <a:lnTo>
                  <a:pt x="158100" y="1254144"/>
                </a:lnTo>
                <a:lnTo>
                  <a:pt x="132496" y="1216722"/>
                </a:lnTo>
                <a:lnTo>
                  <a:pt x="108808" y="1176661"/>
                </a:lnTo>
                <a:lnTo>
                  <a:pt x="87146" y="1134121"/>
                </a:lnTo>
                <a:lnTo>
                  <a:pt x="67620" y="1089264"/>
                </a:lnTo>
                <a:lnTo>
                  <a:pt x="50340" y="1042251"/>
                </a:lnTo>
                <a:lnTo>
                  <a:pt x="35417" y="993242"/>
                </a:lnTo>
                <a:lnTo>
                  <a:pt x="22960" y="942399"/>
                </a:lnTo>
                <a:lnTo>
                  <a:pt x="13080" y="889882"/>
                </a:lnTo>
                <a:lnTo>
                  <a:pt x="5887" y="835853"/>
                </a:lnTo>
                <a:lnTo>
                  <a:pt x="1490" y="780471"/>
                </a:lnTo>
                <a:lnTo>
                  <a:pt x="0" y="723900"/>
                </a:lnTo>
                <a:close/>
              </a:path>
            </a:pathLst>
          </a:custGeom>
          <a:noFill/>
          <a:ln cap="flat" cmpd="sng" w="25400">
            <a:solidFill>
              <a:srgbClr val="385D8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6" name="Google Shape;1116;p103"/>
          <p:cNvSpPr txBox="1"/>
          <p:nvPr>
            <p:ph type="title"/>
          </p:nvPr>
        </p:nvSpPr>
        <p:spPr>
          <a:xfrm>
            <a:off x="5337175" y="3379787"/>
            <a:ext cx="306387" cy="69056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S</a:t>
            </a:r>
            <a:endParaRPr/>
          </a:p>
        </p:txBody>
      </p:sp>
      <p:sp>
        <p:nvSpPr>
          <p:cNvPr id="1117" name="Google Shape;1117;p103"/>
          <p:cNvSpPr txBox="1"/>
          <p:nvPr/>
        </p:nvSpPr>
        <p:spPr>
          <a:xfrm>
            <a:off x="4572000" y="4743450"/>
            <a:ext cx="454025"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L1:</a:t>
            </a:r>
            <a:endParaRPr b="0" i="0" sz="1400" u="none" cap="none" strike="noStrike">
              <a:solidFill>
                <a:srgbClr val="000000"/>
              </a:solidFill>
              <a:latin typeface="Arial"/>
              <a:ea typeface="Arial"/>
              <a:cs typeface="Arial"/>
              <a:sym typeface="Arial"/>
            </a:endParaRPr>
          </a:p>
        </p:txBody>
      </p:sp>
      <p:sp>
        <p:nvSpPr>
          <p:cNvPr id="1118" name="Google Shape;1118;p103"/>
          <p:cNvSpPr/>
          <p:nvPr/>
        </p:nvSpPr>
        <p:spPr>
          <a:xfrm>
            <a:off x="5486400" y="4489450"/>
            <a:ext cx="917575" cy="331787"/>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9" name="Google Shape;1119;p103"/>
          <p:cNvSpPr txBox="1"/>
          <p:nvPr/>
        </p:nvSpPr>
        <p:spPr>
          <a:xfrm>
            <a:off x="6480175" y="4286250"/>
            <a:ext cx="1139825"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S.next</a:t>
            </a:r>
            <a:endParaRPr b="0" i="0" sz="1400" u="none" cap="none" strike="noStrike">
              <a:solidFill>
                <a:srgbClr val="000000"/>
              </a:solidFill>
              <a:latin typeface="Arial"/>
              <a:ea typeface="Arial"/>
              <a:cs typeface="Arial"/>
              <a:sym typeface="Arial"/>
            </a:endParaRPr>
          </a:p>
        </p:txBody>
      </p:sp>
      <p:pic>
        <p:nvPicPr>
          <p:cNvPr id="1120" name="Google Shape;1120;p103"/>
          <p:cNvPicPr preferRelativeResize="0"/>
          <p:nvPr/>
        </p:nvPicPr>
        <p:blipFill rotWithShape="1">
          <a:blip r:embed="rId3">
            <a:alphaModFix/>
          </a:blip>
          <a:srcRect b="0" l="0" r="0" t="0"/>
          <a:stretch/>
        </p:blipFill>
        <p:spPr>
          <a:xfrm>
            <a:off x="3613150" y="2033587"/>
            <a:ext cx="4660900" cy="550862"/>
          </a:xfrm>
          <a:prstGeom prst="rect">
            <a:avLst/>
          </a:prstGeom>
          <a:noFill/>
          <a:ln>
            <a:noFill/>
          </a:ln>
        </p:spPr>
      </p:pic>
      <p:sp>
        <p:nvSpPr>
          <p:cNvPr id="1121" name="Google Shape;1121;p103"/>
          <p:cNvSpPr/>
          <p:nvPr/>
        </p:nvSpPr>
        <p:spPr>
          <a:xfrm>
            <a:off x="3490912" y="1790700"/>
            <a:ext cx="4584700" cy="920750"/>
          </a:xfrm>
          <a:prstGeom prst="ellipse">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2" name="Google Shape;1122;p103"/>
          <p:cNvSpPr txBox="1"/>
          <p:nvPr/>
        </p:nvSpPr>
        <p:spPr>
          <a:xfrm>
            <a:off x="838200" y="365125"/>
            <a:ext cx="10515600" cy="874712"/>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chemeClr val="dk1"/>
              </a:buClr>
              <a:buSzPts val="3400"/>
              <a:buFont typeface="Calibri"/>
              <a:buNone/>
            </a:pPr>
            <a:r>
              <a:rPr b="0" i="0" lang="en-US" sz="3400" u="none" cap="none" strike="noStrike">
                <a:solidFill>
                  <a:schemeClr val="dk1"/>
                </a:solidFill>
                <a:latin typeface="Calibri"/>
                <a:ea typeface="Calibri"/>
                <a:cs typeface="Calibri"/>
                <a:sym typeface="Calibri"/>
              </a:rPr>
              <a:t>Control-Flow Translation of Boolean Expressions -Example</a:t>
            </a:r>
            <a:endParaRPr b="0" i="0" sz="1400" u="none" cap="none" strike="noStrike">
              <a:solidFill>
                <a:srgbClr val="000000"/>
              </a:solidFill>
              <a:latin typeface="Arial"/>
              <a:ea typeface="Arial"/>
              <a:cs typeface="Arial"/>
              <a:sym typeface="Arial"/>
            </a:endParaRPr>
          </a:p>
        </p:txBody>
      </p:sp>
      <p:sp>
        <p:nvSpPr>
          <p:cNvPr id="1123" name="Google Shape;1123;p103"/>
          <p:cNvSpPr txBox="1"/>
          <p:nvPr/>
        </p:nvSpPr>
        <p:spPr>
          <a:xfrm>
            <a:off x="669925" y="1433512"/>
            <a:ext cx="2820987"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Consider the expression</a:t>
            </a:r>
            <a:endParaRPr b="0" i="0" sz="1400" u="none" cap="none" strike="noStrike">
              <a:solidFill>
                <a:srgbClr val="000000"/>
              </a:solidFill>
              <a:latin typeface="Arial"/>
              <a:ea typeface="Arial"/>
              <a:cs typeface="Arial"/>
              <a:sym typeface="Arial"/>
            </a:endParaRPr>
          </a:p>
        </p:txBody>
      </p:sp>
      <p:sp>
        <p:nvSpPr>
          <p:cNvPr id="1124" name="Google Shape;1124;p103"/>
          <p:cNvSpPr/>
          <p:nvPr/>
        </p:nvSpPr>
        <p:spPr>
          <a:xfrm flipH="1">
            <a:off x="2589212" y="1995487"/>
            <a:ext cx="703262" cy="334962"/>
          </a:xfrm>
          <a:custGeom>
            <a:rect b="b" l="l" r="r" t="t"/>
            <a:pathLst>
              <a:path extrusionOk="0" h="332104" w="916939">
                <a:moveTo>
                  <a:pt x="71754" y="233426"/>
                </a:moveTo>
                <a:lnTo>
                  <a:pt x="67690" y="233680"/>
                </a:lnTo>
                <a:lnTo>
                  <a:pt x="65404" y="236347"/>
                </a:lnTo>
                <a:lnTo>
                  <a:pt x="0" y="310769"/>
                </a:lnTo>
                <a:lnTo>
                  <a:pt x="97027" y="331089"/>
                </a:lnTo>
                <a:lnTo>
                  <a:pt x="100457" y="331851"/>
                </a:lnTo>
                <a:lnTo>
                  <a:pt x="103759" y="329565"/>
                </a:lnTo>
                <a:lnTo>
                  <a:pt x="104521" y="326136"/>
                </a:lnTo>
                <a:lnTo>
                  <a:pt x="105155" y="322707"/>
                </a:lnTo>
                <a:lnTo>
                  <a:pt x="102997" y="319405"/>
                </a:lnTo>
                <a:lnTo>
                  <a:pt x="99567" y="318643"/>
                </a:lnTo>
                <a:lnTo>
                  <a:pt x="71592" y="312801"/>
                </a:lnTo>
                <a:lnTo>
                  <a:pt x="13970" y="312801"/>
                </a:lnTo>
                <a:lnTo>
                  <a:pt x="9905" y="300736"/>
                </a:lnTo>
                <a:lnTo>
                  <a:pt x="32221" y="293299"/>
                </a:lnTo>
                <a:lnTo>
                  <a:pt x="74929" y="244729"/>
                </a:lnTo>
                <a:lnTo>
                  <a:pt x="77215" y="242062"/>
                </a:lnTo>
                <a:lnTo>
                  <a:pt x="76962" y="238125"/>
                </a:lnTo>
                <a:lnTo>
                  <a:pt x="71754" y="233426"/>
                </a:lnTo>
                <a:close/>
              </a:path>
              <a:path extrusionOk="0" h="332104" w="916939">
                <a:moveTo>
                  <a:pt x="32221" y="293299"/>
                </a:moveTo>
                <a:lnTo>
                  <a:pt x="9905" y="300736"/>
                </a:lnTo>
                <a:lnTo>
                  <a:pt x="13970" y="312801"/>
                </a:lnTo>
                <a:lnTo>
                  <a:pt x="19303" y="311023"/>
                </a:lnTo>
                <a:lnTo>
                  <a:pt x="16637" y="311023"/>
                </a:lnTo>
                <a:lnTo>
                  <a:pt x="13208" y="300609"/>
                </a:lnTo>
                <a:lnTo>
                  <a:pt x="25794" y="300609"/>
                </a:lnTo>
                <a:lnTo>
                  <a:pt x="32221" y="293299"/>
                </a:lnTo>
                <a:close/>
              </a:path>
              <a:path extrusionOk="0" h="332104" w="916939">
                <a:moveTo>
                  <a:pt x="36162" y="305402"/>
                </a:moveTo>
                <a:lnTo>
                  <a:pt x="13970" y="312801"/>
                </a:lnTo>
                <a:lnTo>
                  <a:pt x="71592" y="312801"/>
                </a:lnTo>
                <a:lnTo>
                  <a:pt x="36162" y="305402"/>
                </a:lnTo>
                <a:close/>
              </a:path>
              <a:path extrusionOk="0" h="332104" w="916939">
                <a:moveTo>
                  <a:pt x="13208" y="300609"/>
                </a:moveTo>
                <a:lnTo>
                  <a:pt x="16637" y="311023"/>
                </a:lnTo>
                <a:lnTo>
                  <a:pt x="23841" y="302829"/>
                </a:lnTo>
                <a:lnTo>
                  <a:pt x="13208" y="300609"/>
                </a:lnTo>
                <a:close/>
              </a:path>
              <a:path extrusionOk="0" h="332104" w="916939">
                <a:moveTo>
                  <a:pt x="23841" y="302829"/>
                </a:moveTo>
                <a:lnTo>
                  <a:pt x="16637" y="311023"/>
                </a:lnTo>
                <a:lnTo>
                  <a:pt x="19303" y="311023"/>
                </a:lnTo>
                <a:lnTo>
                  <a:pt x="36162" y="305402"/>
                </a:lnTo>
                <a:lnTo>
                  <a:pt x="23841" y="302829"/>
                </a:lnTo>
                <a:close/>
              </a:path>
              <a:path extrusionOk="0" h="332104" w="916939">
                <a:moveTo>
                  <a:pt x="912367" y="0"/>
                </a:moveTo>
                <a:lnTo>
                  <a:pt x="32221" y="293299"/>
                </a:lnTo>
                <a:lnTo>
                  <a:pt x="23841" y="302829"/>
                </a:lnTo>
                <a:lnTo>
                  <a:pt x="36162" y="305402"/>
                </a:lnTo>
                <a:lnTo>
                  <a:pt x="916432" y="11938"/>
                </a:lnTo>
                <a:lnTo>
                  <a:pt x="912367" y="0"/>
                </a:lnTo>
                <a:close/>
              </a:path>
              <a:path extrusionOk="0" h="332104" w="916939">
                <a:moveTo>
                  <a:pt x="25794" y="300609"/>
                </a:moveTo>
                <a:lnTo>
                  <a:pt x="13208" y="300609"/>
                </a:lnTo>
                <a:lnTo>
                  <a:pt x="23841" y="302829"/>
                </a:lnTo>
                <a:lnTo>
                  <a:pt x="25794" y="300609"/>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104"/>
          <p:cNvPicPr preferRelativeResize="0"/>
          <p:nvPr/>
        </p:nvPicPr>
        <p:blipFill rotWithShape="1">
          <a:blip r:embed="rId3">
            <a:alphaModFix/>
          </a:blip>
          <a:srcRect b="0" l="0" r="0" t="0"/>
          <a:stretch/>
        </p:blipFill>
        <p:spPr>
          <a:xfrm>
            <a:off x="3536950" y="1058862"/>
            <a:ext cx="4679950" cy="554037"/>
          </a:xfrm>
          <a:prstGeom prst="rect">
            <a:avLst/>
          </a:prstGeom>
          <a:noFill/>
          <a:ln>
            <a:noFill/>
          </a:ln>
        </p:spPr>
      </p:pic>
      <p:sp>
        <p:nvSpPr>
          <p:cNvPr id="1130" name="Google Shape;1130;p104"/>
          <p:cNvSpPr/>
          <p:nvPr/>
        </p:nvSpPr>
        <p:spPr>
          <a:xfrm>
            <a:off x="3714750" y="941387"/>
            <a:ext cx="4305300" cy="696912"/>
          </a:xfrm>
          <a:custGeom>
            <a:rect b="b" l="l" r="r" t="t"/>
            <a:pathLst>
              <a:path extrusionOk="0" h="381000" w="4114800">
                <a:moveTo>
                  <a:pt x="0" y="190500"/>
                </a:moveTo>
                <a:lnTo>
                  <a:pt x="28853" y="154315"/>
                </a:lnTo>
                <a:lnTo>
                  <a:pt x="63913" y="137040"/>
                </a:lnTo>
                <a:lnTo>
                  <a:pt x="111836" y="120416"/>
                </a:lnTo>
                <a:lnTo>
                  <a:pt x="171950" y="104524"/>
                </a:lnTo>
                <a:lnTo>
                  <a:pt x="243585" y="89443"/>
                </a:lnTo>
                <a:lnTo>
                  <a:pt x="283513" y="82232"/>
                </a:lnTo>
                <a:lnTo>
                  <a:pt x="326071" y="75253"/>
                </a:lnTo>
                <a:lnTo>
                  <a:pt x="371173" y="68518"/>
                </a:lnTo>
                <a:lnTo>
                  <a:pt x="418736" y="62036"/>
                </a:lnTo>
                <a:lnTo>
                  <a:pt x="468677" y="55816"/>
                </a:lnTo>
                <a:lnTo>
                  <a:pt x="520912" y="49869"/>
                </a:lnTo>
                <a:lnTo>
                  <a:pt x="575356" y="44206"/>
                </a:lnTo>
                <a:lnTo>
                  <a:pt x="631926" y="38835"/>
                </a:lnTo>
                <a:lnTo>
                  <a:pt x="690538" y="33767"/>
                </a:lnTo>
                <a:lnTo>
                  <a:pt x="751109" y="29012"/>
                </a:lnTo>
                <a:lnTo>
                  <a:pt x="813554" y="24580"/>
                </a:lnTo>
                <a:lnTo>
                  <a:pt x="877790" y="20480"/>
                </a:lnTo>
                <a:lnTo>
                  <a:pt x="943733" y="16724"/>
                </a:lnTo>
                <a:lnTo>
                  <a:pt x="1011299" y="13321"/>
                </a:lnTo>
                <a:lnTo>
                  <a:pt x="1080404" y="10280"/>
                </a:lnTo>
                <a:lnTo>
                  <a:pt x="1150964" y="7613"/>
                </a:lnTo>
                <a:lnTo>
                  <a:pt x="1222897" y="5328"/>
                </a:lnTo>
                <a:lnTo>
                  <a:pt x="1296117" y="3436"/>
                </a:lnTo>
                <a:lnTo>
                  <a:pt x="1370541" y="1948"/>
                </a:lnTo>
                <a:lnTo>
                  <a:pt x="1446085" y="872"/>
                </a:lnTo>
                <a:lnTo>
                  <a:pt x="1522666" y="219"/>
                </a:lnTo>
                <a:lnTo>
                  <a:pt x="1600200" y="0"/>
                </a:lnTo>
                <a:lnTo>
                  <a:pt x="1677733" y="219"/>
                </a:lnTo>
                <a:lnTo>
                  <a:pt x="1754314" y="872"/>
                </a:lnTo>
                <a:lnTo>
                  <a:pt x="1829858" y="1948"/>
                </a:lnTo>
                <a:lnTo>
                  <a:pt x="1904282" y="3436"/>
                </a:lnTo>
                <a:lnTo>
                  <a:pt x="1977502" y="5328"/>
                </a:lnTo>
                <a:lnTo>
                  <a:pt x="2049435" y="7613"/>
                </a:lnTo>
                <a:lnTo>
                  <a:pt x="2119995" y="10280"/>
                </a:lnTo>
                <a:lnTo>
                  <a:pt x="2189100" y="13321"/>
                </a:lnTo>
                <a:lnTo>
                  <a:pt x="2256666" y="16724"/>
                </a:lnTo>
                <a:lnTo>
                  <a:pt x="2322609" y="20480"/>
                </a:lnTo>
                <a:lnTo>
                  <a:pt x="2386845" y="24580"/>
                </a:lnTo>
                <a:lnTo>
                  <a:pt x="2449290" y="29012"/>
                </a:lnTo>
                <a:lnTo>
                  <a:pt x="2509861" y="33767"/>
                </a:lnTo>
                <a:lnTo>
                  <a:pt x="2568473" y="38835"/>
                </a:lnTo>
                <a:lnTo>
                  <a:pt x="2625043" y="44206"/>
                </a:lnTo>
                <a:lnTo>
                  <a:pt x="2679487" y="49869"/>
                </a:lnTo>
                <a:lnTo>
                  <a:pt x="2731722" y="55816"/>
                </a:lnTo>
                <a:lnTo>
                  <a:pt x="2781663" y="62036"/>
                </a:lnTo>
                <a:lnTo>
                  <a:pt x="2829226" y="68518"/>
                </a:lnTo>
                <a:lnTo>
                  <a:pt x="2874328" y="75253"/>
                </a:lnTo>
                <a:lnTo>
                  <a:pt x="2916886" y="82232"/>
                </a:lnTo>
                <a:lnTo>
                  <a:pt x="2956814" y="89443"/>
                </a:lnTo>
                <a:lnTo>
                  <a:pt x="3028449" y="104524"/>
                </a:lnTo>
                <a:lnTo>
                  <a:pt x="3088563" y="120416"/>
                </a:lnTo>
                <a:lnTo>
                  <a:pt x="3136486" y="137040"/>
                </a:lnTo>
                <a:lnTo>
                  <a:pt x="3171546" y="154315"/>
                </a:lnTo>
                <a:lnTo>
                  <a:pt x="3198554" y="181274"/>
                </a:lnTo>
                <a:lnTo>
                  <a:pt x="3200400" y="190500"/>
                </a:lnTo>
                <a:lnTo>
                  <a:pt x="3198554" y="199725"/>
                </a:lnTo>
                <a:lnTo>
                  <a:pt x="3193074" y="208837"/>
                </a:lnTo>
                <a:lnTo>
                  <a:pt x="3155666" y="235398"/>
                </a:lnTo>
                <a:lnTo>
                  <a:pt x="3114091" y="252358"/>
                </a:lnTo>
                <a:lnTo>
                  <a:pt x="3059988" y="268626"/>
                </a:lnTo>
                <a:lnTo>
                  <a:pt x="2994030" y="284122"/>
                </a:lnTo>
                <a:lnTo>
                  <a:pt x="2916886" y="298767"/>
                </a:lnTo>
                <a:lnTo>
                  <a:pt x="2874328" y="305746"/>
                </a:lnTo>
                <a:lnTo>
                  <a:pt x="2829226" y="312481"/>
                </a:lnTo>
                <a:lnTo>
                  <a:pt x="2781663" y="318963"/>
                </a:lnTo>
                <a:lnTo>
                  <a:pt x="2731722" y="325183"/>
                </a:lnTo>
                <a:lnTo>
                  <a:pt x="2679487" y="331130"/>
                </a:lnTo>
                <a:lnTo>
                  <a:pt x="2625043" y="336793"/>
                </a:lnTo>
                <a:lnTo>
                  <a:pt x="2568473" y="342164"/>
                </a:lnTo>
                <a:lnTo>
                  <a:pt x="2509861" y="347232"/>
                </a:lnTo>
                <a:lnTo>
                  <a:pt x="2449290" y="351987"/>
                </a:lnTo>
                <a:lnTo>
                  <a:pt x="2386845" y="356419"/>
                </a:lnTo>
                <a:lnTo>
                  <a:pt x="2322609" y="360519"/>
                </a:lnTo>
                <a:lnTo>
                  <a:pt x="2256666" y="364275"/>
                </a:lnTo>
                <a:lnTo>
                  <a:pt x="2189100" y="367678"/>
                </a:lnTo>
                <a:lnTo>
                  <a:pt x="2119995" y="370719"/>
                </a:lnTo>
                <a:lnTo>
                  <a:pt x="2049435" y="373386"/>
                </a:lnTo>
                <a:lnTo>
                  <a:pt x="1977502" y="375671"/>
                </a:lnTo>
                <a:lnTo>
                  <a:pt x="1904282" y="377563"/>
                </a:lnTo>
                <a:lnTo>
                  <a:pt x="1829858" y="379051"/>
                </a:lnTo>
                <a:lnTo>
                  <a:pt x="1754314" y="380127"/>
                </a:lnTo>
                <a:lnTo>
                  <a:pt x="1677733" y="380780"/>
                </a:lnTo>
                <a:lnTo>
                  <a:pt x="1600200" y="381000"/>
                </a:lnTo>
                <a:lnTo>
                  <a:pt x="1522666" y="380780"/>
                </a:lnTo>
                <a:lnTo>
                  <a:pt x="1446085" y="380127"/>
                </a:lnTo>
                <a:lnTo>
                  <a:pt x="1370541" y="379051"/>
                </a:lnTo>
                <a:lnTo>
                  <a:pt x="1296117" y="377563"/>
                </a:lnTo>
                <a:lnTo>
                  <a:pt x="1222897" y="375671"/>
                </a:lnTo>
                <a:lnTo>
                  <a:pt x="1150964" y="373386"/>
                </a:lnTo>
                <a:lnTo>
                  <a:pt x="1080404" y="370719"/>
                </a:lnTo>
                <a:lnTo>
                  <a:pt x="1011299" y="367678"/>
                </a:lnTo>
                <a:lnTo>
                  <a:pt x="943733" y="364275"/>
                </a:lnTo>
                <a:lnTo>
                  <a:pt x="877790" y="360519"/>
                </a:lnTo>
                <a:lnTo>
                  <a:pt x="813554" y="356419"/>
                </a:lnTo>
                <a:lnTo>
                  <a:pt x="751109" y="351987"/>
                </a:lnTo>
                <a:lnTo>
                  <a:pt x="690538" y="347232"/>
                </a:lnTo>
                <a:lnTo>
                  <a:pt x="631926" y="342164"/>
                </a:lnTo>
                <a:lnTo>
                  <a:pt x="575356" y="336793"/>
                </a:lnTo>
                <a:lnTo>
                  <a:pt x="520912" y="331130"/>
                </a:lnTo>
                <a:lnTo>
                  <a:pt x="468677" y="325183"/>
                </a:lnTo>
                <a:lnTo>
                  <a:pt x="418736" y="318963"/>
                </a:lnTo>
                <a:lnTo>
                  <a:pt x="371173" y="312481"/>
                </a:lnTo>
                <a:lnTo>
                  <a:pt x="326071" y="305746"/>
                </a:lnTo>
                <a:lnTo>
                  <a:pt x="283513" y="298767"/>
                </a:lnTo>
                <a:lnTo>
                  <a:pt x="243585" y="291556"/>
                </a:lnTo>
                <a:lnTo>
                  <a:pt x="171950" y="276475"/>
                </a:lnTo>
                <a:lnTo>
                  <a:pt x="111836" y="260583"/>
                </a:lnTo>
                <a:lnTo>
                  <a:pt x="63913" y="243959"/>
                </a:lnTo>
                <a:lnTo>
                  <a:pt x="28853" y="226684"/>
                </a:lnTo>
                <a:lnTo>
                  <a:pt x="1845" y="199725"/>
                </a:lnTo>
                <a:lnTo>
                  <a:pt x="0" y="190500"/>
                </a:lnTo>
                <a:close/>
              </a:path>
              <a:path extrusionOk="0" h="381000" w="4114800">
                <a:moveTo>
                  <a:pt x="3352800" y="190500"/>
                </a:moveTo>
                <a:lnTo>
                  <a:pt x="3372221" y="130308"/>
                </a:lnTo>
                <a:lnTo>
                  <a:pt x="3426305" y="78016"/>
                </a:lnTo>
                <a:lnTo>
                  <a:pt x="3464385" y="55816"/>
                </a:lnTo>
                <a:lnTo>
                  <a:pt x="3508778" y="36771"/>
                </a:lnTo>
                <a:lnTo>
                  <a:pt x="3558700" y="21273"/>
                </a:lnTo>
                <a:lnTo>
                  <a:pt x="3613367" y="9717"/>
                </a:lnTo>
                <a:lnTo>
                  <a:pt x="3671995" y="2494"/>
                </a:lnTo>
                <a:lnTo>
                  <a:pt x="3733800" y="0"/>
                </a:lnTo>
                <a:lnTo>
                  <a:pt x="3795604" y="2494"/>
                </a:lnTo>
                <a:lnTo>
                  <a:pt x="3854232" y="9717"/>
                </a:lnTo>
                <a:lnTo>
                  <a:pt x="3908899" y="21273"/>
                </a:lnTo>
                <a:lnTo>
                  <a:pt x="3958821" y="36771"/>
                </a:lnTo>
                <a:lnTo>
                  <a:pt x="4003214" y="55816"/>
                </a:lnTo>
                <a:lnTo>
                  <a:pt x="4041294" y="78016"/>
                </a:lnTo>
                <a:lnTo>
                  <a:pt x="4072276" y="102978"/>
                </a:lnTo>
                <a:lnTo>
                  <a:pt x="4109813" y="159613"/>
                </a:lnTo>
                <a:lnTo>
                  <a:pt x="4114800" y="190500"/>
                </a:lnTo>
                <a:lnTo>
                  <a:pt x="4109813" y="221386"/>
                </a:lnTo>
                <a:lnTo>
                  <a:pt x="4095378" y="250691"/>
                </a:lnTo>
                <a:lnTo>
                  <a:pt x="4041294" y="302983"/>
                </a:lnTo>
                <a:lnTo>
                  <a:pt x="4003214" y="325183"/>
                </a:lnTo>
                <a:lnTo>
                  <a:pt x="3958821" y="344228"/>
                </a:lnTo>
                <a:lnTo>
                  <a:pt x="3908899" y="359726"/>
                </a:lnTo>
                <a:lnTo>
                  <a:pt x="3854232" y="371282"/>
                </a:lnTo>
                <a:lnTo>
                  <a:pt x="3795604" y="378505"/>
                </a:lnTo>
                <a:lnTo>
                  <a:pt x="3733800" y="381000"/>
                </a:lnTo>
                <a:lnTo>
                  <a:pt x="3671995" y="378505"/>
                </a:lnTo>
                <a:lnTo>
                  <a:pt x="3613367" y="371282"/>
                </a:lnTo>
                <a:lnTo>
                  <a:pt x="3558700" y="359726"/>
                </a:lnTo>
                <a:lnTo>
                  <a:pt x="3508778" y="344228"/>
                </a:lnTo>
                <a:lnTo>
                  <a:pt x="3464385" y="325183"/>
                </a:lnTo>
                <a:lnTo>
                  <a:pt x="3426305" y="302983"/>
                </a:lnTo>
                <a:lnTo>
                  <a:pt x="3395323" y="278021"/>
                </a:lnTo>
                <a:lnTo>
                  <a:pt x="3357786" y="221386"/>
                </a:lnTo>
                <a:lnTo>
                  <a:pt x="3352800" y="1905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1" name="Google Shape;1131;p104"/>
          <p:cNvSpPr txBox="1"/>
          <p:nvPr/>
        </p:nvSpPr>
        <p:spPr>
          <a:xfrm>
            <a:off x="5108575" y="550862"/>
            <a:ext cx="150812" cy="30003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132" name="Google Shape;1132;p104"/>
          <p:cNvSpPr txBox="1"/>
          <p:nvPr/>
        </p:nvSpPr>
        <p:spPr>
          <a:xfrm>
            <a:off x="7292975" y="550862"/>
            <a:ext cx="727075" cy="290512"/>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S</a:t>
            </a:r>
            <a:r>
              <a:rPr b="0" baseline="-25000" i="0" lang="en-US" sz="1800" u="none" cap="none" strike="noStrike">
                <a:solidFill>
                  <a:srgbClr val="FF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1133" name="Google Shape;1133;p104"/>
          <p:cNvGrpSpPr/>
          <p:nvPr/>
        </p:nvGrpSpPr>
        <p:grpSpPr>
          <a:xfrm>
            <a:off x="2847975" y="1676400"/>
            <a:ext cx="6219825" cy="1829180"/>
            <a:chOff x="1323975" y="1676400"/>
            <a:chExt cx="6219825" cy="1829180"/>
          </a:xfrm>
        </p:grpSpPr>
        <p:sp>
          <p:nvSpPr>
            <p:cNvPr id="1134" name="Google Shape;1134;p104"/>
            <p:cNvSpPr txBox="1"/>
            <p:nvPr/>
          </p:nvSpPr>
          <p:spPr>
            <a:xfrm>
              <a:off x="1323975" y="1676400"/>
              <a:ext cx="6219825" cy="9810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5" name="Google Shape;1135;p104"/>
            <p:cNvSpPr/>
            <p:nvPr/>
          </p:nvSpPr>
          <p:spPr>
            <a:xfrm>
              <a:off x="4343400" y="2434970"/>
              <a:ext cx="691515" cy="1070610"/>
            </a:xfrm>
            <a:custGeom>
              <a:rect b="b" l="l" r="r" t="t"/>
              <a:pathLst>
                <a:path extrusionOk="0" h="1070610" w="691514">
                  <a:moveTo>
                    <a:pt x="7365" y="965073"/>
                  </a:moveTo>
                  <a:lnTo>
                    <a:pt x="4445" y="967739"/>
                  </a:lnTo>
                  <a:lnTo>
                    <a:pt x="4295" y="971803"/>
                  </a:lnTo>
                  <a:lnTo>
                    <a:pt x="0" y="1070228"/>
                  </a:lnTo>
                  <a:lnTo>
                    <a:pt x="13962" y="1063116"/>
                  </a:lnTo>
                  <a:lnTo>
                    <a:pt x="12191" y="1063116"/>
                  </a:lnTo>
                  <a:lnTo>
                    <a:pt x="1397" y="1056258"/>
                  </a:lnTo>
                  <a:lnTo>
                    <a:pt x="14093" y="1036509"/>
                  </a:lnTo>
                  <a:lnTo>
                    <a:pt x="16890" y="971803"/>
                  </a:lnTo>
                  <a:lnTo>
                    <a:pt x="17145" y="968248"/>
                  </a:lnTo>
                  <a:lnTo>
                    <a:pt x="14350" y="965326"/>
                  </a:lnTo>
                  <a:lnTo>
                    <a:pt x="7365" y="965073"/>
                  </a:lnTo>
                  <a:close/>
                </a:path>
                <a:path extrusionOk="0" h="1070610" w="691514">
                  <a:moveTo>
                    <a:pt x="14093" y="1036509"/>
                  </a:moveTo>
                  <a:lnTo>
                    <a:pt x="1397" y="1056258"/>
                  </a:lnTo>
                  <a:lnTo>
                    <a:pt x="12191" y="1063116"/>
                  </a:lnTo>
                  <a:lnTo>
                    <a:pt x="14232" y="1059941"/>
                  </a:lnTo>
                  <a:lnTo>
                    <a:pt x="13080" y="1059941"/>
                  </a:lnTo>
                  <a:lnTo>
                    <a:pt x="3937" y="1053973"/>
                  </a:lnTo>
                  <a:lnTo>
                    <a:pt x="13550" y="1049080"/>
                  </a:lnTo>
                  <a:lnTo>
                    <a:pt x="14093" y="1036509"/>
                  </a:lnTo>
                  <a:close/>
                </a:path>
                <a:path extrusionOk="0" h="1070610" w="691514">
                  <a:moveTo>
                    <a:pt x="85598" y="1012316"/>
                  </a:moveTo>
                  <a:lnTo>
                    <a:pt x="82550" y="1013967"/>
                  </a:lnTo>
                  <a:lnTo>
                    <a:pt x="24939" y="1043285"/>
                  </a:lnTo>
                  <a:lnTo>
                    <a:pt x="12191" y="1063116"/>
                  </a:lnTo>
                  <a:lnTo>
                    <a:pt x="13962" y="1063116"/>
                  </a:lnTo>
                  <a:lnTo>
                    <a:pt x="88264" y="1025270"/>
                  </a:lnTo>
                  <a:lnTo>
                    <a:pt x="91439" y="1023619"/>
                  </a:lnTo>
                  <a:lnTo>
                    <a:pt x="92583" y="1019809"/>
                  </a:lnTo>
                  <a:lnTo>
                    <a:pt x="91059" y="1016762"/>
                  </a:lnTo>
                  <a:lnTo>
                    <a:pt x="89408" y="1013587"/>
                  </a:lnTo>
                  <a:lnTo>
                    <a:pt x="85598" y="1012316"/>
                  </a:lnTo>
                  <a:close/>
                </a:path>
                <a:path extrusionOk="0" h="1070610" w="691514">
                  <a:moveTo>
                    <a:pt x="13550" y="1049080"/>
                  </a:moveTo>
                  <a:lnTo>
                    <a:pt x="3937" y="1053973"/>
                  </a:lnTo>
                  <a:lnTo>
                    <a:pt x="13080" y="1059941"/>
                  </a:lnTo>
                  <a:lnTo>
                    <a:pt x="13550" y="1049080"/>
                  </a:lnTo>
                  <a:close/>
                </a:path>
                <a:path extrusionOk="0" h="1070610" w="691514">
                  <a:moveTo>
                    <a:pt x="24939" y="1043285"/>
                  </a:moveTo>
                  <a:lnTo>
                    <a:pt x="13550" y="1049080"/>
                  </a:lnTo>
                  <a:lnTo>
                    <a:pt x="13080" y="1059941"/>
                  </a:lnTo>
                  <a:lnTo>
                    <a:pt x="14232" y="1059941"/>
                  </a:lnTo>
                  <a:lnTo>
                    <a:pt x="24939" y="1043285"/>
                  </a:lnTo>
                  <a:close/>
                </a:path>
                <a:path extrusionOk="0" h="1070610" w="691514">
                  <a:moveTo>
                    <a:pt x="680465" y="0"/>
                  </a:moveTo>
                  <a:lnTo>
                    <a:pt x="14093" y="1036509"/>
                  </a:lnTo>
                  <a:lnTo>
                    <a:pt x="13550" y="1049080"/>
                  </a:lnTo>
                  <a:lnTo>
                    <a:pt x="24939" y="1043285"/>
                  </a:lnTo>
                  <a:lnTo>
                    <a:pt x="691134" y="6857"/>
                  </a:lnTo>
                  <a:lnTo>
                    <a:pt x="680465"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36" name="Google Shape;1136;p104"/>
          <p:cNvSpPr/>
          <p:nvPr/>
        </p:nvSpPr>
        <p:spPr>
          <a:xfrm>
            <a:off x="4648200" y="3803650"/>
            <a:ext cx="2363787" cy="1106487"/>
          </a:xfrm>
          <a:custGeom>
            <a:rect b="b" l="l" r="r" t="t"/>
            <a:pathLst>
              <a:path extrusionOk="0" h="1105535" w="2364104">
                <a:moveTo>
                  <a:pt x="2363724" y="12192"/>
                </a:moveTo>
                <a:lnTo>
                  <a:pt x="2360549" y="0"/>
                </a:lnTo>
                <a:lnTo>
                  <a:pt x="1127391" y="318223"/>
                </a:lnTo>
                <a:lnTo>
                  <a:pt x="1223264" y="239649"/>
                </a:lnTo>
                <a:lnTo>
                  <a:pt x="1215136" y="229743"/>
                </a:lnTo>
                <a:lnTo>
                  <a:pt x="1097927" y="325831"/>
                </a:lnTo>
                <a:lnTo>
                  <a:pt x="33362" y="600544"/>
                </a:lnTo>
                <a:lnTo>
                  <a:pt x="79375" y="554990"/>
                </a:lnTo>
                <a:lnTo>
                  <a:pt x="72898" y="543433"/>
                </a:lnTo>
                <a:lnTo>
                  <a:pt x="0" y="615696"/>
                </a:lnTo>
                <a:lnTo>
                  <a:pt x="95377" y="642620"/>
                </a:lnTo>
                <a:lnTo>
                  <a:pt x="98679" y="643636"/>
                </a:lnTo>
                <a:lnTo>
                  <a:pt x="102235" y="641604"/>
                </a:lnTo>
                <a:lnTo>
                  <a:pt x="103124" y="638302"/>
                </a:lnTo>
                <a:lnTo>
                  <a:pt x="104140" y="634873"/>
                </a:lnTo>
                <a:lnTo>
                  <a:pt x="102108" y="631444"/>
                </a:lnTo>
                <a:lnTo>
                  <a:pt x="98806" y="630428"/>
                </a:lnTo>
                <a:lnTo>
                  <a:pt x="57442" y="618744"/>
                </a:lnTo>
                <a:lnTo>
                  <a:pt x="36563" y="612851"/>
                </a:lnTo>
                <a:lnTo>
                  <a:pt x="13716" y="618744"/>
                </a:lnTo>
                <a:lnTo>
                  <a:pt x="20104" y="617093"/>
                </a:lnTo>
                <a:lnTo>
                  <a:pt x="36563" y="612851"/>
                </a:lnTo>
                <a:lnTo>
                  <a:pt x="1074648" y="344919"/>
                </a:lnTo>
                <a:lnTo>
                  <a:pt x="180987" y="1077531"/>
                </a:lnTo>
                <a:lnTo>
                  <a:pt x="203568" y="1016762"/>
                </a:lnTo>
                <a:lnTo>
                  <a:pt x="204851" y="1013460"/>
                </a:lnTo>
                <a:lnTo>
                  <a:pt x="203200" y="1009777"/>
                </a:lnTo>
                <a:lnTo>
                  <a:pt x="199898" y="1008507"/>
                </a:lnTo>
                <a:lnTo>
                  <a:pt x="196596" y="1007364"/>
                </a:lnTo>
                <a:lnTo>
                  <a:pt x="192913" y="1009015"/>
                </a:lnTo>
                <a:lnTo>
                  <a:pt x="191770" y="1012317"/>
                </a:lnTo>
                <a:lnTo>
                  <a:pt x="157099" y="1105154"/>
                </a:lnTo>
                <a:lnTo>
                  <a:pt x="176199" y="1102106"/>
                </a:lnTo>
                <a:lnTo>
                  <a:pt x="255016" y="1089533"/>
                </a:lnTo>
                <a:lnTo>
                  <a:pt x="258445" y="1089025"/>
                </a:lnTo>
                <a:lnTo>
                  <a:pt x="260858" y="1085723"/>
                </a:lnTo>
                <a:lnTo>
                  <a:pt x="260350" y="1082294"/>
                </a:lnTo>
                <a:lnTo>
                  <a:pt x="259715" y="1078738"/>
                </a:lnTo>
                <a:lnTo>
                  <a:pt x="256540" y="1076452"/>
                </a:lnTo>
                <a:lnTo>
                  <a:pt x="252984" y="1076960"/>
                </a:lnTo>
                <a:lnTo>
                  <a:pt x="189128" y="1087208"/>
                </a:lnTo>
                <a:lnTo>
                  <a:pt x="1104099" y="337312"/>
                </a:lnTo>
                <a:lnTo>
                  <a:pt x="2363724" y="12192"/>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7" name="Google Shape;1137;p104"/>
          <p:cNvSpPr txBox="1"/>
          <p:nvPr/>
        </p:nvSpPr>
        <p:spPr>
          <a:xfrm>
            <a:off x="4397375" y="3524250"/>
            <a:ext cx="4670425" cy="1508125"/>
          </a:xfrm>
          <a:prstGeom prst="rect">
            <a:avLst/>
          </a:prstGeom>
          <a:noFill/>
          <a:ln>
            <a:noFill/>
          </a:ln>
        </p:spPr>
        <p:txBody>
          <a:bodyPr anchorCtr="0" anchor="t" bIns="0" lIns="0" spcFirstLastPara="1" rIns="0" wrap="square" tIns="12700">
            <a:spAutoFit/>
          </a:bodyPr>
          <a:lstStyle/>
          <a:p>
            <a:pPr indent="0" lvl="0" marL="647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if B.condition goto B.true  </a:t>
            </a:r>
            <a:endParaRPr b="0" i="0" sz="1400" u="none" cap="none" strike="noStrike">
              <a:solidFill>
                <a:srgbClr val="000000"/>
              </a:solidFill>
              <a:latin typeface="Arial"/>
              <a:ea typeface="Arial"/>
              <a:cs typeface="Arial"/>
              <a:sym typeface="Arial"/>
            </a:endParaRPr>
          </a:p>
          <a:p>
            <a:pPr indent="0" lvl="0" marL="647700" marR="0" rtl="0" algn="l">
              <a:lnSpc>
                <a:spcPct val="100000"/>
              </a:lnSpc>
              <a:spcBef>
                <a:spcPts val="1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goto B.false</a:t>
            </a:r>
            <a:endParaRPr b="0" i="0" sz="1400" u="none" cap="none" strike="noStrike">
              <a:solidFill>
                <a:srgbClr val="000000"/>
              </a:solidFill>
              <a:latin typeface="Arial"/>
              <a:ea typeface="Arial"/>
              <a:cs typeface="Arial"/>
              <a:sym typeface="Arial"/>
            </a:endParaRPr>
          </a:p>
          <a:p>
            <a:pPr indent="0" lvl="0" marL="6477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647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L2:	x = 0	S</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a:p>
            <a:pPr indent="0" lvl="0" marL="647700" marR="0" rtl="0" algn="l">
              <a:lnSpc>
                <a:spcPct val="100000"/>
              </a:lnSpc>
              <a:spcBef>
                <a:spcPts val="8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L1:</a:t>
            </a:r>
            <a:endParaRPr b="0" i="0" sz="1400" u="none" cap="none" strike="noStrike">
              <a:solidFill>
                <a:srgbClr val="000000"/>
              </a:solidFill>
              <a:latin typeface="Arial"/>
              <a:ea typeface="Arial"/>
              <a:cs typeface="Arial"/>
              <a:sym typeface="Arial"/>
            </a:endParaRPr>
          </a:p>
        </p:txBody>
      </p:sp>
      <p:sp>
        <p:nvSpPr>
          <p:cNvPr id="1138" name="Google Shape;1138;p104"/>
          <p:cNvSpPr/>
          <p:nvPr/>
        </p:nvSpPr>
        <p:spPr>
          <a:xfrm>
            <a:off x="5651500" y="4476750"/>
            <a:ext cx="1511300" cy="103187"/>
          </a:xfrm>
          <a:custGeom>
            <a:rect b="b" l="l" r="r" t="t"/>
            <a:pathLst>
              <a:path extrusionOk="0" h="103504" w="1511300">
                <a:moveTo>
                  <a:pt x="88646" y="0"/>
                </a:moveTo>
                <a:lnTo>
                  <a:pt x="0" y="51561"/>
                </a:lnTo>
                <a:lnTo>
                  <a:pt x="88519" y="103377"/>
                </a:lnTo>
                <a:lnTo>
                  <a:pt x="92455" y="102361"/>
                </a:lnTo>
                <a:lnTo>
                  <a:pt x="96012" y="96265"/>
                </a:lnTo>
                <a:lnTo>
                  <a:pt x="94996" y="92455"/>
                </a:lnTo>
                <a:lnTo>
                  <a:pt x="35984" y="57937"/>
                </a:lnTo>
                <a:lnTo>
                  <a:pt x="12573" y="57911"/>
                </a:lnTo>
                <a:lnTo>
                  <a:pt x="12573" y="45211"/>
                </a:lnTo>
                <a:lnTo>
                  <a:pt x="36051" y="45211"/>
                </a:lnTo>
                <a:lnTo>
                  <a:pt x="94996" y="10921"/>
                </a:lnTo>
                <a:lnTo>
                  <a:pt x="96012" y="6984"/>
                </a:lnTo>
                <a:lnTo>
                  <a:pt x="94234" y="4063"/>
                </a:lnTo>
                <a:lnTo>
                  <a:pt x="92583" y="1015"/>
                </a:lnTo>
                <a:lnTo>
                  <a:pt x="88646" y="0"/>
                </a:lnTo>
                <a:close/>
              </a:path>
              <a:path extrusionOk="0" h="103504" w="1511300">
                <a:moveTo>
                  <a:pt x="36006" y="45237"/>
                </a:moveTo>
                <a:lnTo>
                  <a:pt x="25109" y="51577"/>
                </a:lnTo>
                <a:lnTo>
                  <a:pt x="35984" y="57937"/>
                </a:lnTo>
                <a:lnTo>
                  <a:pt x="1511300" y="59562"/>
                </a:lnTo>
                <a:lnTo>
                  <a:pt x="1511300" y="46862"/>
                </a:lnTo>
                <a:lnTo>
                  <a:pt x="36006" y="45237"/>
                </a:lnTo>
                <a:close/>
              </a:path>
              <a:path extrusionOk="0" h="103504" w="1511300">
                <a:moveTo>
                  <a:pt x="12573" y="45211"/>
                </a:moveTo>
                <a:lnTo>
                  <a:pt x="12573" y="57911"/>
                </a:lnTo>
                <a:lnTo>
                  <a:pt x="35984" y="57937"/>
                </a:lnTo>
                <a:lnTo>
                  <a:pt x="34420" y="57022"/>
                </a:lnTo>
                <a:lnTo>
                  <a:pt x="15748" y="57022"/>
                </a:lnTo>
                <a:lnTo>
                  <a:pt x="15748" y="46100"/>
                </a:lnTo>
                <a:lnTo>
                  <a:pt x="34523" y="46100"/>
                </a:lnTo>
                <a:lnTo>
                  <a:pt x="36006" y="45237"/>
                </a:lnTo>
                <a:lnTo>
                  <a:pt x="12573" y="45211"/>
                </a:lnTo>
                <a:close/>
              </a:path>
              <a:path extrusionOk="0" h="103504" w="1511300">
                <a:moveTo>
                  <a:pt x="15748" y="46100"/>
                </a:moveTo>
                <a:lnTo>
                  <a:pt x="15748" y="57022"/>
                </a:lnTo>
                <a:lnTo>
                  <a:pt x="25109" y="51577"/>
                </a:lnTo>
                <a:lnTo>
                  <a:pt x="15748" y="46100"/>
                </a:lnTo>
                <a:close/>
              </a:path>
              <a:path extrusionOk="0" h="103504" w="1511300">
                <a:moveTo>
                  <a:pt x="25109" y="51577"/>
                </a:moveTo>
                <a:lnTo>
                  <a:pt x="15748" y="57022"/>
                </a:lnTo>
                <a:lnTo>
                  <a:pt x="34420" y="57022"/>
                </a:lnTo>
                <a:lnTo>
                  <a:pt x="25109" y="51577"/>
                </a:lnTo>
                <a:close/>
              </a:path>
              <a:path extrusionOk="0" h="103504" w="1511300">
                <a:moveTo>
                  <a:pt x="34523" y="46100"/>
                </a:moveTo>
                <a:lnTo>
                  <a:pt x="15748" y="46100"/>
                </a:lnTo>
                <a:lnTo>
                  <a:pt x="25109" y="51577"/>
                </a:lnTo>
                <a:lnTo>
                  <a:pt x="34523" y="46100"/>
                </a:lnTo>
                <a:close/>
              </a:path>
              <a:path extrusionOk="0" h="103504" w="1511300">
                <a:moveTo>
                  <a:pt x="36051" y="45211"/>
                </a:moveTo>
                <a:lnTo>
                  <a:pt x="12573" y="45211"/>
                </a:lnTo>
                <a:lnTo>
                  <a:pt x="36006" y="45237"/>
                </a:lnTo>
                <a:lnTo>
                  <a:pt x="36051" y="45211"/>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05"/>
          <p:cNvPicPr preferRelativeResize="0"/>
          <p:nvPr/>
        </p:nvPicPr>
        <p:blipFill rotWithShape="1">
          <a:blip r:embed="rId3">
            <a:alphaModFix/>
          </a:blip>
          <a:srcRect b="0" l="0" r="0" t="0"/>
          <a:stretch/>
        </p:blipFill>
        <p:spPr>
          <a:xfrm>
            <a:off x="3232150" y="841375"/>
            <a:ext cx="4681537" cy="547687"/>
          </a:xfrm>
          <a:prstGeom prst="rect">
            <a:avLst/>
          </a:prstGeom>
          <a:noFill/>
          <a:ln>
            <a:noFill/>
          </a:ln>
        </p:spPr>
      </p:pic>
      <p:sp>
        <p:nvSpPr>
          <p:cNvPr id="1144" name="Google Shape;1144;p105"/>
          <p:cNvSpPr/>
          <p:nvPr/>
        </p:nvSpPr>
        <p:spPr>
          <a:xfrm>
            <a:off x="3733800" y="914400"/>
            <a:ext cx="3124200" cy="381000"/>
          </a:xfrm>
          <a:custGeom>
            <a:rect b="b" l="l" r="r" t="t"/>
            <a:pathLst>
              <a:path extrusionOk="0" h="381000" w="3124200">
                <a:moveTo>
                  <a:pt x="0" y="152400"/>
                </a:moveTo>
                <a:lnTo>
                  <a:pt x="19359" y="108372"/>
                </a:lnTo>
                <a:lnTo>
                  <a:pt x="73664" y="69402"/>
                </a:lnTo>
                <a:lnTo>
                  <a:pt x="112153" y="52401"/>
                </a:lnTo>
                <a:lnTo>
                  <a:pt x="157254" y="37370"/>
                </a:lnTo>
                <a:lnTo>
                  <a:pt x="208262" y="24544"/>
                </a:lnTo>
                <a:lnTo>
                  <a:pt x="264468" y="14159"/>
                </a:lnTo>
                <a:lnTo>
                  <a:pt x="325165" y="6449"/>
                </a:lnTo>
                <a:lnTo>
                  <a:pt x="389644" y="1651"/>
                </a:lnTo>
                <a:lnTo>
                  <a:pt x="457200" y="0"/>
                </a:lnTo>
                <a:lnTo>
                  <a:pt x="524755" y="1651"/>
                </a:lnTo>
                <a:lnTo>
                  <a:pt x="589234" y="6449"/>
                </a:lnTo>
                <a:lnTo>
                  <a:pt x="649931" y="14159"/>
                </a:lnTo>
                <a:lnTo>
                  <a:pt x="706137" y="24544"/>
                </a:lnTo>
                <a:lnTo>
                  <a:pt x="757145" y="37370"/>
                </a:lnTo>
                <a:lnTo>
                  <a:pt x="802246" y="52401"/>
                </a:lnTo>
                <a:lnTo>
                  <a:pt x="840735" y="69402"/>
                </a:lnTo>
                <a:lnTo>
                  <a:pt x="895040" y="108372"/>
                </a:lnTo>
                <a:lnTo>
                  <a:pt x="914400" y="152400"/>
                </a:lnTo>
                <a:lnTo>
                  <a:pt x="909442" y="174927"/>
                </a:lnTo>
                <a:lnTo>
                  <a:pt x="895040" y="196427"/>
                </a:lnTo>
                <a:lnTo>
                  <a:pt x="840735" y="235397"/>
                </a:lnTo>
                <a:lnTo>
                  <a:pt x="802246" y="252398"/>
                </a:lnTo>
                <a:lnTo>
                  <a:pt x="757145" y="267429"/>
                </a:lnTo>
                <a:lnTo>
                  <a:pt x="706137" y="280255"/>
                </a:lnTo>
                <a:lnTo>
                  <a:pt x="649931" y="290640"/>
                </a:lnTo>
                <a:lnTo>
                  <a:pt x="589234" y="298350"/>
                </a:lnTo>
                <a:lnTo>
                  <a:pt x="524755" y="303148"/>
                </a:lnTo>
                <a:lnTo>
                  <a:pt x="457200" y="304800"/>
                </a:lnTo>
                <a:lnTo>
                  <a:pt x="389644" y="303148"/>
                </a:lnTo>
                <a:lnTo>
                  <a:pt x="325165" y="298350"/>
                </a:lnTo>
                <a:lnTo>
                  <a:pt x="264468" y="290640"/>
                </a:lnTo>
                <a:lnTo>
                  <a:pt x="208262" y="280255"/>
                </a:lnTo>
                <a:lnTo>
                  <a:pt x="157254" y="267429"/>
                </a:lnTo>
                <a:lnTo>
                  <a:pt x="112153" y="252398"/>
                </a:lnTo>
                <a:lnTo>
                  <a:pt x="73664" y="235397"/>
                </a:lnTo>
                <a:lnTo>
                  <a:pt x="19359" y="196427"/>
                </a:lnTo>
                <a:lnTo>
                  <a:pt x="0" y="152400"/>
                </a:lnTo>
                <a:close/>
              </a:path>
              <a:path extrusionOk="0" h="381000" w="3124200">
                <a:moveTo>
                  <a:pt x="1143000" y="190500"/>
                </a:moveTo>
                <a:lnTo>
                  <a:pt x="1166878" y="148753"/>
                </a:lnTo>
                <a:lnTo>
                  <a:pt x="1207732" y="122642"/>
                </a:lnTo>
                <a:lnTo>
                  <a:pt x="1266746" y="98252"/>
                </a:lnTo>
                <a:lnTo>
                  <a:pt x="1342390" y="75878"/>
                </a:lnTo>
                <a:lnTo>
                  <a:pt x="1385969" y="65540"/>
                </a:lnTo>
                <a:lnTo>
                  <a:pt x="1433131" y="55816"/>
                </a:lnTo>
                <a:lnTo>
                  <a:pt x="1483684" y="46744"/>
                </a:lnTo>
                <a:lnTo>
                  <a:pt x="1537437" y="38361"/>
                </a:lnTo>
                <a:lnTo>
                  <a:pt x="1594197" y="30704"/>
                </a:lnTo>
                <a:lnTo>
                  <a:pt x="1653775" y="23809"/>
                </a:lnTo>
                <a:lnTo>
                  <a:pt x="1715978" y="17714"/>
                </a:lnTo>
                <a:lnTo>
                  <a:pt x="1780614" y="12455"/>
                </a:lnTo>
                <a:lnTo>
                  <a:pt x="1847493" y="8069"/>
                </a:lnTo>
                <a:lnTo>
                  <a:pt x="1916422" y="4594"/>
                </a:lnTo>
                <a:lnTo>
                  <a:pt x="1987211" y="2066"/>
                </a:lnTo>
                <a:lnTo>
                  <a:pt x="2059667" y="522"/>
                </a:lnTo>
                <a:lnTo>
                  <a:pt x="2133600" y="0"/>
                </a:lnTo>
                <a:lnTo>
                  <a:pt x="2207532" y="522"/>
                </a:lnTo>
                <a:lnTo>
                  <a:pt x="2279988" y="2066"/>
                </a:lnTo>
                <a:lnTo>
                  <a:pt x="2350777" y="4594"/>
                </a:lnTo>
                <a:lnTo>
                  <a:pt x="2419706" y="8069"/>
                </a:lnTo>
                <a:lnTo>
                  <a:pt x="2486585" y="12455"/>
                </a:lnTo>
                <a:lnTo>
                  <a:pt x="2551221" y="17714"/>
                </a:lnTo>
                <a:lnTo>
                  <a:pt x="2613424" y="23809"/>
                </a:lnTo>
                <a:lnTo>
                  <a:pt x="2673002" y="30704"/>
                </a:lnTo>
                <a:lnTo>
                  <a:pt x="2729762" y="38361"/>
                </a:lnTo>
                <a:lnTo>
                  <a:pt x="2783515" y="46744"/>
                </a:lnTo>
                <a:lnTo>
                  <a:pt x="2834068" y="55816"/>
                </a:lnTo>
                <a:lnTo>
                  <a:pt x="2881230" y="65540"/>
                </a:lnTo>
                <a:lnTo>
                  <a:pt x="2924809" y="75878"/>
                </a:lnTo>
                <a:lnTo>
                  <a:pt x="2964613" y="86794"/>
                </a:lnTo>
                <a:lnTo>
                  <a:pt x="3032134" y="110213"/>
                </a:lnTo>
                <a:lnTo>
                  <a:pt x="3082260" y="135500"/>
                </a:lnTo>
                <a:lnTo>
                  <a:pt x="3113459" y="162361"/>
                </a:lnTo>
                <a:lnTo>
                  <a:pt x="3124200" y="190500"/>
                </a:lnTo>
                <a:lnTo>
                  <a:pt x="3121483" y="204710"/>
                </a:lnTo>
                <a:lnTo>
                  <a:pt x="3113459" y="218638"/>
                </a:lnTo>
                <a:lnTo>
                  <a:pt x="3082260" y="245499"/>
                </a:lnTo>
                <a:lnTo>
                  <a:pt x="3032134" y="270786"/>
                </a:lnTo>
                <a:lnTo>
                  <a:pt x="2964613" y="294205"/>
                </a:lnTo>
                <a:lnTo>
                  <a:pt x="2924809" y="305121"/>
                </a:lnTo>
                <a:lnTo>
                  <a:pt x="2881230" y="315459"/>
                </a:lnTo>
                <a:lnTo>
                  <a:pt x="2834068" y="325183"/>
                </a:lnTo>
                <a:lnTo>
                  <a:pt x="2783515" y="334255"/>
                </a:lnTo>
                <a:lnTo>
                  <a:pt x="2729762" y="342638"/>
                </a:lnTo>
                <a:lnTo>
                  <a:pt x="2673002" y="350295"/>
                </a:lnTo>
                <a:lnTo>
                  <a:pt x="2613424" y="357190"/>
                </a:lnTo>
                <a:lnTo>
                  <a:pt x="2551221" y="363285"/>
                </a:lnTo>
                <a:lnTo>
                  <a:pt x="2486585" y="368544"/>
                </a:lnTo>
                <a:lnTo>
                  <a:pt x="2419706" y="372930"/>
                </a:lnTo>
                <a:lnTo>
                  <a:pt x="2350777" y="376405"/>
                </a:lnTo>
                <a:lnTo>
                  <a:pt x="2279988" y="378933"/>
                </a:lnTo>
                <a:lnTo>
                  <a:pt x="2207532" y="380477"/>
                </a:lnTo>
                <a:lnTo>
                  <a:pt x="2133600" y="381000"/>
                </a:lnTo>
                <a:lnTo>
                  <a:pt x="2059667" y="380477"/>
                </a:lnTo>
                <a:lnTo>
                  <a:pt x="1987211" y="378933"/>
                </a:lnTo>
                <a:lnTo>
                  <a:pt x="1916422" y="376405"/>
                </a:lnTo>
                <a:lnTo>
                  <a:pt x="1847493" y="372930"/>
                </a:lnTo>
                <a:lnTo>
                  <a:pt x="1780614" y="368544"/>
                </a:lnTo>
                <a:lnTo>
                  <a:pt x="1715978" y="363285"/>
                </a:lnTo>
                <a:lnTo>
                  <a:pt x="1653775" y="357190"/>
                </a:lnTo>
                <a:lnTo>
                  <a:pt x="1594197" y="350295"/>
                </a:lnTo>
                <a:lnTo>
                  <a:pt x="1537437" y="342638"/>
                </a:lnTo>
                <a:lnTo>
                  <a:pt x="1483684" y="334255"/>
                </a:lnTo>
                <a:lnTo>
                  <a:pt x="1433131" y="325183"/>
                </a:lnTo>
                <a:lnTo>
                  <a:pt x="1385969" y="315459"/>
                </a:lnTo>
                <a:lnTo>
                  <a:pt x="1342390" y="305121"/>
                </a:lnTo>
                <a:lnTo>
                  <a:pt x="1302586" y="294205"/>
                </a:lnTo>
                <a:lnTo>
                  <a:pt x="1235065" y="270786"/>
                </a:lnTo>
                <a:lnTo>
                  <a:pt x="1184939" y="245499"/>
                </a:lnTo>
                <a:lnTo>
                  <a:pt x="1153740" y="218638"/>
                </a:lnTo>
                <a:lnTo>
                  <a:pt x="1143000" y="1905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5" name="Google Shape;1145;p105"/>
          <p:cNvSpPr txBox="1"/>
          <p:nvPr/>
        </p:nvSpPr>
        <p:spPr>
          <a:xfrm>
            <a:off x="4422775" y="3143250"/>
            <a:ext cx="4597400" cy="1943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If B1.condition goto L2 </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goto L3</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L3:If B2.condition goto L2</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goto L1</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9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L2:	x = 0</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8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L1:</a:t>
            </a:r>
            <a:endParaRPr b="0" i="0" sz="1400" u="none" cap="none" strike="noStrike">
              <a:solidFill>
                <a:srgbClr val="000000"/>
              </a:solidFill>
              <a:latin typeface="Arial"/>
              <a:ea typeface="Arial"/>
              <a:cs typeface="Arial"/>
              <a:sym typeface="Arial"/>
            </a:endParaRPr>
          </a:p>
        </p:txBody>
      </p:sp>
      <p:sp>
        <p:nvSpPr>
          <p:cNvPr id="1146" name="Google Shape;1146;p105"/>
          <p:cNvSpPr txBox="1"/>
          <p:nvPr/>
        </p:nvSpPr>
        <p:spPr>
          <a:xfrm>
            <a:off x="4016375" y="550862"/>
            <a:ext cx="277812"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147" name="Google Shape;1147;p105"/>
          <p:cNvSpPr txBox="1"/>
          <p:nvPr/>
        </p:nvSpPr>
        <p:spPr>
          <a:xfrm>
            <a:off x="5768975" y="5508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148" name="Google Shape;1148;p105"/>
          <p:cNvSpPr txBox="1"/>
          <p:nvPr/>
        </p:nvSpPr>
        <p:spPr>
          <a:xfrm>
            <a:off x="3086100" y="1447800"/>
            <a:ext cx="5934075" cy="13620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9" name="Google Shape;1149;p105"/>
          <p:cNvSpPr txBox="1"/>
          <p:nvPr/>
        </p:nvSpPr>
        <p:spPr>
          <a:xfrm>
            <a:off x="2286000" y="4972050"/>
            <a:ext cx="1060450" cy="29051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B.false</a:t>
            </a:r>
            <a:endParaRPr b="0" i="0" sz="1400" u="none" cap="none" strike="noStrike">
              <a:solidFill>
                <a:srgbClr val="000000"/>
              </a:solidFill>
              <a:latin typeface="Arial"/>
              <a:ea typeface="Arial"/>
              <a:cs typeface="Arial"/>
              <a:sym typeface="Arial"/>
            </a:endParaRPr>
          </a:p>
        </p:txBody>
      </p:sp>
      <p:sp>
        <p:nvSpPr>
          <p:cNvPr id="1150" name="Google Shape;1150;p105"/>
          <p:cNvSpPr txBox="1"/>
          <p:nvPr/>
        </p:nvSpPr>
        <p:spPr>
          <a:xfrm>
            <a:off x="2670175" y="4514850"/>
            <a:ext cx="676275" cy="288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B.true</a:t>
            </a:r>
            <a:endParaRPr b="0" i="0" sz="1400" u="none" cap="none" strike="noStrike">
              <a:solidFill>
                <a:srgbClr val="000000"/>
              </a:solidFill>
              <a:latin typeface="Arial"/>
              <a:ea typeface="Arial"/>
              <a:cs typeface="Arial"/>
              <a:sym typeface="Arial"/>
            </a:endParaRPr>
          </a:p>
        </p:txBody>
      </p:sp>
      <p:sp>
        <p:nvSpPr>
          <p:cNvPr id="1151" name="Google Shape;1151;p105"/>
          <p:cNvSpPr/>
          <p:nvPr/>
        </p:nvSpPr>
        <p:spPr>
          <a:xfrm>
            <a:off x="3346450" y="4491037"/>
            <a:ext cx="996950" cy="196850"/>
          </a:xfrm>
          <a:custGeom>
            <a:rect b="b" l="l" r="r" t="t"/>
            <a:pathLst>
              <a:path extrusionOk="0" h="196850" w="996950">
                <a:moveTo>
                  <a:pt x="960158" y="36951"/>
                </a:moveTo>
                <a:lnTo>
                  <a:pt x="0" y="183896"/>
                </a:lnTo>
                <a:lnTo>
                  <a:pt x="1904" y="196342"/>
                </a:lnTo>
                <a:lnTo>
                  <a:pt x="962126" y="49388"/>
                </a:lnTo>
                <a:lnTo>
                  <a:pt x="971795" y="41563"/>
                </a:lnTo>
                <a:lnTo>
                  <a:pt x="960158" y="36951"/>
                </a:lnTo>
                <a:close/>
              </a:path>
              <a:path extrusionOk="0" h="196850" w="996950">
                <a:moveTo>
                  <a:pt x="985773" y="33400"/>
                </a:moveTo>
                <a:lnTo>
                  <a:pt x="983360" y="33400"/>
                </a:lnTo>
                <a:lnTo>
                  <a:pt x="985265" y="45847"/>
                </a:lnTo>
                <a:lnTo>
                  <a:pt x="962126" y="49388"/>
                </a:lnTo>
                <a:lnTo>
                  <a:pt x="911732" y="90169"/>
                </a:lnTo>
                <a:lnTo>
                  <a:pt x="908938" y="92329"/>
                </a:lnTo>
                <a:lnTo>
                  <a:pt x="908557" y="96393"/>
                </a:lnTo>
                <a:lnTo>
                  <a:pt x="910716" y="99060"/>
                </a:lnTo>
                <a:lnTo>
                  <a:pt x="912876" y="101854"/>
                </a:lnTo>
                <a:lnTo>
                  <a:pt x="916939" y="102235"/>
                </a:lnTo>
                <a:lnTo>
                  <a:pt x="996695" y="37718"/>
                </a:lnTo>
                <a:lnTo>
                  <a:pt x="985773" y="33400"/>
                </a:lnTo>
                <a:close/>
              </a:path>
              <a:path extrusionOk="0" h="196850" w="996950">
                <a:moveTo>
                  <a:pt x="971795" y="41563"/>
                </a:moveTo>
                <a:lnTo>
                  <a:pt x="962126" y="49388"/>
                </a:lnTo>
                <a:lnTo>
                  <a:pt x="985265" y="45847"/>
                </a:lnTo>
                <a:lnTo>
                  <a:pt x="985227" y="45593"/>
                </a:lnTo>
                <a:lnTo>
                  <a:pt x="981963" y="45593"/>
                </a:lnTo>
                <a:lnTo>
                  <a:pt x="971795" y="41563"/>
                </a:lnTo>
                <a:close/>
              </a:path>
              <a:path extrusionOk="0" h="196850" w="996950">
                <a:moveTo>
                  <a:pt x="980313" y="34671"/>
                </a:moveTo>
                <a:lnTo>
                  <a:pt x="971795" y="41563"/>
                </a:lnTo>
                <a:lnTo>
                  <a:pt x="981963" y="45593"/>
                </a:lnTo>
                <a:lnTo>
                  <a:pt x="980313" y="34671"/>
                </a:lnTo>
                <a:close/>
              </a:path>
              <a:path extrusionOk="0" h="196850" w="996950">
                <a:moveTo>
                  <a:pt x="983555" y="34671"/>
                </a:moveTo>
                <a:lnTo>
                  <a:pt x="980313" y="34671"/>
                </a:lnTo>
                <a:lnTo>
                  <a:pt x="981963" y="45593"/>
                </a:lnTo>
                <a:lnTo>
                  <a:pt x="985227" y="45593"/>
                </a:lnTo>
                <a:lnTo>
                  <a:pt x="983555" y="34671"/>
                </a:lnTo>
                <a:close/>
              </a:path>
              <a:path extrusionOk="0" h="196850" w="996950">
                <a:moveTo>
                  <a:pt x="983360" y="33400"/>
                </a:moveTo>
                <a:lnTo>
                  <a:pt x="960158" y="36951"/>
                </a:lnTo>
                <a:lnTo>
                  <a:pt x="971795" y="41563"/>
                </a:lnTo>
                <a:lnTo>
                  <a:pt x="980313" y="34671"/>
                </a:lnTo>
                <a:lnTo>
                  <a:pt x="983555" y="34671"/>
                </a:lnTo>
                <a:lnTo>
                  <a:pt x="983360" y="33400"/>
                </a:lnTo>
                <a:close/>
              </a:path>
              <a:path extrusionOk="0" h="196850" w="996950">
                <a:moveTo>
                  <a:pt x="901319" y="0"/>
                </a:moveTo>
                <a:lnTo>
                  <a:pt x="897635" y="1650"/>
                </a:lnTo>
                <a:lnTo>
                  <a:pt x="896365" y="4825"/>
                </a:lnTo>
                <a:lnTo>
                  <a:pt x="894969" y="8128"/>
                </a:lnTo>
                <a:lnTo>
                  <a:pt x="896619" y="11811"/>
                </a:lnTo>
                <a:lnTo>
                  <a:pt x="899921" y="13081"/>
                </a:lnTo>
                <a:lnTo>
                  <a:pt x="960158" y="36951"/>
                </a:lnTo>
                <a:lnTo>
                  <a:pt x="983360" y="33400"/>
                </a:lnTo>
                <a:lnTo>
                  <a:pt x="985773" y="33400"/>
                </a:lnTo>
                <a:lnTo>
                  <a:pt x="901319"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2" name="Google Shape;1152;p105"/>
          <p:cNvSpPr/>
          <p:nvPr/>
        </p:nvSpPr>
        <p:spPr>
          <a:xfrm>
            <a:off x="3387725" y="4879975"/>
            <a:ext cx="955675" cy="263525"/>
          </a:xfrm>
          <a:custGeom>
            <a:rect b="b" l="l" r="r" t="t"/>
            <a:pathLst>
              <a:path extrusionOk="0" h="264795" w="956944">
                <a:moveTo>
                  <a:pt x="919764" y="31784"/>
                </a:moveTo>
                <a:lnTo>
                  <a:pt x="0" y="251967"/>
                </a:lnTo>
                <a:lnTo>
                  <a:pt x="2920" y="264413"/>
                </a:lnTo>
                <a:lnTo>
                  <a:pt x="922782" y="44207"/>
                </a:lnTo>
                <a:lnTo>
                  <a:pt x="931931" y="35461"/>
                </a:lnTo>
                <a:lnTo>
                  <a:pt x="919764" y="31784"/>
                </a:lnTo>
                <a:close/>
              </a:path>
              <a:path extrusionOk="0" h="264795" w="956944">
                <a:moveTo>
                  <a:pt x="945474" y="26288"/>
                </a:moveTo>
                <a:lnTo>
                  <a:pt x="942720" y="26288"/>
                </a:lnTo>
                <a:lnTo>
                  <a:pt x="945642" y="38734"/>
                </a:lnTo>
                <a:lnTo>
                  <a:pt x="922782" y="44207"/>
                </a:lnTo>
                <a:lnTo>
                  <a:pt x="873506" y="91312"/>
                </a:lnTo>
                <a:lnTo>
                  <a:pt x="873379" y="95376"/>
                </a:lnTo>
                <a:lnTo>
                  <a:pt x="875919" y="97916"/>
                </a:lnTo>
                <a:lnTo>
                  <a:pt x="878332" y="100456"/>
                </a:lnTo>
                <a:lnTo>
                  <a:pt x="882269" y="100456"/>
                </a:lnTo>
                <a:lnTo>
                  <a:pt x="956437" y="29590"/>
                </a:lnTo>
                <a:lnTo>
                  <a:pt x="945474" y="26288"/>
                </a:lnTo>
                <a:close/>
              </a:path>
              <a:path extrusionOk="0" h="264795" w="956944">
                <a:moveTo>
                  <a:pt x="931931" y="35461"/>
                </a:moveTo>
                <a:lnTo>
                  <a:pt x="922782" y="44207"/>
                </a:lnTo>
                <a:lnTo>
                  <a:pt x="945642" y="38734"/>
                </a:lnTo>
                <a:lnTo>
                  <a:pt x="942339" y="38607"/>
                </a:lnTo>
                <a:lnTo>
                  <a:pt x="931931" y="35461"/>
                </a:lnTo>
                <a:close/>
              </a:path>
              <a:path extrusionOk="0" h="264795" w="956944">
                <a:moveTo>
                  <a:pt x="939800" y="27939"/>
                </a:moveTo>
                <a:lnTo>
                  <a:pt x="931931" y="35461"/>
                </a:lnTo>
                <a:lnTo>
                  <a:pt x="942339" y="38607"/>
                </a:lnTo>
                <a:lnTo>
                  <a:pt x="939800" y="27939"/>
                </a:lnTo>
                <a:close/>
              </a:path>
              <a:path extrusionOk="0" h="264795" w="956944">
                <a:moveTo>
                  <a:pt x="943108" y="27939"/>
                </a:moveTo>
                <a:lnTo>
                  <a:pt x="939800" y="27939"/>
                </a:lnTo>
                <a:lnTo>
                  <a:pt x="942339" y="38607"/>
                </a:lnTo>
                <a:lnTo>
                  <a:pt x="945612" y="38607"/>
                </a:lnTo>
                <a:lnTo>
                  <a:pt x="943108" y="27939"/>
                </a:lnTo>
                <a:close/>
              </a:path>
              <a:path extrusionOk="0" h="264795" w="956944">
                <a:moveTo>
                  <a:pt x="942720" y="26288"/>
                </a:moveTo>
                <a:lnTo>
                  <a:pt x="919764" y="31784"/>
                </a:lnTo>
                <a:lnTo>
                  <a:pt x="931931" y="35461"/>
                </a:lnTo>
                <a:lnTo>
                  <a:pt x="939800" y="27939"/>
                </a:lnTo>
                <a:lnTo>
                  <a:pt x="943108" y="27939"/>
                </a:lnTo>
                <a:lnTo>
                  <a:pt x="942720" y="26288"/>
                </a:lnTo>
                <a:close/>
              </a:path>
              <a:path extrusionOk="0" h="264795" w="956944">
                <a:moveTo>
                  <a:pt x="858266" y="0"/>
                </a:moveTo>
                <a:lnTo>
                  <a:pt x="854710" y="1777"/>
                </a:lnTo>
                <a:lnTo>
                  <a:pt x="853694" y="5206"/>
                </a:lnTo>
                <a:lnTo>
                  <a:pt x="852678" y="8508"/>
                </a:lnTo>
                <a:lnTo>
                  <a:pt x="854582" y="12064"/>
                </a:lnTo>
                <a:lnTo>
                  <a:pt x="919764" y="31784"/>
                </a:lnTo>
                <a:lnTo>
                  <a:pt x="942720" y="26288"/>
                </a:lnTo>
                <a:lnTo>
                  <a:pt x="945474" y="26288"/>
                </a:lnTo>
                <a:lnTo>
                  <a:pt x="858266"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3" name="Google Shape;1153;p105"/>
          <p:cNvSpPr txBox="1"/>
          <p:nvPr/>
        </p:nvSpPr>
        <p:spPr>
          <a:xfrm>
            <a:off x="7913687" y="3600450"/>
            <a:ext cx="2630487" cy="113347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.true = B.true = L2 B</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.false = L3  </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1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baseline="-25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.true = B.true = L2  B</a:t>
            </a:r>
            <a:r>
              <a:rPr b="0" baseline="-25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.false = B.false = L1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06"/>
          <p:cNvPicPr preferRelativeResize="0"/>
          <p:nvPr/>
        </p:nvPicPr>
        <p:blipFill rotWithShape="1">
          <a:blip r:embed="rId3">
            <a:alphaModFix/>
          </a:blip>
          <a:srcRect b="0" l="0" r="0" t="0"/>
          <a:stretch/>
        </p:blipFill>
        <p:spPr>
          <a:xfrm>
            <a:off x="3236912" y="866775"/>
            <a:ext cx="4679950" cy="552450"/>
          </a:xfrm>
          <a:prstGeom prst="rect">
            <a:avLst/>
          </a:prstGeom>
          <a:noFill/>
          <a:ln>
            <a:noFill/>
          </a:ln>
        </p:spPr>
      </p:pic>
      <p:grpSp>
        <p:nvGrpSpPr>
          <p:cNvPr id="1159" name="Google Shape;1159;p106"/>
          <p:cNvGrpSpPr/>
          <p:nvPr/>
        </p:nvGrpSpPr>
        <p:grpSpPr>
          <a:xfrm>
            <a:off x="3733800" y="820737"/>
            <a:ext cx="6934199" cy="2456243"/>
            <a:chOff x="2209800" y="821055"/>
            <a:chExt cx="6934199" cy="2455926"/>
          </a:xfrm>
        </p:grpSpPr>
        <p:sp>
          <p:nvSpPr>
            <p:cNvPr id="1160" name="Google Shape;1160;p106"/>
            <p:cNvSpPr/>
            <p:nvPr/>
          </p:nvSpPr>
          <p:spPr>
            <a:xfrm>
              <a:off x="2209800" y="914400"/>
              <a:ext cx="3124200" cy="381000"/>
            </a:xfrm>
            <a:custGeom>
              <a:rect b="b" l="l" r="r" t="t"/>
              <a:pathLst>
                <a:path extrusionOk="0" h="381000" w="3124200">
                  <a:moveTo>
                    <a:pt x="0" y="190500"/>
                  </a:moveTo>
                  <a:lnTo>
                    <a:pt x="19359" y="135500"/>
                  </a:lnTo>
                  <a:lnTo>
                    <a:pt x="73664" y="86794"/>
                  </a:lnTo>
                  <a:lnTo>
                    <a:pt x="112153" y="65540"/>
                  </a:lnTo>
                  <a:lnTo>
                    <a:pt x="157254" y="46744"/>
                  </a:lnTo>
                  <a:lnTo>
                    <a:pt x="208262" y="30704"/>
                  </a:lnTo>
                  <a:lnTo>
                    <a:pt x="264468" y="17714"/>
                  </a:lnTo>
                  <a:lnTo>
                    <a:pt x="325165" y="8069"/>
                  </a:lnTo>
                  <a:lnTo>
                    <a:pt x="389644" y="2066"/>
                  </a:lnTo>
                  <a:lnTo>
                    <a:pt x="457200" y="0"/>
                  </a:lnTo>
                  <a:lnTo>
                    <a:pt x="524755" y="2066"/>
                  </a:lnTo>
                  <a:lnTo>
                    <a:pt x="589234" y="8069"/>
                  </a:lnTo>
                  <a:lnTo>
                    <a:pt x="649931" y="17714"/>
                  </a:lnTo>
                  <a:lnTo>
                    <a:pt x="706137" y="30704"/>
                  </a:lnTo>
                  <a:lnTo>
                    <a:pt x="757145" y="46744"/>
                  </a:lnTo>
                  <a:lnTo>
                    <a:pt x="802246" y="65540"/>
                  </a:lnTo>
                  <a:lnTo>
                    <a:pt x="840735" y="86794"/>
                  </a:lnTo>
                  <a:lnTo>
                    <a:pt x="871902" y="110213"/>
                  </a:lnTo>
                  <a:lnTo>
                    <a:pt x="909442" y="162361"/>
                  </a:lnTo>
                  <a:lnTo>
                    <a:pt x="914400" y="190500"/>
                  </a:lnTo>
                  <a:lnTo>
                    <a:pt x="909442" y="218638"/>
                  </a:lnTo>
                  <a:lnTo>
                    <a:pt x="895040" y="245499"/>
                  </a:lnTo>
                  <a:lnTo>
                    <a:pt x="840735" y="294205"/>
                  </a:lnTo>
                  <a:lnTo>
                    <a:pt x="802246" y="315459"/>
                  </a:lnTo>
                  <a:lnTo>
                    <a:pt x="757145" y="334255"/>
                  </a:lnTo>
                  <a:lnTo>
                    <a:pt x="706137" y="350295"/>
                  </a:lnTo>
                  <a:lnTo>
                    <a:pt x="649931" y="363285"/>
                  </a:lnTo>
                  <a:lnTo>
                    <a:pt x="589234" y="372930"/>
                  </a:lnTo>
                  <a:lnTo>
                    <a:pt x="524755" y="378933"/>
                  </a:lnTo>
                  <a:lnTo>
                    <a:pt x="457200" y="381000"/>
                  </a:lnTo>
                  <a:lnTo>
                    <a:pt x="389644" y="378933"/>
                  </a:lnTo>
                  <a:lnTo>
                    <a:pt x="325165" y="372930"/>
                  </a:lnTo>
                  <a:lnTo>
                    <a:pt x="264468" y="363285"/>
                  </a:lnTo>
                  <a:lnTo>
                    <a:pt x="208262" y="350295"/>
                  </a:lnTo>
                  <a:lnTo>
                    <a:pt x="157254" y="334255"/>
                  </a:lnTo>
                  <a:lnTo>
                    <a:pt x="112153" y="315459"/>
                  </a:lnTo>
                  <a:lnTo>
                    <a:pt x="73664" y="294205"/>
                  </a:lnTo>
                  <a:lnTo>
                    <a:pt x="42497" y="270786"/>
                  </a:lnTo>
                  <a:lnTo>
                    <a:pt x="4957" y="218638"/>
                  </a:lnTo>
                  <a:lnTo>
                    <a:pt x="0" y="190500"/>
                  </a:lnTo>
                  <a:close/>
                </a:path>
                <a:path extrusionOk="0" h="381000" w="3124200">
                  <a:moveTo>
                    <a:pt x="1143000" y="190500"/>
                  </a:moveTo>
                  <a:lnTo>
                    <a:pt x="1166878" y="148753"/>
                  </a:lnTo>
                  <a:lnTo>
                    <a:pt x="1207732" y="122642"/>
                  </a:lnTo>
                  <a:lnTo>
                    <a:pt x="1266746" y="98252"/>
                  </a:lnTo>
                  <a:lnTo>
                    <a:pt x="1342390" y="75878"/>
                  </a:lnTo>
                  <a:lnTo>
                    <a:pt x="1385969" y="65540"/>
                  </a:lnTo>
                  <a:lnTo>
                    <a:pt x="1433131" y="55816"/>
                  </a:lnTo>
                  <a:lnTo>
                    <a:pt x="1483684" y="46744"/>
                  </a:lnTo>
                  <a:lnTo>
                    <a:pt x="1537437" y="38361"/>
                  </a:lnTo>
                  <a:lnTo>
                    <a:pt x="1594197" y="30704"/>
                  </a:lnTo>
                  <a:lnTo>
                    <a:pt x="1653775" y="23809"/>
                  </a:lnTo>
                  <a:lnTo>
                    <a:pt x="1715978" y="17714"/>
                  </a:lnTo>
                  <a:lnTo>
                    <a:pt x="1780614" y="12455"/>
                  </a:lnTo>
                  <a:lnTo>
                    <a:pt x="1847493" y="8069"/>
                  </a:lnTo>
                  <a:lnTo>
                    <a:pt x="1916422" y="4594"/>
                  </a:lnTo>
                  <a:lnTo>
                    <a:pt x="1987211" y="2066"/>
                  </a:lnTo>
                  <a:lnTo>
                    <a:pt x="2059667" y="522"/>
                  </a:lnTo>
                  <a:lnTo>
                    <a:pt x="2133600" y="0"/>
                  </a:lnTo>
                  <a:lnTo>
                    <a:pt x="2207532" y="522"/>
                  </a:lnTo>
                  <a:lnTo>
                    <a:pt x="2279988" y="2066"/>
                  </a:lnTo>
                  <a:lnTo>
                    <a:pt x="2350777" y="4594"/>
                  </a:lnTo>
                  <a:lnTo>
                    <a:pt x="2419706" y="8069"/>
                  </a:lnTo>
                  <a:lnTo>
                    <a:pt x="2486585" y="12455"/>
                  </a:lnTo>
                  <a:lnTo>
                    <a:pt x="2551221" y="17714"/>
                  </a:lnTo>
                  <a:lnTo>
                    <a:pt x="2613424" y="23809"/>
                  </a:lnTo>
                  <a:lnTo>
                    <a:pt x="2673002" y="30704"/>
                  </a:lnTo>
                  <a:lnTo>
                    <a:pt x="2729762" y="38361"/>
                  </a:lnTo>
                  <a:lnTo>
                    <a:pt x="2783515" y="46744"/>
                  </a:lnTo>
                  <a:lnTo>
                    <a:pt x="2834068" y="55816"/>
                  </a:lnTo>
                  <a:lnTo>
                    <a:pt x="2881230" y="65540"/>
                  </a:lnTo>
                  <a:lnTo>
                    <a:pt x="2924809" y="75878"/>
                  </a:lnTo>
                  <a:lnTo>
                    <a:pt x="2964613" y="86794"/>
                  </a:lnTo>
                  <a:lnTo>
                    <a:pt x="3032134" y="110213"/>
                  </a:lnTo>
                  <a:lnTo>
                    <a:pt x="3082260" y="135500"/>
                  </a:lnTo>
                  <a:lnTo>
                    <a:pt x="3113459" y="162361"/>
                  </a:lnTo>
                  <a:lnTo>
                    <a:pt x="3124200" y="190500"/>
                  </a:lnTo>
                  <a:lnTo>
                    <a:pt x="3121483" y="204710"/>
                  </a:lnTo>
                  <a:lnTo>
                    <a:pt x="3113459" y="218638"/>
                  </a:lnTo>
                  <a:lnTo>
                    <a:pt x="3082260" y="245499"/>
                  </a:lnTo>
                  <a:lnTo>
                    <a:pt x="3032134" y="270786"/>
                  </a:lnTo>
                  <a:lnTo>
                    <a:pt x="2964613" y="294205"/>
                  </a:lnTo>
                  <a:lnTo>
                    <a:pt x="2924809" y="305121"/>
                  </a:lnTo>
                  <a:lnTo>
                    <a:pt x="2881230" y="315459"/>
                  </a:lnTo>
                  <a:lnTo>
                    <a:pt x="2834068" y="325183"/>
                  </a:lnTo>
                  <a:lnTo>
                    <a:pt x="2783515" y="334255"/>
                  </a:lnTo>
                  <a:lnTo>
                    <a:pt x="2729762" y="342638"/>
                  </a:lnTo>
                  <a:lnTo>
                    <a:pt x="2673002" y="350295"/>
                  </a:lnTo>
                  <a:lnTo>
                    <a:pt x="2613424" y="357190"/>
                  </a:lnTo>
                  <a:lnTo>
                    <a:pt x="2551221" y="363285"/>
                  </a:lnTo>
                  <a:lnTo>
                    <a:pt x="2486585" y="368544"/>
                  </a:lnTo>
                  <a:lnTo>
                    <a:pt x="2419706" y="372930"/>
                  </a:lnTo>
                  <a:lnTo>
                    <a:pt x="2350777" y="376405"/>
                  </a:lnTo>
                  <a:lnTo>
                    <a:pt x="2279988" y="378933"/>
                  </a:lnTo>
                  <a:lnTo>
                    <a:pt x="2207532" y="380477"/>
                  </a:lnTo>
                  <a:lnTo>
                    <a:pt x="2133600" y="381000"/>
                  </a:lnTo>
                  <a:lnTo>
                    <a:pt x="2059667" y="380477"/>
                  </a:lnTo>
                  <a:lnTo>
                    <a:pt x="1987211" y="378933"/>
                  </a:lnTo>
                  <a:lnTo>
                    <a:pt x="1916422" y="376405"/>
                  </a:lnTo>
                  <a:lnTo>
                    <a:pt x="1847493" y="372930"/>
                  </a:lnTo>
                  <a:lnTo>
                    <a:pt x="1780614" y="368544"/>
                  </a:lnTo>
                  <a:lnTo>
                    <a:pt x="1715978" y="363285"/>
                  </a:lnTo>
                  <a:lnTo>
                    <a:pt x="1653775" y="357190"/>
                  </a:lnTo>
                  <a:lnTo>
                    <a:pt x="1594197" y="350295"/>
                  </a:lnTo>
                  <a:lnTo>
                    <a:pt x="1537437" y="342638"/>
                  </a:lnTo>
                  <a:lnTo>
                    <a:pt x="1483684" y="334255"/>
                  </a:lnTo>
                  <a:lnTo>
                    <a:pt x="1433131" y="325183"/>
                  </a:lnTo>
                  <a:lnTo>
                    <a:pt x="1385969" y="315459"/>
                  </a:lnTo>
                  <a:lnTo>
                    <a:pt x="1342390" y="305121"/>
                  </a:lnTo>
                  <a:lnTo>
                    <a:pt x="1302586" y="294205"/>
                  </a:lnTo>
                  <a:lnTo>
                    <a:pt x="1235065" y="270786"/>
                  </a:lnTo>
                  <a:lnTo>
                    <a:pt x="1184939" y="245499"/>
                  </a:lnTo>
                  <a:lnTo>
                    <a:pt x="1153740" y="218638"/>
                  </a:lnTo>
                  <a:lnTo>
                    <a:pt x="1143000" y="1905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1" name="Google Shape;1161;p106"/>
            <p:cNvSpPr/>
            <p:nvPr/>
          </p:nvSpPr>
          <p:spPr>
            <a:xfrm>
              <a:off x="2661666" y="1291971"/>
              <a:ext cx="1301115" cy="1985010"/>
            </a:xfrm>
            <a:custGeom>
              <a:rect b="b" l="l" r="r" t="t"/>
              <a:pathLst>
                <a:path extrusionOk="0" h="1985010" w="1301114">
                  <a:moveTo>
                    <a:pt x="1214628" y="1927352"/>
                  </a:moveTo>
                  <a:lnTo>
                    <a:pt x="1210818" y="1928621"/>
                  </a:lnTo>
                  <a:lnTo>
                    <a:pt x="1209294" y="1931796"/>
                  </a:lnTo>
                  <a:lnTo>
                    <a:pt x="1207643" y="1934971"/>
                  </a:lnTo>
                  <a:lnTo>
                    <a:pt x="1208912" y="1938781"/>
                  </a:lnTo>
                  <a:lnTo>
                    <a:pt x="1212087" y="1940305"/>
                  </a:lnTo>
                  <a:lnTo>
                    <a:pt x="1300733" y="1984628"/>
                  </a:lnTo>
                  <a:lnTo>
                    <a:pt x="1300375" y="1977643"/>
                  </a:lnTo>
                  <a:lnTo>
                    <a:pt x="1288542" y="1977643"/>
                  </a:lnTo>
                  <a:lnTo>
                    <a:pt x="1275605" y="1957857"/>
                  </a:lnTo>
                  <a:lnTo>
                    <a:pt x="1217803" y="1929002"/>
                  </a:lnTo>
                  <a:lnTo>
                    <a:pt x="1214628" y="1927352"/>
                  </a:lnTo>
                  <a:close/>
                </a:path>
                <a:path extrusionOk="0" h="1985010" w="1301114">
                  <a:moveTo>
                    <a:pt x="1275605" y="1957857"/>
                  </a:moveTo>
                  <a:lnTo>
                    <a:pt x="1288542" y="1977643"/>
                  </a:lnTo>
                  <a:lnTo>
                    <a:pt x="1293391" y="1974468"/>
                  </a:lnTo>
                  <a:lnTo>
                    <a:pt x="1287525" y="1974468"/>
                  </a:lnTo>
                  <a:lnTo>
                    <a:pt x="1286958" y="1963524"/>
                  </a:lnTo>
                  <a:lnTo>
                    <a:pt x="1275605" y="1957857"/>
                  </a:lnTo>
                  <a:close/>
                </a:path>
                <a:path extrusionOk="0" h="1985010" w="1301114">
                  <a:moveTo>
                    <a:pt x="1292479" y="1879473"/>
                  </a:moveTo>
                  <a:lnTo>
                    <a:pt x="1289049" y="1879600"/>
                  </a:lnTo>
                  <a:lnTo>
                    <a:pt x="1285494" y="1879853"/>
                  </a:lnTo>
                  <a:lnTo>
                    <a:pt x="1282826" y="1882775"/>
                  </a:lnTo>
                  <a:lnTo>
                    <a:pt x="1282954" y="1886330"/>
                  </a:lnTo>
                  <a:lnTo>
                    <a:pt x="1286304" y="1950921"/>
                  </a:lnTo>
                  <a:lnTo>
                    <a:pt x="1299209" y="1970658"/>
                  </a:lnTo>
                  <a:lnTo>
                    <a:pt x="1288542" y="1977643"/>
                  </a:lnTo>
                  <a:lnTo>
                    <a:pt x="1300375" y="1977643"/>
                  </a:lnTo>
                  <a:lnTo>
                    <a:pt x="1295654" y="1885695"/>
                  </a:lnTo>
                  <a:lnTo>
                    <a:pt x="1295526" y="1882139"/>
                  </a:lnTo>
                  <a:lnTo>
                    <a:pt x="1292479" y="1879473"/>
                  </a:lnTo>
                  <a:close/>
                </a:path>
                <a:path extrusionOk="0" h="1985010" w="1301114">
                  <a:moveTo>
                    <a:pt x="1286958" y="1963524"/>
                  </a:moveTo>
                  <a:lnTo>
                    <a:pt x="1287525" y="1974468"/>
                  </a:lnTo>
                  <a:lnTo>
                    <a:pt x="1296670" y="1968373"/>
                  </a:lnTo>
                  <a:lnTo>
                    <a:pt x="1286958" y="1963524"/>
                  </a:lnTo>
                  <a:close/>
                </a:path>
                <a:path extrusionOk="0" h="1985010" w="1301114">
                  <a:moveTo>
                    <a:pt x="1286304" y="1950921"/>
                  </a:moveTo>
                  <a:lnTo>
                    <a:pt x="1286958" y="1963524"/>
                  </a:lnTo>
                  <a:lnTo>
                    <a:pt x="1296670" y="1968373"/>
                  </a:lnTo>
                  <a:lnTo>
                    <a:pt x="1287525" y="1974468"/>
                  </a:lnTo>
                  <a:lnTo>
                    <a:pt x="1293391" y="1974468"/>
                  </a:lnTo>
                  <a:lnTo>
                    <a:pt x="1299209" y="1970658"/>
                  </a:lnTo>
                  <a:lnTo>
                    <a:pt x="1286304" y="1950921"/>
                  </a:lnTo>
                  <a:close/>
                </a:path>
                <a:path extrusionOk="0" h="1985010" w="1301114">
                  <a:moveTo>
                    <a:pt x="10667" y="0"/>
                  </a:moveTo>
                  <a:lnTo>
                    <a:pt x="0" y="6857"/>
                  </a:lnTo>
                  <a:lnTo>
                    <a:pt x="1275605" y="1957857"/>
                  </a:lnTo>
                  <a:lnTo>
                    <a:pt x="1286958" y="1963524"/>
                  </a:lnTo>
                  <a:lnTo>
                    <a:pt x="1286304" y="1950921"/>
                  </a:lnTo>
                  <a:lnTo>
                    <a:pt x="10667"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2" name="Google Shape;1162;p106"/>
            <p:cNvSpPr txBox="1"/>
            <p:nvPr/>
          </p:nvSpPr>
          <p:spPr>
            <a:xfrm>
              <a:off x="3642995" y="1371600"/>
              <a:ext cx="5501004" cy="1295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3" name="Google Shape;1163;p106"/>
            <p:cNvSpPr txBox="1"/>
            <p:nvPr/>
          </p:nvSpPr>
          <p:spPr>
            <a:xfrm>
              <a:off x="3774185" y="825500"/>
              <a:ext cx="101853" cy="241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4" name="Google Shape;1164;p106"/>
            <p:cNvSpPr/>
            <p:nvPr/>
          </p:nvSpPr>
          <p:spPr>
            <a:xfrm>
              <a:off x="4800600" y="821055"/>
              <a:ext cx="273685" cy="169545"/>
            </a:xfrm>
            <a:custGeom>
              <a:rect b="b" l="l" r="r" t="t"/>
              <a:pathLst>
                <a:path extrusionOk="0" h="169544" w="273685">
                  <a:moveTo>
                    <a:pt x="52832" y="78232"/>
                  </a:moveTo>
                  <a:lnTo>
                    <a:pt x="48895" y="79375"/>
                  </a:lnTo>
                  <a:lnTo>
                    <a:pt x="0" y="169545"/>
                  </a:lnTo>
                  <a:lnTo>
                    <a:pt x="68579" y="168402"/>
                  </a:lnTo>
                  <a:lnTo>
                    <a:pt x="14097" y="168402"/>
                  </a:lnTo>
                  <a:lnTo>
                    <a:pt x="7492" y="157607"/>
                  </a:lnTo>
                  <a:lnTo>
                    <a:pt x="27532" y="145440"/>
                  </a:lnTo>
                  <a:lnTo>
                    <a:pt x="60071" y="85471"/>
                  </a:lnTo>
                  <a:lnTo>
                    <a:pt x="58927" y="81534"/>
                  </a:lnTo>
                  <a:lnTo>
                    <a:pt x="52832" y="78232"/>
                  </a:lnTo>
                  <a:close/>
                </a:path>
                <a:path extrusionOk="0" h="169544" w="273685">
                  <a:moveTo>
                    <a:pt x="27532" y="145440"/>
                  </a:moveTo>
                  <a:lnTo>
                    <a:pt x="7492" y="157607"/>
                  </a:lnTo>
                  <a:lnTo>
                    <a:pt x="14097" y="168402"/>
                  </a:lnTo>
                  <a:lnTo>
                    <a:pt x="18072" y="165989"/>
                  </a:lnTo>
                  <a:lnTo>
                    <a:pt x="16383" y="165989"/>
                  </a:lnTo>
                  <a:lnTo>
                    <a:pt x="10667" y="156718"/>
                  </a:lnTo>
                  <a:lnTo>
                    <a:pt x="21515" y="156530"/>
                  </a:lnTo>
                  <a:lnTo>
                    <a:pt x="27532" y="145440"/>
                  </a:lnTo>
                  <a:close/>
                </a:path>
                <a:path extrusionOk="0" h="169544" w="273685">
                  <a:moveTo>
                    <a:pt x="102362" y="155067"/>
                  </a:moveTo>
                  <a:lnTo>
                    <a:pt x="98805" y="155194"/>
                  </a:lnTo>
                  <a:lnTo>
                    <a:pt x="34012" y="156314"/>
                  </a:lnTo>
                  <a:lnTo>
                    <a:pt x="14097" y="168402"/>
                  </a:lnTo>
                  <a:lnTo>
                    <a:pt x="68579" y="168402"/>
                  </a:lnTo>
                  <a:lnTo>
                    <a:pt x="99060" y="167894"/>
                  </a:lnTo>
                  <a:lnTo>
                    <a:pt x="102615" y="167767"/>
                  </a:lnTo>
                  <a:lnTo>
                    <a:pt x="105410" y="164846"/>
                  </a:lnTo>
                  <a:lnTo>
                    <a:pt x="105283" y="157861"/>
                  </a:lnTo>
                  <a:lnTo>
                    <a:pt x="102362" y="155067"/>
                  </a:lnTo>
                  <a:close/>
                </a:path>
                <a:path extrusionOk="0" h="169544" w="273685">
                  <a:moveTo>
                    <a:pt x="21515" y="156530"/>
                  </a:moveTo>
                  <a:lnTo>
                    <a:pt x="10667" y="156718"/>
                  </a:lnTo>
                  <a:lnTo>
                    <a:pt x="16383" y="165989"/>
                  </a:lnTo>
                  <a:lnTo>
                    <a:pt x="21515" y="156530"/>
                  </a:lnTo>
                  <a:close/>
                </a:path>
                <a:path extrusionOk="0" h="169544" w="273685">
                  <a:moveTo>
                    <a:pt x="34012" y="156314"/>
                  </a:moveTo>
                  <a:lnTo>
                    <a:pt x="21515" y="156530"/>
                  </a:lnTo>
                  <a:lnTo>
                    <a:pt x="16383" y="165989"/>
                  </a:lnTo>
                  <a:lnTo>
                    <a:pt x="18072" y="165989"/>
                  </a:lnTo>
                  <a:lnTo>
                    <a:pt x="34012" y="156314"/>
                  </a:lnTo>
                  <a:close/>
                </a:path>
                <a:path extrusionOk="0" h="169544" w="273685">
                  <a:moveTo>
                    <a:pt x="267080" y="0"/>
                  </a:moveTo>
                  <a:lnTo>
                    <a:pt x="27532" y="145440"/>
                  </a:lnTo>
                  <a:lnTo>
                    <a:pt x="21515" y="156530"/>
                  </a:lnTo>
                  <a:lnTo>
                    <a:pt x="34012" y="156314"/>
                  </a:lnTo>
                  <a:lnTo>
                    <a:pt x="273558" y="10922"/>
                  </a:lnTo>
                  <a:lnTo>
                    <a:pt x="267080"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65" name="Google Shape;1165;p106"/>
          <p:cNvSpPr txBox="1"/>
          <p:nvPr/>
        </p:nvSpPr>
        <p:spPr>
          <a:xfrm>
            <a:off x="4422775" y="3143250"/>
            <a:ext cx="3273425" cy="1905000"/>
          </a:xfrm>
          <a:prstGeom prst="rect">
            <a:avLst/>
          </a:prstGeom>
          <a:noFill/>
          <a:ln>
            <a:noFill/>
          </a:ln>
        </p:spPr>
        <p:txBody>
          <a:bodyPr anchorCtr="0" anchor="t" bIns="0" lIns="0" spcFirstLastPara="1" rIns="0" wrap="square" tIns="12700">
            <a:spAutoFit/>
          </a:bodyPr>
          <a:lstStyle/>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If x&lt; 100 goto L2</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goto L3</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L3: If B2.condition goto L2  </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goto L1</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9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L2:	x = 0</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8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L1:</a:t>
            </a:r>
            <a:endParaRPr b="0" i="0" sz="1400" u="none" cap="none" strike="noStrike">
              <a:solidFill>
                <a:srgbClr val="000000"/>
              </a:solidFill>
              <a:latin typeface="Arial"/>
              <a:ea typeface="Arial"/>
              <a:cs typeface="Arial"/>
              <a:sym typeface="Arial"/>
            </a:endParaRPr>
          </a:p>
        </p:txBody>
      </p:sp>
      <p:sp>
        <p:nvSpPr>
          <p:cNvPr id="1166" name="Google Shape;1166;p106"/>
          <p:cNvSpPr txBox="1"/>
          <p:nvPr/>
        </p:nvSpPr>
        <p:spPr>
          <a:xfrm>
            <a:off x="5235575" y="4746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167" name="Google Shape;1167;p106"/>
          <p:cNvSpPr txBox="1"/>
          <p:nvPr/>
        </p:nvSpPr>
        <p:spPr>
          <a:xfrm>
            <a:off x="6454775" y="4746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107"/>
          <p:cNvPicPr preferRelativeResize="0"/>
          <p:nvPr/>
        </p:nvPicPr>
        <p:blipFill rotWithShape="1">
          <a:blip r:embed="rId3">
            <a:alphaModFix/>
          </a:blip>
          <a:srcRect b="0" l="0" r="0" t="0"/>
          <a:stretch/>
        </p:blipFill>
        <p:spPr>
          <a:xfrm>
            <a:off x="3232150" y="887412"/>
            <a:ext cx="4681537" cy="552450"/>
          </a:xfrm>
          <a:prstGeom prst="rect">
            <a:avLst/>
          </a:prstGeom>
          <a:noFill/>
          <a:ln>
            <a:noFill/>
          </a:ln>
        </p:spPr>
      </p:pic>
      <p:grpSp>
        <p:nvGrpSpPr>
          <p:cNvPr id="1173" name="Google Shape;1173;p107"/>
          <p:cNvGrpSpPr/>
          <p:nvPr/>
        </p:nvGrpSpPr>
        <p:grpSpPr>
          <a:xfrm>
            <a:off x="4846637" y="765175"/>
            <a:ext cx="2068512" cy="606425"/>
            <a:chOff x="3273937" y="821055"/>
            <a:chExt cx="2067951" cy="605886"/>
          </a:xfrm>
        </p:grpSpPr>
        <p:sp>
          <p:nvSpPr>
            <p:cNvPr id="1174" name="Google Shape;1174;p107"/>
            <p:cNvSpPr/>
            <p:nvPr/>
          </p:nvSpPr>
          <p:spPr>
            <a:xfrm>
              <a:off x="3273937" y="821055"/>
              <a:ext cx="2067951" cy="605886"/>
            </a:xfrm>
            <a:custGeom>
              <a:rect b="b" l="l" r="r" t="t"/>
              <a:pathLst>
                <a:path extrusionOk="0" h="381000" w="1981200">
                  <a:moveTo>
                    <a:pt x="0" y="190500"/>
                  </a:moveTo>
                  <a:lnTo>
                    <a:pt x="23878" y="148753"/>
                  </a:lnTo>
                  <a:lnTo>
                    <a:pt x="64732" y="122642"/>
                  </a:lnTo>
                  <a:lnTo>
                    <a:pt x="123746" y="98252"/>
                  </a:lnTo>
                  <a:lnTo>
                    <a:pt x="199390" y="75878"/>
                  </a:lnTo>
                  <a:lnTo>
                    <a:pt x="242969" y="65540"/>
                  </a:lnTo>
                  <a:lnTo>
                    <a:pt x="290131" y="55816"/>
                  </a:lnTo>
                  <a:lnTo>
                    <a:pt x="340684" y="46744"/>
                  </a:lnTo>
                  <a:lnTo>
                    <a:pt x="394437" y="38361"/>
                  </a:lnTo>
                  <a:lnTo>
                    <a:pt x="451197" y="30704"/>
                  </a:lnTo>
                  <a:lnTo>
                    <a:pt x="510775" y="23809"/>
                  </a:lnTo>
                  <a:lnTo>
                    <a:pt x="572978" y="17714"/>
                  </a:lnTo>
                  <a:lnTo>
                    <a:pt x="637614" y="12455"/>
                  </a:lnTo>
                  <a:lnTo>
                    <a:pt x="704493" y="8069"/>
                  </a:lnTo>
                  <a:lnTo>
                    <a:pt x="773422" y="4594"/>
                  </a:lnTo>
                  <a:lnTo>
                    <a:pt x="844211" y="2066"/>
                  </a:lnTo>
                  <a:lnTo>
                    <a:pt x="916667" y="522"/>
                  </a:lnTo>
                  <a:lnTo>
                    <a:pt x="990600" y="0"/>
                  </a:lnTo>
                  <a:lnTo>
                    <a:pt x="1064532" y="522"/>
                  </a:lnTo>
                  <a:lnTo>
                    <a:pt x="1136988" y="2066"/>
                  </a:lnTo>
                  <a:lnTo>
                    <a:pt x="1207777" y="4594"/>
                  </a:lnTo>
                  <a:lnTo>
                    <a:pt x="1276706" y="8069"/>
                  </a:lnTo>
                  <a:lnTo>
                    <a:pt x="1343585" y="12455"/>
                  </a:lnTo>
                  <a:lnTo>
                    <a:pt x="1408221" y="17714"/>
                  </a:lnTo>
                  <a:lnTo>
                    <a:pt x="1470424" y="23809"/>
                  </a:lnTo>
                  <a:lnTo>
                    <a:pt x="1530002" y="30704"/>
                  </a:lnTo>
                  <a:lnTo>
                    <a:pt x="1586762" y="38361"/>
                  </a:lnTo>
                  <a:lnTo>
                    <a:pt x="1640515" y="46744"/>
                  </a:lnTo>
                  <a:lnTo>
                    <a:pt x="1691068" y="55816"/>
                  </a:lnTo>
                  <a:lnTo>
                    <a:pt x="1738230" y="65540"/>
                  </a:lnTo>
                  <a:lnTo>
                    <a:pt x="1781809" y="75878"/>
                  </a:lnTo>
                  <a:lnTo>
                    <a:pt x="1821613" y="86794"/>
                  </a:lnTo>
                  <a:lnTo>
                    <a:pt x="1889134" y="110213"/>
                  </a:lnTo>
                  <a:lnTo>
                    <a:pt x="1939260" y="135500"/>
                  </a:lnTo>
                  <a:lnTo>
                    <a:pt x="1970459" y="162361"/>
                  </a:lnTo>
                  <a:lnTo>
                    <a:pt x="1981200" y="190500"/>
                  </a:lnTo>
                  <a:lnTo>
                    <a:pt x="1978483" y="204710"/>
                  </a:lnTo>
                  <a:lnTo>
                    <a:pt x="1970459" y="218638"/>
                  </a:lnTo>
                  <a:lnTo>
                    <a:pt x="1939260" y="245499"/>
                  </a:lnTo>
                  <a:lnTo>
                    <a:pt x="1889134" y="270786"/>
                  </a:lnTo>
                  <a:lnTo>
                    <a:pt x="1821613" y="294205"/>
                  </a:lnTo>
                  <a:lnTo>
                    <a:pt x="1781809" y="305121"/>
                  </a:lnTo>
                  <a:lnTo>
                    <a:pt x="1738230" y="315459"/>
                  </a:lnTo>
                  <a:lnTo>
                    <a:pt x="1691068" y="325183"/>
                  </a:lnTo>
                  <a:lnTo>
                    <a:pt x="1640515" y="334255"/>
                  </a:lnTo>
                  <a:lnTo>
                    <a:pt x="1586762" y="342638"/>
                  </a:lnTo>
                  <a:lnTo>
                    <a:pt x="1530002" y="350295"/>
                  </a:lnTo>
                  <a:lnTo>
                    <a:pt x="1470424" y="357190"/>
                  </a:lnTo>
                  <a:lnTo>
                    <a:pt x="1408221" y="363285"/>
                  </a:lnTo>
                  <a:lnTo>
                    <a:pt x="1343585" y="368544"/>
                  </a:lnTo>
                  <a:lnTo>
                    <a:pt x="1276706" y="372930"/>
                  </a:lnTo>
                  <a:lnTo>
                    <a:pt x="1207777" y="376405"/>
                  </a:lnTo>
                  <a:lnTo>
                    <a:pt x="1136988" y="378933"/>
                  </a:lnTo>
                  <a:lnTo>
                    <a:pt x="1064532" y="380477"/>
                  </a:lnTo>
                  <a:lnTo>
                    <a:pt x="990600" y="381000"/>
                  </a:lnTo>
                  <a:lnTo>
                    <a:pt x="916667" y="380477"/>
                  </a:lnTo>
                  <a:lnTo>
                    <a:pt x="844211" y="378933"/>
                  </a:lnTo>
                  <a:lnTo>
                    <a:pt x="773422" y="376405"/>
                  </a:lnTo>
                  <a:lnTo>
                    <a:pt x="704493" y="372930"/>
                  </a:lnTo>
                  <a:lnTo>
                    <a:pt x="637614" y="368544"/>
                  </a:lnTo>
                  <a:lnTo>
                    <a:pt x="572978" y="363285"/>
                  </a:lnTo>
                  <a:lnTo>
                    <a:pt x="510775" y="357190"/>
                  </a:lnTo>
                  <a:lnTo>
                    <a:pt x="451197" y="350295"/>
                  </a:lnTo>
                  <a:lnTo>
                    <a:pt x="394437" y="342638"/>
                  </a:lnTo>
                  <a:lnTo>
                    <a:pt x="340684" y="334255"/>
                  </a:lnTo>
                  <a:lnTo>
                    <a:pt x="290131" y="325183"/>
                  </a:lnTo>
                  <a:lnTo>
                    <a:pt x="242969" y="315459"/>
                  </a:lnTo>
                  <a:lnTo>
                    <a:pt x="199390" y="305121"/>
                  </a:lnTo>
                  <a:lnTo>
                    <a:pt x="159586" y="294205"/>
                  </a:lnTo>
                  <a:lnTo>
                    <a:pt x="92065" y="270786"/>
                  </a:lnTo>
                  <a:lnTo>
                    <a:pt x="41939" y="245499"/>
                  </a:lnTo>
                  <a:lnTo>
                    <a:pt x="10740" y="218638"/>
                  </a:lnTo>
                  <a:lnTo>
                    <a:pt x="0" y="1905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5" name="Google Shape;1175;p107"/>
            <p:cNvSpPr txBox="1"/>
            <p:nvPr/>
          </p:nvSpPr>
          <p:spPr>
            <a:xfrm>
              <a:off x="3774185" y="825500"/>
              <a:ext cx="101853" cy="241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6" name="Google Shape;1176;p107"/>
            <p:cNvSpPr/>
            <p:nvPr/>
          </p:nvSpPr>
          <p:spPr>
            <a:xfrm>
              <a:off x="4800600" y="821055"/>
              <a:ext cx="273685" cy="169545"/>
            </a:xfrm>
            <a:custGeom>
              <a:rect b="b" l="l" r="r" t="t"/>
              <a:pathLst>
                <a:path extrusionOk="0" h="169544" w="273685">
                  <a:moveTo>
                    <a:pt x="52832" y="78232"/>
                  </a:moveTo>
                  <a:lnTo>
                    <a:pt x="48895" y="79375"/>
                  </a:lnTo>
                  <a:lnTo>
                    <a:pt x="0" y="169545"/>
                  </a:lnTo>
                  <a:lnTo>
                    <a:pt x="68579" y="168402"/>
                  </a:lnTo>
                  <a:lnTo>
                    <a:pt x="14097" y="168402"/>
                  </a:lnTo>
                  <a:lnTo>
                    <a:pt x="7492" y="157607"/>
                  </a:lnTo>
                  <a:lnTo>
                    <a:pt x="27532" y="145440"/>
                  </a:lnTo>
                  <a:lnTo>
                    <a:pt x="60071" y="85471"/>
                  </a:lnTo>
                  <a:lnTo>
                    <a:pt x="58927" y="81534"/>
                  </a:lnTo>
                  <a:lnTo>
                    <a:pt x="52832" y="78232"/>
                  </a:lnTo>
                  <a:close/>
                </a:path>
                <a:path extrusionOk="0" h="169544" w="273685">
                  <a:moveTo>
                    <a:pt x="27532" y="145440"/>
                  </a:moveTo>
                  <a:lnTo>
                    <a:pt x="7492" y="157607"/>
                  </a:lnTo>
                  <a:lnTo>
                    <a:pt x="14097" y="168402"/>
                  </a:lnTo>
                  <a:lnTo>
                    <a:pt x="18072" y="165989"/>
                  </a:lnTo>
                  <a:lnTo>
                    <a:pt x="16383" y="165989"/>
                  </a:lnTo>
                  <a:lnTo>
                    <a:pt x="10667" y="156718"/>
                  </a:lnTo>
                  <a:lnTo>
                    <a:pt x="21515" y="156530"/>
                  </a:lnTo>
                  <a:lnTo>
                    <a:pt x="27532" y="145440"/>
                  </a:lnTo>
                  <a:close/>
                </a:path>
                <a:path extrusionOk="0" h="169544" w="273685">
                  <a:moveTo>
                    <a:pt x="102362" y="155067"/>
                  </a:moveTo>
                  <a:lnTo>
                    <a:pt x="98805" y="155194"/>
                  </a:lnTo>
                  <a:lnTo>
                    <a:pt x="34012" y="156314"/>
                  </a:lnTo>
                  <a:lnTo>
                    <a:pt x="14097" y="168402"/>
                  </a:lnTo>
                  <a:lnTo>
                    <a:pt x="68579" y="168402"/>
                  </a:lnTo>
                  <a:lnTo>
                    <a:pt x="99060" y="167894"/>
                  </a:lnTo>
                  <a:lnTo>
                    <a:pt x="102615" y="167767"/>
                  </a:lnTo>
                  <a:lnTo>
                    <a:pt x="105410" y="164846"/>
                  </a:lnTo>
                  <a:lnTo>
                    <a:pt x="105283" y="157861"/>
                  </a:lnTo>
                  <a:lnTo>
                    <a:pt x="102362" y="155067"/>
                  </a:lnTo>
                  <a:close/>
                </a:path>
                <a:path extrusionOk="0" h="169544" w="273685">
                  <a:moveTo>
                    <a:pt x="21515" y="156530"/>
                  </a:moveTo>
                  <a:lnTo>
                    <a:pt x="10667" y="156718"/>
                  </a:lnTo>
                  <a:lnTo>
                    <a:pt x="16383" y="165989"/>
                  </a:lnTo>
                  <a:lnTo>
                    <a:pt x="21515" y="156530"/>
                  </a:lnTo>
                  <a:close/>
                </a:path>
                <a:path extrusionOk="0" h="169544" w="273685">
                  <a:moveTo>
                    <a:pt x="34012" y="156314"/>
                  </a:moveTo>
                  <a:lnTo>
                    <a:pt x="21515" y="156530"/>
                  </a:lnTo>
                  <a:lnTo>
                    <a:pt x="16383" y="165989"/>
                  </a:lnTo>
                  <a:lnTo>
                    <a:pt x="18072" y="165989"/>
                  </a:lnTo>
                  <a:lnTo>
                    <a:pt x="34012" y="156314"/>
                  </a:lnTo>
                  <a:close/>
                </a:path>
                <a:path extrusionOk="0" h="169544" w="273685">
                  <a:moveTo>
                    <a:pt x="267080" y="0"/>
                  </a:moveTo>
                  <a:lnTo>
                    <a:pt x="27532" y="145440"/>
                  </a:lnTo>
                  <a:lnTo>
                    <a:pt x="21515" y="156530"/>
                  </a:lnTo>
                  <a:lnTo>
                    <a:pt x="34012" y="156314"/>
                  </a:lnTo>
                  <a:lnTo>
                    <a:pt x="273558" y="10922"/>
                  </a:lnTo>
                  <a:lnTo>
                    <a:pt x="267080"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77" name="Google Shape;1177;p107"/>
          <p:cNvGrpSpPr/>
          <p:nvPr/>
        </p:nvGrpSpPr>
        <p:grpSpPr>
          <a:xfrm>
            <a:off x="5281612" y="1400175"/>
            <a:ext cx="5262397" cy="2133727"/>
            <a:chOff x="3758338" y="1371600"/>
            <a:chExt cx="5261445" cy="2133727"/>
          </a:xfrm>
        </p:grpSpPr>
        <p:sp>
          <p:nvSpPr>
            <p:cNvPr id="1178" name="Google Shape;1178;p107"/>
            <p:cNvSpPr txBox="1"/>
            <p:nvPr/>
          </p:nvSpPr>
          <p:spPr>
            <a:xfrm>
              <a:off x="3758338" y="1371600"/>
              <a:ext cx="5261445" cy="129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9" name="Google Shape;1179;p107"/>
            <p:cNvSpPr/>
            <p:nvPr/>
          </p:nvSpPr>
          <p:spPr>
            <a:xfrm>
              <a:off x="6389624" y="2662047"/>
              <a:ext cx="1078230" cy="843280"/>
            </a:xfrm>
            <a:custGeom>
              <a:rect b="b" l="l" r="r" t="t"/>
              <a:pathLst>
                <a:path extrusionOk="0" h="843279" w="1078229">
                  <a:moveTo>
                    <a:pt x="978026" y="816863"/>
                  </a:moveTo>
                  <a:lnTo>
                    <a:pt x="974851" y="819276"/>
                  </a:lnTo>
                  <a:lnTo>
                    <a:pt x="973835" y="826262"/>
                  </a:lnTo>
                  <a:lnTo>
                    <a:pt x="976376" y="829437"/>
                  </a:lnTo>
                  <a:lnTo>
                    <a:pt x="979804" y="829817"/>
                  </a:lnTo>
                  <a:lnTo>
                    <a:pt x="1077976" y="843152"/>
                  </a:lnTo>
                  <a:lnTo>
                    <a:pt x="1076912" y="840486"/>
                  </a:lnTo>
                  <a:lnTo>
                    <a:pt x="1064132" y="840486"/>
                  </a:lnTo>
                  <a:lnTo>
                    <a:pt x="1045562" y="825990"/>
                  </a:lnTo>
                  <a:lnTo>
                    <a:pt x="981455" y="817244"/>
                  </a:lnTo>
                  <a:lnTo>
                    <a:pt x="978026" y="816863"/>
                  </a:lnTo>
                  <a:close/>
                </a:path>
                <a:path extrusionOk="0" h="843279" w="1078229">
                  <a:moveTo>
                    <a:pt x="1045562" y="825990"/>
                  </a:moveTo>
                  <a:lnTo>
                    <a:pt x="1064132" y="840486"/>
                  </a:lnTo>
                  <a:lnTo>
                    <a:pt x="1066226" y="837818"/>
                  </a:lnTo>
                  <a:lnTo>
                    <a:pt x="1062227" y="837818"/>
                  </a:lnTo>
                  <a:lnTo>
                    <a:pt x="1058185" y="827713"/>
                  </a:lnTo>
                  <a:lnTo>
                    <a:pt x="1045562" y="825990"/>
                  </a:lnTo>
                  <a:close/>
                </a:path>
                <a:path extrusionOk="0" h="843279" w="1078229">
                  <a:moveTo>
                    <a:pt x="1036193" y="746251"/>
                  </a:moveTo>
                  <a:lnTo>
                    <a:pt x="1033018" y="747649"/>
                  </a:lnTo>
                  <a:lnTo>
                    <a:pt x="1029716" y="748918"/>
                  </a:lnTo>
                  <a:lnTo>
                    <a:pt x="1028192" y="752601"/>
                  </a:lnTo>
                  <a:lnTo>
                    <a:pt x="1029461" y="755903"/>
                  </a:lnTo>
                  <a:lnTo>
                    <a:pt x="1053507" y="816017"/>
                  </a:lnTo>
                  <a:lnTo>
                    <a:pt x="1072006" y="830452"/>
                  </a:lnTo>
                  <a:lnTo>
                    <a:pt x="1064132" y="840486"/>
                  </a:lnTo>
                  <a:lnTo>
                    <a:pt x="1076912" y="840486"/>
                  </a:lnTo>
                  <a:lnTo>
                    <a:pt x="1041273" y="751077"/>
                  </a:lnTo>
                  <a:lnTo>
                    <a:pt x="1039876" y="747902"/>
                  </a:lnTo>
                  <a:lnTo>
                    <a:pt x="1036193" y="746251"/>
                  </a:lnTo>
                  <a:close/>
                </a:path>
                <a:path extrusionOk="0" h="843279" w="1078229">
                  <a:moveTo>
                    <a:pt x="1058185" y="827713"/>
                  </a:moveTo>
                  <a:lnTo>
                    <a:pt x="1062227" y="837818"/>
                  </a:lnTo>
                  <a:lnTo>
                    <a:pt x="1068958" y="829182"/>
                  </a:lnTo>
                  <a:lnTo>
                    <a:pt x="1058185" y="827713"/>
                  </a:lnTo>
                  <a:close/>
                </a:path>
                <a:path extrusionOk="0" h="843279" w="1078229">
                  <a:moveTo>
                    <a:pt x="1053507" y="816017"/>
                  </a:moveTo>
                  <a:lnTo>
                    <a:pt x="1058185" y="827713"/>
                  </a:lnTo>
                  <a:lnTo>
                    <a:pt x="1068958" y="829182"/>
                  </a:lnTo>
                  <a:lnTo>
                    <a:pt x="1062227" y="837818"/>
                  </a:lnTo>
                  <a:lnTo>
                    <a:pt x="1066226" y="837818"/>
                  </a:lnTo>
                  <a:lnTo>
                    <a:pt x="1072006" y="830452"/>
                  </a:lnTo>
                  <a:lnTo>
                    <a:pt x="1053507" y="816017"/>
                  </a:lnTo>
                  <a:close/>
                </a:path>
                <a:path extrusionOk="0" h="843279" w="1078229">
                  <a:moveTo>
                    <a:pt x="7747" y="0"/>
                  </a:moveTo>
                  <a:lnTo>
                    <a:pt x="0" y="9905"/>
                  </a:lnTo>
                  <a:lnTo>
                    <a:pt x="1045562" y="825990"/>
                  </a:lnTo>
                  <a:lnTo>
                    <a:pt x="1058185" y="827713"/>
                  </a:lnTo>
                  <a:lnTo>
                    <a:pt x="1053507" y="816017"/>
                  </a:lnTo>
                  <a:lnTo>
                    <a:pt x="7747"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80" name="Google Shape;1180;p107"/>
          <p:cNvSpPr txBox="1"/>
          <p:nvPr/>
        </p:nvSpPr>
        <p:spPr>
          <a:xfrm>
            <a:off x="4422775" y="3067050"/>
            <a:ext cx="2968625" cy="1976437"/>
          </a:xfrm>
          <a:prstGeom prst="rect">
            <a:avLst/>
          </a:prstGeom>
          <a:noFill/>
          <a:ln>
            <a:noFill/>
          </a:ln>
        </p:spPr>
        <p:txBody>
          <a:bodyPr anchorCtr="0" anchor="t" bIns="0" lIns="0" spcFirstLastPara="1" rIns="0" wrap="square" tIns="12700">
            <a:spAutoFit/>
          </a:bodyPr>
          <a:lstStyle/>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If X &lt; 100 goto L2</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goto L3</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L3: If B2.condition goto L2  goto L1</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15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L2:	x = 0</a:t>
            </a:r>
            <a:endParaRPr b="0" i="0" sz="1400" u="none" cap="none" strike="noStrike">
              <a:solidFill>
                <a:srgbClr val="000000"/>
              </a:solidFill>
              <a:latin typeface="Arial"/>
              <a:ea typeface="Arial"/>
              <a:cs typeface="Arial"/>
              <a:sym typeface="Arial"/>
            </a:endParaRPr>
          </a:p>
          <a:p>
            <a:pPr indent="0" lvl="0" marL="323850" marR="0" rtl="0" algn="l">
              <a:lnSpc>
                <a:spcPct val="100000"/>
              </a:lnSpc>
              <a:spcBef>
                <a:spcPts val="8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L1:</a:t>
            </a:r>
            <a:endParaRPr b="0" i="0" sz="1400" u="none" cap="none" strike="noStrike">
              <a:solidFill>
                <a:srgbClr val="000000"/>
              </a:solidFill>
              <a:latin typeface="Arial"/>
              <a:ea typeface="Arial"/>
              <a:cs typeface="Arial"/>
              <a:sym typeface="Arial"/>
            </a:endParaRPr>
          </a:p>
        </p:txBody>
      </p:sp>
      <p:sp>
        <p:nvSpPr>
          <p:cNvPr id="1181" name="Google Shape;1181;p107"/>
          <p:cNvSpPr txBox="1"/>
          <p:nvPr/>
        </p:nvSpPr>
        <p:spPr>
          <a:xfrm>
            <a:off x="5235575" y="4746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182" name="Google Shape;1182;p107"/>
          <p:cNvSpPr txBox="1"/>
          <p:nvPr/>
        </p:nvSpPr>
        <p:spPr>
          <a:xfrm>
            <a:off x="6454775" y="4746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nvGrpSpPr>
          <p:cNvPr id="1183" name="Google Shape;1183;p107"/>
          <p:cNvGrpSpPr/>
          <p:nvPr/>
        </p:nvGrpSpPr>
        <p:grpSpPr>
          <a:xfrm>
            <a:off x="4891087" y="2730500"/>
            <a:ext cx="2289175" cy="1255712"/>
            <a:chOff x="3352800" y="2737992"/>
            <a:chExt cx="2289810" cy="1256678"/>
          </a:xfrm>
        </p:grpSpPr>
        <p:sp>
          <p:nvSpPr>
            <p:cNvPr id="1184" name="Google Shape;1184;p107"/>
            <p:cNvSpPr/>
            <p:nvPr/>
          </p:nvSpPr>
          <p:spPr>
            <a:xfrm>
              <a:off x="3352800" y="3608259"/>
              <a:ext cx="1419172" cy="386411"/>
            </a:xfrm>
            <a:custGeom>
              <a:rect b="b" l="l" r="r" t="t"/>
              <a:pathLst>
                <a:path extrusionOk="0" h="304800" w="1295400">
                  <a:moveTo>
                    <a:pt x="0" y="152400"/>
                  </a:moveTo>
                  <a:lnTo>
                    <a:pt x="33015" y="104217"/>
                  </a:lnTo>
                  <a:lnTo>
                    <a:pt x="88420" y="75466"/>
                  </a:lnTo>
                  <a:lnTo>
                    <a:pt x="124955" y="62380"/>
                  </a:lnTo>
                  <a:lnTo>
                    <a:pt x="166853" y="50278"/>
                  </a:lnTo>
                  <a:lnTo>
                    <a:pt x="213719" y="39251"/>
                  </a:lnTo>
                  <a:lnTo>
                    <a:pt x="265157" y="29394"/>
                  </a:lnTo>
                  <a:lnTo>
                    <a:pt x="320773" y="20799"/>
                  </a:lnTo>
                  <a:lnTo>
                    <a:pt x="380172" y="13559"/>
                  </a:lnTo>
                  <a:lnTo>
                    <a:pt x="442959" y="7766"/>
                  </a:lnTo>
                  <a:lnTo>
                    <a:pt x="508739" y="3513"/>
                  </a:lnTo>
                  <a:lnTo>
                    <a:pt x="577118" y="893"/>
                  </a:lnTo>
                  <a:lnTo>
                    <a:pt x="647700" y="0"/>
                  </a:lnTo>
                  <a:lnTo>
                    <a:pt x="718281" y="893"/>
                  </a:lnTo>
                  <a:lnTo>
                    <a:pt x="786660" y="3513"/>
                  </a:lnTo>
                  <a:lnTo>
                    <a:pt x="852440" y="7766"/>
                  </a:lnTo>
                  <a:lnTo>
                    <a:pt x="915227" y="13559"/>
                  </a:lnTo>
                  <a:lnTo>
                    <a:pt x="974626" y="20799"/>
                  </a:lnTo>
                  <a:lnTo>
                    <a:pt x="1030242" y="29394"/>
                  </a:lnTo>
                  <a:lnTo>
                    <a:pt x="1081680" y="39251"/>
                  </a:lnTo>
                  <a:lnTo>
                    <a:pt x="1128546" y="50278"/>
                  </a:lnTo>
                  <a:lnTo>
                    <a:pt x="1170444" y="62380"/>
                  </a:lnTo>
                  <a:lnTo>
                    <a:pt x="1206979" y="75466"/>
                  </a:lnTo>
                  <a:lnTo>
                    <a:pt x="1262384" y="104217"/>
                  </a:lnTo>
                  <a:lnTo>
                    <a:pt x="1291599" y="135788"/>
                  </a:lnTo>
                  <a:lnTo>
                    <a:pt x="1295400" y="152400"/>
                  </a:lnTo>
                  <a:lnTo>
                    <a:pt x="1291599" y="169011"/>
                  </a:lnTo>
                  <a:lnTo>
                    <a:pt x="1280462" y="185103"/>
                  </a:lnTo>
                  <a:lnTo>
                    <a:pt x="1237758" y="215357"/>
                  </a:lnTo>
                  <a:lnTo>
                    <a:pt x="1170444" y="242419"/>
                  </a:lnTo>
                  <a:lnTo>
                    <a:pt x="1128546" y="254521"/>
                  </a:lnTo>
                  <a:lnTo>
                    <a:pt x="1081680" y="265548"/>
                  </a:lnTo>
                  <a:lnTo>
                    <a:pt x="1030242" y="275405"/>
                  </a:lnTo>
                  <a:lnTo>
                    <a:pt x="974626" y="284000"/>
                  </a:lnTo>
                  <a:lnTo>
                    <a:pt x="915227" y="291240"/>
                  </a:lnTo>
                  <a:lnTo>
                    <a:pt x="852440" y="297033"/>
                  </a:lnTo>
                  <a:lnTo>
                    <a:pt x="786660" y="301286"/>
                  </a:lnTo>
                  <a:lnTo>
                    <a:pt x="718281" y="303906"/>
                  </a:lnTo>
                  <a:lnTo>
                    <a:pt x="647700" y="304800"/>
                  </a:lnTo>
                  <a:lnTo>
                    <a:pt x="577118" y="303906"/>
                  </a:lnTo>
                  <a:lnTo>
                    <a:pt x="508739" y="301286"/>
                  </a:lnTo>
                  <a:lnTo>
                    <a:pt x="442959" y="297033"/>
                  </a:lnTo>
                  <a:lnTo>
                    <a:pt x="380172" y="291240"/>
                  </a:lnTo>
                  <a:lnTo>
                    <a:pt x="320773" y="284000"/>
                  </a:lnTo>
                  <a:lnTo>
                    <a:pt x="265157" y="275405"/>
                  </a:lnTo>
                  <a:lnTo>
                    <a:pt x="213719" y="265548"/>
                  </a:lnTo>
                  <a:lnTo>
                    <a:pt x="166853" y="254521"/>
                  </a:lnTo>
                  <a:lnTo>
                    <a:pt x="124955" y="242419"/>
                  </a:lnTo>
                  <a:lnTo>
                    <a:pt x="88420" y="229333"/>
                  </a:lnTo>
                  <a:lnTo>
                    <a:pt x="33015" y="200582"/>
                  </a:lnTo>
                  <a:lnTo>
                    <a:pt x="3800" y="169011"/>
                  </a:lnTo>
                  <a:lnTo>
                    <a:pt x="0" y="1524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5" name="Google Shape;1185;p107"/>
            <p:cNvSpPr/>
            <p:nvPr/>
          </p:nvSpPr>
          <p:spPr>
            <a:xfrm>
              <a:off x="4343400" y="2737992"/>
              <a:ext cx="1299210" cy="920115"/>
            </a:xfrm>
            <a:custGeom>
              <a:rect b="b" l="l" r="r" t="t"/>
              <a:pathLst>
                <a:path extrusionOk="0" h="920114" w="1299210">
                  <a:moveTo>
                    <a:pt x="46354" y="824865"/>
                  </a:moveTo>
                  <a:lnTo>
                    <a:pt x="42545" y="826262"/>
                  </a:lnTo>
                  <a:lnTo>
                    <a:pt x="41148" y="829437"/>
                  </a:lnTo>
                  <a:lnTo>
                    <a:pt x="0" y="919607"/>
                  </a:lnTo>
                  <a:lnTo>
                    <a:pt x="23565" y="917575"/>
                  </a:lnTo>
                  <a:lnTo>
                    <a:pt x="13970" y="917575"/>
                  </a:lnTo>
                  <a:lnTo>
                    <a:pt x="6603" y="907161"/>
                  </a:lnTo>
                  <a:lnTo>
                    <a:pt x="25798" y="893611"/>
                  </a:lnTo>
                  <a:lnTo>
                    <a:pt x="52704" y="834771"/>
                  </a:lnTo>
                  <a:lnTo>
                    <a:pt x="54101" y="831596"/>
                  </a:lnTo>
                  <a:lnTo>
                    <a:pt x="52704" y="827786"/>
                  </a:lnTo>
                  <a:lnTo>
                    <a:pt x="49529" y="826262"/>
                  </a:lnTo>
                  <a:lnTo>
                    <a:pt x="46354" y="824865"/>
                  </a:lnTo>
                  <a:close/>
                </a:path>
                <a:path extrusionOk="0" h="920114" w="1299210">
                  <a:moveTo>
                    <a:pt x="25798" y="893611"/>
                  </a:moveTo>
                  <a:lnTo>
                    <a:pt x="6603" y="907161"/>
                  </a:lnTo>
                  <a:lnTo>
                    <a:pt x="13970" y="917575"/>
                  </a:lnTo>
                  <a:lnTo>
                    <a:pt x="17568" y="915035"/>
                  </a:lnTo>
                  <a:lnTo>
                    <a:pt x="16001" y="915035"/>
                  </a:lnTo>
                  <a:lnTo>
                    <a:pt x="9778" y="906018"/>
                  </a:lnTo>
                  <a:lnTo>
                    <a:pt x="20552" y="905083"/>
                  </a:lnTo>
                  <a:lnTo>
                    <a:pt x="25798" y="893611"/>
                  </a:lnTo>
                  <a:close/>
                </a:path>
                <a:path extrusionOk="0" h="920114" w="1299210">
                  <a:moveTo>
                    <a:pt x="101091" y="898144"/>
                  </a:moveTo>
                  <a:lnTo>
                    <a:pt x="97662" y="898398"/>
                  </a:lnTo>
                  <a:lnTo>
                    <a:pt x="33221" y="903985"/>
                  </a:lnTo>
                  <a:lnTo>
                    <a:pt x="13970" y="917575"/>
                  </a:lnTo>
                  <a:lnTo>
                    <a:pt x="23565" y="917575"/>
                  </a:lnTo>
                  <a:lnTo>
                    <a:pt x="98678" y="911098"/>
                  </a:lnTo>
                  <a:lnTo>
                    <a:pt x="102235" y="910717"/>
                  </a:lnTo>
                  <a:lnTo>
                    <a:pt x="104775" y="907669"/>
                  </a:lnTo>
                  <a:lnTo>
                    <a:pt x="104506" y="903985"/>
                  </a:lnTo>
                  <a:lnTo>
                    <a:pt x="104139" y="900684"/>
                  </a:lnTo>
                  <a:lnTo>
                    <a:pt x="101091" y="898144"/>
                  </a:lnTo>
                  <a:close/>
                </a:path>
                <a:path extrusionOk="0" h="920114" w="1299210">
                  <a:moveTo>
                    <a:pt x="20552" y="905083"/>
                  </a:moveTo>
                  <a:lnTo>
                    <a:pt x="9778" y="906018"/>
                  </a:lnTo>
                  <a:lnTo>
                    <a:pt x="16001" y="915035"/>
                  </a:lnTo>
                  <a:lnTo>
                    <a:pt x="20552" y="905083"/>
                  </a:lnTo>
                  <a:close/>
                </a:path>
                <a:path extrusionOk="0" h="920114" w="1299210">
                  <a:moveTo>
                    <a:pt x="33221" y="903985"/>
                  </a:moveTo>
                  <a:lnTo>
                    <a:pt x="20552" y="905083"/>
                  </a:lnTo>
                  <a:lnTo>
                    <a:pt x="16001" y="915035"/>
                  </a:lnTo>
                  <a:lnTo>
                    <a:pt x="17568" y="915035"/>
                  </a:lnTo>
                  <a:lnTo>
                    <a:pt x="33221" y="903985"/>
                  </a:lnTo>
                  <a:close/>
                </a:path>
                <a:path extrusionOk="0" h="920114" w="1299210">
                  <a:moveTo>
                    <a:pt x="1291716" y="0"/>
                  </a:moveTo>
                  <a:lnTo>
                    <a:pt x="25798" y="893611"/>
                  </a:lnTo>
                  <a:lnTo>
                    <a:pt x="20552" y="905083"/>
                  </a:lnTo>
                  <a:lnTo>
                    <a:pt x="33221" y="903985"/>
                  </a:lnTo>
                  <a:lnTo>
                    <a:pt x="1299083" y="10414"/>
                  </a:lnTo>
                  <a:lnTo>
                    <a:pt x="1291716"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86" name="Google Shape;1186;p107"/>
          <p:cNvSpPr txBox="1"/>
          <p:nvPr/>
        </p:nvSpPr>
        <p:spPr>
          <a:xfrm>
            <a:off x="7913687" y="3600450"/>
            <a:ext cx="2630487" cy="112077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.true = L4</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.false = B.false = L1  B</a:t>
            </a:r>
            <a:r>
              <a:rPr b="0" baseline="-25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.true = B.true = L2  B</a:t>
            </a:r>
            <a:r>
              <a:rPr b="0" baseline="-25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.false = B.false = L1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08"/>
          <p:cNvPicPr preferRelativeResize="0"/>
          <p:nvPr/>
        </p:nvPicPr>
        <p:blipFill rotWithShape="1">
          <a:blip r:embed="rId3">
            <a:alphaModFix/>
          </a:blip>
          <a:srcRect b="0" l="0" r="0" t="0"/>
          <a:stretch/>
        </p:blipFill>
        <p:spPr>
          <a:xfrm>
            <a:off x="3182937" y="914400"/>
            <a:ext cx="4662487" cy="550862"/>
          </a:xfrm>
          <a:prstGeom prst="rect">
            <a:avLst/>
          </a:prstGeom>
          <a:noFill/>
          <a:ln>
            <a:noFill/>
          </a:ln>
        </p:spPr>
      </p:pic>
      <p:grpSp>
        <p:nvGrpSpPr>
          <p:cNvPr id="1192" name="Google Shape;1192;p108"/>
          <p:cNvGrpSpPr/>
          <p:nvPr/>
        </p:nvGrpSpPr>
        <p:grpSpPr>
          <a:xfrm>
            <a:off x="4838700" y="820737"/>
            <a:ext cx="1981200" cy="546100"/>
            <a:chOff x="3352799" y="821055"/>
            <a:chExt cx="1981201" cy="545463"/>
          </a:xfrm>
        </p:grpSpPr>
        <p:sp>
          <p:nvSpPr>
            <p:cNvPr id="1193" name="Google Shape;1193;p108"/>
            <p:cNvSpPr/>
            <p:nvPr/>
          </p:nvSpPr>
          <p:spPr>
            <a:xfrm>
              <a:off x="3352799" y="914399"/>
              <a:ext cx="1981201" cy="452119"/>
            </a:xfrm>
            <a:custGeom>
              <a:rect b="b" l="l" r="r" t="t"/>
              <a:pathLst>
                <a:path extrusionOk="0" h="381000" w="1981200">
                  <a:moveTo>
                    <a:pt x="0" y="190500"/>
                  </a:moveTo>
                  <a:lnTo>
                    <a:pt x="23878" y="148753"/>
                  </a:lnTo>
                  <a:lnTo>
                    <a:pt x="64732" y="122642"/>
                  </a:lnTo>
                  <a:lnTo>
                    <a:pt x="123746" y="98252"/>
                  </a:lnTo>
                  <a:lnTo>
                    <a:pt x="199390" y="75878"/>
                  </a:lnTo>
                  <a:lnTo>
                    <a:pt x="242969" y="65540"/>
                  </a:lnTo>
                  <a:lnTo>
                    <a:pt x="290131" y="55816"/>
                  </a:lnTo>
                  <a:lnTo>
                    <a:pt x="340684" y="46744"/>
                  </a:lnTo>
                  <a:lnTo>
                    <a:pt x="394437" y="38361"/>
                  </a:lnTo>
                  <a:lnTo>
                    <a:pt x="451197" y="30704"/>
                  </a:lnTo>
                  <a:lnTo>
                    <a:pt x="510775" y="23809"/>
                  </a:lnTo>
                  <a:lnTo>
                    <a:pt x="572978" y="17714"/>
                  </a:lnTo>
                  <a:lnTo>
                    <a:pt x="637614" y="12455"/>
                  </a:lnTo>
                  <a:lnTo>
                    <a:pt x="704493" y="8069"/>
                  </a:lnTo>
                  <a:lnTo>
                    <a:pt x="773422" y="4594"/>
                  </a:lnTo>
                  <a:lnTo>
                    <a:pt x="844211" y="2066"/>
                  </a:lnTo>
                  <a:lnTo>
                    <a:pt x="916667" y="522"/>
                  </a:lnTo>
                  <a:lnTo>
                    <a:pt x="990600" y="0"/>
                  </a:lnTo>
                  <a:lnTo>
                    <a:pt x="1064532" y="522"/>
                  </a:lnTo>
                  <a:lnTo>
                    <a:pt x="1136988" y="2066"/>
                  </a:lnTo>
                  <a:lnTo>
                    <a:pt x="1207777" y="4594"/>
                  </a:lnTo>
                  <a:lnTo>
                    <a:pt x="1276706" y="8069"/>
                  </a:lnTo>
                  <a:lnTo>
                    <a:pt x="1343585" y="12455"/>
                  </a:lnTo>
                  <a:lnTo>
                    <a:pt x="1408221" y="17714"/>
                  </a:lnTo>
                  <a:lnTo>
                    <a:pt x="1470424" y="23809"/>
                  </a:lnTo>
                  <a:lnTo>
                    <a:pt x="1530002" y="30704"/>
                  </a:lnTo>
                  <a:lnTo>
                    <a:pt x="1586762" y="38361"/>
                  </a:lnTo>
                  <a:lnTo>
                    <a:pt x="1640515" y="46744"/>
                  </a:lnTo>
                  <a:lnTo>
                    <a:pt x="1691068" y="55816"/>
                  </a:lnTo>
                  <a:lnTo>
                    <a:pt x="1738230" y="65540"/>
                  </a:lnTo>
                  <a:lnTo>
                    <a:pt x="1781809" y="75878"/>
                  </a:lnTo>
                  <a:lnTo>
                    <a:pt x="1821613" y="86794"/>
                  </a:lnTo>
                  <a:lnTo>
                    <a:pt x="1889134" y="110213"/>
                  </a:lnTo>
                  <a:lnTo>
                    <a:pt x="1939260" y="135500"/>
                  </a:lnTo>
                  <a:lnTo>
                    <a:pt x="1970459" y="162361"/>
                  </a:lnTo>
                  <a:lnTo>
                    <a:pt x="1981200" y="190500"/>
                  </a:lnTo>
                  <a:lnTo>
                    <a:pt x="1978483" y="204710"/>
                  </a:lnTo>
                  <a:lnTo>
                    <a:pt x="1970459" y="218638"/>
                  </a:lnTo>
                  <a:lnTo>
                    <a:pt x="1939260" y="245499"/>
                  </a:lnTo>
                  <a:lnTo>
                    <a:pt x="1889134" y="270786"/>
                  </a:lnTo>
                  <a:lnTo>
                    <a:pt x="1821613" y="294205"/>
                  </a:lnTo>
                  <a:lnTo>
                    <a:pt x="1781809" y="305121"/>
                  </a:lnTo>
                  <a:lnTo>
                    <a:pt x="1738230" y="315459"/>
                  </a:lnTo>
                  <a:lnTo>
                    <a:pt x="1691068" y="325183"/>
                  </a:lnTo>
                  <a:lnTo>
                    <a:pt x="1640515" y="334255"/>
                  </a:lnTo>
                  <a:lnTo>
                    <a:pt x="1586762" y="342638"/>
                  </a:lnTo>
                  <a:lnTo>
                    <a:pt x="1530002" y="350295"/>
                  </a:lnTo>
                  <a:lnTo>
                    <a:pt x="1470424" y="357190"/>
                  </a:lnTo>
                  <a:lnTo>
                    <a:pt x="1408221" y="363285"/>
                  </a:lnTo>
                  <a:lnTo>
                    <a:pt x="1343585" y="368544"/>
                  </a:lnTo>
                  <a:lnTo>
                    <a:pt x="1276706" y="372930"/>
                  </a:lnTo>
                  <a:lnTo>
                    <a:pt x="1207777" y="376405"/>
                  </a:lnTo>
                  <a:lnTo>
                    <a:pt x="1136988" y="378933"/>
                  </a:lnTo>
                  <a:lnTo>
                    <a:pt x="1064532" y="380477"/>
                  </a:lnTo>
                  <a:lnTo>
                    <a:pt x="990600" y="381000"/>
                  </a:lnTo>
                  <a:lnTo>
                    <a:pt x="916667" y="380477"/>
                  </a:lnTo>
                  <a:lnTo>
                    <a:pt x="844211" y="378933"/>
                  </a:lnTo>
                  <a:lnTo>
                    <a:pt x="773422" y="376405"/>
                  </a:lnTo>
                  <a:lnTo>
                    <a:pt x="704493" y="372930"/>
                  </a:lnTo>
                  <a:lnTo>
                    <a:pt x="637614" y="368544"/>
                  </a:lnTo>
                  <a:lnTo>
                    <a:pt x="572978" y="363285"/>
                  </a:lnTo>
                  <a:lnTo>
                    <a:pt x="510775" y="357190"/>
                  </a:lnTo>
                  <a:lnTo>
                    <a:pt x="451197" y="350295"/>
                  </a:lnTo>
                  <a:lnTo>
                    <a:pt x="394437" y="342638"/>
                  </a:lnTo>
                  <a:lnTo>
                    <a:pt x="340684" y="334255"/>
                  </a:lnTo>
                  <a:lnTo>
                    <a:pt x="290131" y="325183"/>
                  </a:lnTo>
                  <a:lnTo>
                    <a:pt x="242969" y="315459"/>
                  </a:lnTo>
                  <a:lnTo>
                    <a:pt x="199390" y="305121"/>
                  </a:lnTo>
                  <a:lnTo>
                    <a:pt x="159586" y="294205"/>
                  </a:lnTo>
                  <a:lnTo>
                    <a:pt x="92065" y="270786"/>
                  </a:lnTo>
                  <a:lnTo>
                    <a:pt x="41939" y="245499"/>
                  </a:lnTo>
                  <a:lnTo>
                    <a:pt x="10740" y="218638"/>
                  </a:lnTo>
                  <a:lnTo>
                    <a:pt x="0" y="1905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4" name="Google Shape;1194;p108"/>
            <p:cNvSpPr txBox="1"/>
            <p:nvPr/>
          </p:nvSpPr>
          <p:spPr>
            <a:xfrm>
              <a:off x="3774185" y="825500"/>
              <a:ext cx="101853" cy="241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5" name="Google Shape;1195;p108"/>
            <p:cNvSpPr/>
            <p:nvPr/>
          </p:nvSpPr>
          <p:spPr>
            <a:xfrm>
              <a:off x="4800600" y="821055"/>
              <a:ext cx="273685" cy="169545"/>
            </a:xfrm>
            <a:custGeom>
              <a:rect b="b" l="l" r="r" t="t"/>
              <a:pathLst>
                <a:path extrusionOk="0" h="169544" w="273685">
                  <a:moveTo>
                    <a:pt x="52832" y="78232"/>
                  </a:moveTo>
                  <a:lnTo>
                    <a:pt x="48895" y="79375"/>
                  </a:lnTo>
                  <a:lnTo>
                    <a:pt x="0" y="169545"/>
                  </a:lnTo>
                  <a:lnTo>
                    <a:pt x="68579" y="168402"/>
                  </a:lnTo>
                  <a:lnTo>
                    <a:pt x="14097" y="168402"/>
                  </a:lnTo>
                  <a:lnTo>
                    <a:pt x="7492" y="157607"/>
                  </a:lnTo>
                  <a:lnTo>
                    <a:pt x="27532" y="145440"/>
                  </a:lnTo>
                  <a:lnTo>
                    <a:pt x="60071" y="85471"/>
                  </a:lnTo>
                  <a:lnTo>
                    <a:pt x="58927" y="81534"/>
                  </a:lnTo>
                  <a:lnTo>
                    <a:pt x="52832" y="78232"/>
                  </a:lnTo>
                  <a:close/>
                </a:path>
                <a:path extrusionOk="0" h="169544" w="273685">
                  <a:moveTo>
                    <a:pt x="27532" y="145440"/>
                  </a:moveTo>
                  <a:lnTo>
                    <a:pt x="7492" y="157607"/>
                  </a:lnTo>
                  <a:lnTo>
                    <a:pt x="14097" y="168402"/>
                  </a:lnTo>
                  <a:lnTo>
                    <a:pt x="18072" y="165989"/>
                  </a:lnTo>
                  <a:lnTo>
                    <a:pt x="16383" y="165989"/>
                  </a:lnTo>
                  <a:lnTo>
                    <a:pt x="10667" y="156718"/>
                  </a:lnTo>
                  <a:lnTo>
                    <a:pt x="21515" y="156530"/>
                  </a:lnTo>
                  <a:lnTo>
                    <a:pt x="27532" y="145440"/>
                  </a:lnTo>
                  <a:close/>
                </a:path>
                <a:path extrusionOk="0" h="169544" w="273685">
                  <a:moveTo>
                    <a:pt x="102362" y="155067"/>
                  </a:moveTo>
                  <a:lnTo>
                    <a:pt x="98805" y="155194"/>
                  </a:lnTo>
                  <a:lnTo>
                    <a:pt x="34012" y="156314"/>
                  </a:lnTo>
                  <a:lnTo>
                    <a:pt x="14097" y="168402"/>
                  </a:lnTo>
                  <a:lnTo>
                    <a:pt x="68579" y="168402"/>
                  </a:lnTo>
                  <a:lnTo>
                    <a:pt x="99060" y="167894"/>
                  </a:lnTo>
                  <a:lnTo>
                    <a:pt x="102615" y="167767"/>
                  </a:lnTo>
                  <a:lnTo>
                    <a:pt x="105410" y="164846"/>
                  </a:lnTo>
                  <a:lnTo>
                    <a:pt x="105283" y="157861"/>
                  </a:lnTo>
                  <a:lnTo>
                    <a:pt x="102362" y="155067"/>
                  </a:lnTo>
                  <a:close/>
                </a:path>
                <a:path extrusionOk="0" h="169544" w="273685">
                  <a:moveTo>
                    <a:pt x="21515" y="156530"/>
                  </a:moveTo>
                  <a:lnTo>
                    <a:pt x="10667" y="156718"/>
                  </a:lnTo>
                  <a:lnTo>
                    <a:pt x="16383" y="165989"/>
                  </a:lnTo>
                  <a:lnTo>
                    <a:pt x="21515" y="156530"/>
                  </a:lnTo>
                  <a:close/>
                </a:path>
                <a:path extrusionOk="0" h="169544" w="273685">
                  <a:moveTo>
                    <a:pt x="34012" y="156314"/>
                  </a:moveTo>
                  <a:lnTo>
                    <a:pt x="21515" y="156530"/>
                  </a:lnTo>
                  <a:lnTo>
                    <a:pt x="16383" y="165989"/>
                  </a:lnTo>
                  <a:lnTo>
                    <a:pt x="18072" y="165989"/>
                  </a:lnTo>
                  <a:lnTo>
                    <a:pt x="34012" y="156314"/>
                  </a:lnTo>
                  <a:close/>
                </a:path>
                <a:path extrusionOk="0" h="169544" w="273685">
                  <a:moveTo>
                    <a:pt x="267080" y="0"/>
                  </a:moveTo>
                  <a:lnTo>
                    <a:pt x="27532" y="145440"/>
                  </a:lnTo>
                  <a:lnTo>
                    <a:pt x="21515" y="156530"/>
                  </a:lnTo>
                  <a:lnTo>
                    <a:pt x="34012" y="156314"/>
                  </a:lnTo>
                  <a:lnTo>
                    <a:pt x="273558" y="10922"/>
                  </a:lnTo>
                  <a:lnTo>
                    <a:pt x="267080"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96" name="Google Shape;1196;p108"/>
          <p:cNvGrpSpPr/>
          <p:nvPr/>
        </p:nvGrpSpPr>
        <p:grpSpPr>
          <a:xfrm>
            <a:off x="5281612" y="1371600"/>
            <a:ext cx="5385978" cy="1295400"/>
            <a:chOff x="3758338" y="1371600"/>
            <a:chExt cx="5385662" cy="1295400"/>
          </a:xfrm>
        </p:grpSpPr>
        <p:sp>
          <p:nvSpPr>
            <p:cNvPr id="1197" name="Google Shape;1197;p108"/>
            <p:cNvSpPr txBox="1"/>
            <p:nvPr/>
          </p:nvSpPr>
          <p:spPr>
            <a:xfrm>
              <a:off x="3758338" y="1371600"/>
              <a:ext cx="5261445" cy="129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8" name="Google Shape;1198;p108"/>
            <p:cNvSpPr/>
            <p:nvPr/>
          </p:nvSpPr>
          <p:spPr>
            <a:xfrm>
              <a:off x="5334000" y="2286000"/>
              <a:ext cx="3810000" cy="381000"/>
            </a:xfrm>
            <a:custGeom>
              <a:rect b="b" l="l" r="r" t="t"/>
              <a:pathLst>
                <a:path extrusionOk="0" h="381000" w="3810000">
                  <a:moveTo>
                    <a:pt x="0" y="190500"/>
                  </a:moveTo>
                  <a:lnTo>
                    <a:pt x="24934" y="159613"/>
                  </a:lnTo>
                  <a:lnTo>
                    <a:pt x="74859" y="137464"/>
                  </a:lnTo>
                  <a:lnTo>
                    <a:pt x="122091" y="123275"/>
                  </a:lnTo>
                  <a:lnTo>
                    <a:pt x="179912" y="109604"/>
                  </a:lnTo>
                  <a:lnTo>
                    <a:pt x="247829" y="96500"/>
                  </a:lnTo>
                  <a:lnTo>
                    <a:pt x="285421" y="90176"/>
                  </a:lnTo>
                  <a:lnTo>
                    <a:pt x="325353" y="84013"/>
                  </a:lnTo>
                  <a:lnTo>
                    <a:pt x="367564" y="78016"/>
                  </a:lnTo>
                  <a:lnTo>
                    <a:pt x="411993" y="72192"/>
                  </a:lnTo>
                  <a:lnTo>
                    <a:pt x="458579" y="66546"/>
                  </a:lnTo>
                  <a:lnTo>
                    <a:pt x="507259" y="61086"/>
                  </a:lnTo>
                  <a:lnTo>
                    <a:pt x="557974" y="55816"/>
                  </a:lnTo>
                  <a:lnTo>
                    <a:pt x="610661" y="50744"/>
                  </a:lnTo>
                  <a:lnTo>
                    <a:pt x="665260" y="45874"/>
                  </a:lnTo>
                  <a:lnTo>
                    <a:pt x="721709" y="41215"/>
                  </a:lnTo>
                  <a:lnTo>
                    <a:pt x="779946" y="36771"/>
                  </a:lnTo>
                  <a:lnTo>
                    <a:pt x="839911" y="32548"/>
                  </a:lnTo>
                  <a:lnTo>
                    <a:pt x="901542" y="28554"/>
                  </a:lnTo>
                  <a:lnTo>
                    <a:pt x="964778" y="24793"/>
                  </a:lnTo>
                  <a:lnTo>
                    <a:pt x="1029558" y="21273"/>
                  </a:lnTo>
                  <a:lnTo>
                    <a:pt x="1095819" y="17999"/>
                  </a:lnTo>
                  <a:lnTo>
                    <a:pt x="1163502" y="14978"/>
                  </a:lnTo>
                  <a:lnTo>
                    <a:pt x="1232545" y="12215"/>
                  </a:lnTo>
                  <a:lnTo>
                    <a:pt x="1302885" y="9717"/>
                  </a:lnTo>
                  <a:lnTo>
                    <a:pt x="1374463" y="7489"/>
                  </a:lnTo>
                  <a:lnTo>
                    <a:pt x="1447217" y="5539"/>
                  </a:lnTo>
                  <a:lnTo>
                    <a:pt x="1521085" y="3872"/>
                  </a:lnTo>
                  <a:lnTo>
                    <a:pt x="1596007" y="2494"/>
                  </a:lnTo>
                  <a:lnTo>
                    <a:pt x="1671920" y="1412"/>
                  </a:lnTo>
                  <a:lnTo>
                    <a:pt x="1748765" y="631"/>
                  </a:lnTo>
                  <a:lnTo>
                    <a:pt x="1826478" y="158"/>
                  </a:lnTo>
                  <a:lnTo>
                    <a:pt x="1905000" y="0"/>
                  </a:lnTo>
                  <a:lnTo>
                    <a:pt x="1983521" y="158"/>
                  </a:lnTo>
                  <a:lnTo>
                    <a:pt x="2061234" y="631"/>
                  </a:lnTo>
                  <a:lnTo>
                    <a:pt x="2138079" y="1412"/>
                  </a:lnTo>
                  <a:lnTo>
                    <a:pt x="2213992" y="2494"/>
                  </a:lnTo>
                  <a:lnTo>
                    <a:pt x="2288914" y="3872"/>
                  </a:lnTo>
                  <a:lnTo>
                    <a:pt x="2362782" y="5539"/>
                  </a:lnTo>
                  <a:lnTo>
                    <a:pt x="2435536" y="7489"/>
                  </a:lnTo>
                  <a:lnTo>
                    <a:pt x="2507114" y="9717"/>
                  </a:lnTo>
                  <a:lnTo>
                    <a:pt x="2577454" y="12215"/>
                  </a:lnTo>
                  <a:lnTo>
                    <a:pt x="2646497" y="14978"/>
                  </a:lnTo>
                  <a:lnTo>
                    <a:pt x="2714180" y="17999"/>
                  </a:lnTo>
                  <a:lnTo>
                    <a:pt x="2780441" y="21273"/>
                  </a:lnTo>
                  <a:lnTo>
                    <a:pt x="2845221" y="24793"/>
                  </a:lnTo>
                  <a:lnTo>
                    <a:pt x="2908457" y="28554"/>
                  </a:lnTo>
                  <a:lnTo>
                    <a:pt x="2970088" y="32548"/>
                  </a:lnTo>
                  <a:lnTo>
                    <a:pt x="3030053" y="36771"/>
                  </a:lnTo>
                  <a:lnTo>
                    <a:pt x="3088290" y="41215"/>
                  </a:lnTo>
                  <a:lnTo>
                    <a:pt x="3144739" y="45874"/>
                  </a:lnTo>
                  <a:lnTo>
                    <a:pt x="3199338" y="50744"/>
                  </a:lnTo>
                  <a:lnTo>
                    <a:pt x="3252025" y="55816"/>
                  </a:lnTo>
                  <a:lnTo>
                    <a:pt x="3302740" y="61086"/>
                  </a:lnTo>
                  <a:lnTo>
                    <a:pt x="3351420" y="66546"/>
                  </a:lnTo>
                  <a:lnTo>
                    <a:pt x="3398006" y="72192"/>
                  </a:lnTo>
                  <a:lnTo>
                    <a:pt x="3442435" y="78016"/>
                  </a:lnTo>
                  <a:lnTo>
                    <a:pt x="3484646" y="84013"/>
                  </a:lnTo>
                  <a:lnTo>
                    <a:pt x="3524578" y="90176"/>
                  </a:lnTo>
                  <a:lnTo>
                    <a:pt x="3562170" y="96500"/>
                  </a:lnTo>
                  <a:lnTo>
                    <a:pt x="3630087" y="109604"/>
                  </a:lnTo>
                  <a:lnTo>
                    <a:pt x="3687908" y="123275"/>
                  </a:lnTo>
                  <a:lnTo>
                    <a:pt x="3735140" y="137464"/>
                  </a:lnTo>
                  <a:lnTo>
                    <a:pt x="3771295" y="152123"/>
                  </a:lnTo>
                  <a:lnTo>
                    <a:pt x="3803684" y="174883"/>
                  </a:lnTo>
                  <a:lnTo>
                    <a:pt x="3810000" y="190500"/>
                  </a:lnTo>
                  <a:lnTo>
                    <a:pt x="3808410" y="198348"/>
                  </a:lnTo>
                  <a:lnTo>
                    <a:pt x="3803684" y="206116"/>
                  </a:lnTo>
                  <a:lnTo>
                    <a:pt x="3771295" y="228876"/>
                  </a:lnTo>
                  <a:lnTo>
                    <a:pt x="3735140" y="243535"/>
                  </a:lnTo>
                  <a:lnTo>
                    <a:pt x="3687908" y="257724"/>
                  </a:lnTo>
                  <a:lnTo>
                    <a:pt x="3630087" y="271395"/>
                  </a:lnTo>
                  <a:lnTo>
                    <a:pt x="3562170" y="284499"/>
                  </a:lnTo>
                  <a:lnTo>
                    <a:pt x="3524578" y="290823"/>
                  </a:lnTo>
                  <a:lnTo>
                    <a:pt x="3484646" y="296986"/>
                  </a:lnTo>
                  <a:lnTo>
                    <a:pt x="3442435" y="302983"/>
                  </a:lnTo>
                  <a:lnTo>
                    <a:pt x="3398006" y="308807"/>
                  </a:lnTo>
                  <a:lnTo>
                    <a:pt x="3351420" y="314453"/>
                  </a:lnTo>
                  <a:lnTo>
                    <a:pt x="3302740" y="319913"/>
                  </a:lnTo>
                  <a:lnTo>
                    <a:pt x="3252025" y="325183"/>
                  </a:lnTo>
                  <a:lnTo>
                    <a:pt x="3199338" y="330255"/>
                  </a:lnTo>
                  <a:lnTo>
                    <a:pt x="3144739" y="335125"/>
                  </a:lnTo>
                  <a:lnTo>
                    <a:pt x="3088290" y="339784"/>
                  </a:lnTo>
                  <a:lnTo>
                    <a:pt x="3030053" y="344228"/>
                  </a:lnTo>
                  <a:lnTo>
                    <a:pt x="2970088" y="348451"/>
                  </a:lnTo>
                  <a:lnTo>
                    <a:pt x="2908457" y="352445"/>
                  </a:lnTo>
                  <a:lnTo>
                    <a:pt x="2845221" y="356206"/>
                  </a:lnTo>
                  <a:lnTo>
                    <a:pt x="2780441" y="359726"/>
                  </a:lnTo>
                  <a:lnTo>
                    <a:pt x="2714180" y="363000"/>
                  </a:lnTo>
                  <a:lnTo>
                    <a:pt x="2646497" y="366021"/>
                  </a:lnTo>
                  <a:lnTo>
                    <a:pt x="2577454" y="368784"/>
                  </a:lnTo>
                  <a:lnTo>
                    <a:pt x="2507114" y="371282"/>
                  </a:lnTo>
                  <a:lnTo>
                    <a:pt x="2435536" y="373510"/>
                  </a:lnTo>
                  <a:lnTo>
                    <a:pt x="2362782" y="375460"/>
                  </a:lnTo>
                  <a:lnTo>
                    <a:pt x="2288914" y="377127"/>
                  </a:lnTo>
                  <a:lnTo>
                    <a:pt x="2213992" y="378505"/>
                  </a:lnTo>
                  <a:lnTo>
                    <a:pt x="2138079" y="379587"/>
                  </a:lnTo>
                  <a:lnTo>
                    <a:pt x="2061234" y="380368"/>
                  </a:lnTo>
                  <a:lnTo>
                    <a:pt x="1983521" y="380841"/>
                  </a:lnTo>
                  <a:lnTo>
                    <a:pt x="1905000" y="381000"/>
                  </a:lnTo>
                  <a:lnTo>
                    <a:pt x="1826478" y="380841"/>
                  </a:lnTo>
                  <a:lnTo>
                    <a:pt x="1748765" y="380368"/>
                  </a:lnTo>
                  <a:lnTo>
                    <a:pt x="1671920" y="379587"/>
                  </a:lnTo>
                  <a:lnTo>
                    <a:pt x="1596007" y="378505"/>
                  </a:lnTo>
                  <a:lnTo>
                    <a:pt x="1521085" y="377127"/>
                  </a:lnTo>
                  <a:lnTo>
                    <a:pt x="1447217" y="375460"/>
                  </a:lnTo>
                  <a:lnTo>
                    <a:pt x="1374463" y="373510"/>
                  </a:lnTo>
                  <a:lnTo>
                    <a:pt x="1302885" y="371282"/>
                  </a:lnTo>
                  <a:lnTo>
                    <a:pt x="1232545" y="368784"/>
                  </a:lnTo>
                  <a:lnTo>
                    <a:pt x="1163502" y="366021"/>
                  </a:lnTo>
                  <a:lnTo>
                    <a:pt x="1095819" y="363000"/>
                  </a:lnTo>
                  <a:lnTo>
                    <a:pt x="1029558" y="359726"/>
                  </a:lnTo>
                  <a:lnTo>
                    <a:pt x="964778" y="356206"/>
                  </a:lnTo>
                  <a:lnTo>
                    <a:pt x="901542" y="352445"/>
                  </a:lnTo>
                  <a:lnTo>
                    <a:pt x="839911" y="348451"/>
                  </a:lnTo>
                  <a:lnTo>
                    <a:pt x="779946" y="344228"/>
                  </a:lnTo>
                  <a:lnTo>
                    <a:pt x="721709" y="339784"/>
                  </a:lnTo>
                  <a:lnTo>
                    <a:pt x="665260" y="335125"/>
                  </a:lnTo>
                  <a:lnTo>
                    <a:pt x="610661" y="330255"/>
                  </a:lnTo>
                  <a:lnTo>
                    <a:pt x="557974" y="325183"/>
                  </a:lnTo>
                  <a:lnTo>
                    <a:pt x="507259" y="319913"/>
                  </a:lnTo>
                  <a:lnTo>
                    <a:pt x="458579" y="314453"/>
                  </a:lnTo>
                  <a:lnTo>
                    <a:pt x="411993" y="308807"/>
                  </a:lnTo>
                  <a:lnTo>
                    <a:pt x="367564" y="302983"/>
                  </a:lnTo>
                  <a:lnTo>
                    <a:pt x="325353" y="296986"/>
                  </a:lnTo>
                  <a:lnTo>
                    <a:pt x="285421" y="290823"/>
                  </a:lnTo>
                  <a:lnTo>
                    <a:pt x="247829" y="284499"/>
                  </a:lnTo>
                  <a:lnTo>
                    <a:pt x="179912" y="271395"/>
                  </a:lnTo>
                  <a:lnTo>
                    <a:pt x="122091" y="257724"/>
                  </a:lnTo>
                  <a:lnTo>
                    <a:pt x="74859" y="243535"/>
                  </a:lnTo>
                  <a:lnTo>
                    <a:pt x="38704" y="228876"/>
                  </a:lnTo>
                  <a:lnTo>
                    <a:pt x="6315" y="206116"/>
                  </a:lnTo>
                  <a:lnTo>
                    <a:pt x="0" y="19050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99" name="Google Shape;1199;p108"/>
          <p:cNvSpPr txBox="1"/>
          <p:nvPr/>
        </p:nvSpPr>
        <p:spPr>
          <a:xfrm>
            <a:off x="5235575" y="4746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200" name="Google Shape;1200;p108"/>
          <p:cNvSpPr txBox="1"/>
          <p:nvPr/>
        </p:nvSpPr>
        <p:spPr>
          <a:xfrm>
            <a:off x="6454775" y="474662"/>
            <a:ext cx="279400" cy="300037"/>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B</a:t>
            </a:r>
            <a:r>
              <a:rPr b="0" baseline="-25000" i="0" lang="en-US" sz="1800" u="none" cap="none" strike="noStrike">
                <a:solidFill>
                  <a:srgbClr val="FF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201" name="Google Shape;1201;p108"/>
          <p:cNvSpPr txBox="1"/>
          <p:nvPr/>
        </p:nvSpPr>
        <p:spPr>
          <a:xfrm>
            <a:off x="8251825" y="3600450"/>
            <a:ext cx="2292350" cy="112077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.true = L4</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baseline="-25000"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.false = B.false = L1  B</a:t>
            </a:r>
            <a:r>
              <a:rPr b="0" baseline="-25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.true = B.true = L2  B</a:t>
            </a:r>
            <a:r>
              <a:rPr b="0" baseline="-25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.false = B.false = L1</a:t>
            </a:r>
            <a:endParaRPr b="0" i="0" sz="1400" u="none" cap="none" strike="noStrike">
              <a:solidFill>
                <a:srgbClr val="000000"/>
              </a:solidFill>
              <a:latin typeface="Arial"/>
              <a:ea typeface="Arial"/>
              <a:cs typeface="Arial"/>
              <a:sym typeface="Arial"/>
            </a:endParaRPr>
          </a:p>
        </p:txBody>
      </p:sp>
      <p:sp>
        <p:nvSpPr>
          <p:cNvPr id="1202" name="Google Shape;1202;p108"/>
          <p:cNvSpPr txBox="1"/>
          <p:nvPr/>
        </p:nvSpPr>
        <p:spPr>
          <a:xfrm>
            <a:off x="6556375" y="5200650"/>
            <a:ext cx="2816225" cy="1120775"/>
          </a:xfrm>
          <a:prstGeom prst="rect">
            <a:avLst/>
          </a:prstGeom>
          <a:noFill/>
          <a:ln>
            <a:noFill/>
          </a:ln>
        </p:spPr>
        <p:txBody>
          <a:bodyPr anchorCtr="0" anchor="t" bIns="0" lIns="0" spcFirstLastPara="1" rIns="0" wrap="square" tIns="12700">
            <a:spAutoFit/>
          </a:bodyPr>
          <a:lstStyle/>
          <a:p>
            <a:pPr indent="-52386" lvl="0" marL="377825"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If B1.condition goto L4  goto L1</a:t>
            </a:r>
            <a:endParaRPr b="0" i="0" sz="1400" u="none" cap="none" strike="noStrike">
              <a:solidFill>
                <a:srgbClr val="000000"/>
              </a:solidFill>
              <a:latin typeface="Arial"/>
              <a:ea typeface="Arial"/>
              <a:cs typeface="Arial"/>
              <a:sym typeface="Arial"/>
            </a:endParaRPr>
          </a:p>
          <a:p>
            <a:pPr indent="-52386" lvl="0" marL="377825"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L4: If B2.condition goto L2</a:t>
            </a:r>
            <a:endParaRPr b="0" i="0" sz="1400" u="none" cap="none" strike="noStrike">
              <a:solidFill>
                <a:srgbClr val="000000"/>
              </a:solidFill>
              <a:latin typeface="Arial"/>
              <a:ea typeface="Arial"/>
              <a:cs typeface="Arial"/>
              <a:sym typeface="Arial"/>
            </a:endParaRPr>
          </a:p>
          <a:p>
            <a:pPr indent="-52386" lvl="0" marL="377825"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goto L1</a:t>
            </a:r>
            <a:endParaRPr b="0" i="0" sz="1400" u="none" cap="none" strike="noStrike">
              <a:solidFill>
                <a:srgbClr val="000000"/>
              </a:solidFill>
              <a:latin typeface="Arial"/>
              <a:ea typeface="Arial"/>
              <a:cs typeface="Arial"/>
              <a:sym typeface="Arial"/>
            </a:endParaRPr>
          </a:p>
        </p:txBody>
      </p:sp>
      <p:sp>
        <p:nvSpPr>
          <p:cNvPr id="1203" name="Google Shape;1203;p108"/>
          <p:cNvSpPr/>
          <p:nvPr/>
        </p:nvSpPr>
        <p:spPr>
          <a:xfrm>
            <a:off x="7362825" y="2665412"/>
            <a:ext cx="644525" cy="2516187"/>
          </a:xfrm>
          <a:custGeom>
            <a:rect b="b" l="l" r="r" t="t"/>
            <a:pathLst>
              <a:path extrusionOk="0" h="2516504" w="645160">
                <a:moveTo>
                  <a:pt x="8636" y="2412238"/>
                </a:moveTo>
                <a:lnTo>
                  <a:pt x="5207" y="2413254"/>
                </a:lnTo>
                <a:lnTo>
                  <a:pt x="1904" y="2414270"/>
                </a:lnTo>
                <a:lnTo>
                  <a:pt x="0" y="2417826"/>
                </a:lnTo>
                <a:lnTo>
                  <a:pt x="29337" y="2516124"/>
                </a:lnTo>
                <a:lnTo>
                  <a:pt x="39606" y="2505456"/>
                </a:lnTo>
                <a:lnTo>
                  <a:pt x="38481" y="2505456"/>
                </a:lnTo>
                <a:lnTo>
                  <a:pt x="26162" y="2502408"/>
                </a:lnTo>
                <a:lnTo>
                  <a:pt x="31669" y="2479687"/>
                </a:lnTo>
                <a:lnTo>
                  <a:pt x="13081" y="2417572"/>
                </a:lnTo>
                <a:lnTo>
                  <a:pt x="12191" y="2414143"/>
                </a:lnTo>
                <a:lnTo>
                  <a:pt x="8636" y="2412238"/>
                </a:lnTo>
                <a:close/>
              </a:path>
              <a:path extrusionOk="0" h="2516504" w="645160">
                <a:moveTo>
                  <a:pt x="31669" y="2479687"/>
                </a:moveTo>
                <a:lnTo>
                  <a:pt x="26162" y="2502408"/>
                </a:lnTo>
                <a:lnTo>
                  <a:pt x="38481" y="2505456"/>
                </a:lnTo>
                <a:lnTo>
                  <a:pt x="39312" y="2502027"/>
                </a:lnTo>
                <a:lnTo>
                  <a:pt x="38353" y="2502027"/>
                </a:lnTo>
                <a:lnTo>
                  <a:pt x="27686" y="2499487"/>
                </a:lnTo>
                <a:lnTo>
                  <a:pt x="35243" y="2491631"/>
                </a:lnTo>
                <a:lnTo>
                  <a:pt x="31669" y="2479687"/>
                </a:lnTo>
                <a:close/>
              </a:path>
              <a:path extrusionOk="0" h="2516504" w="645160">
                <a:moveTo>
                  <a:pt x="95376" y="2433320"/>
                </a:moveTo>
                <a:lnTo>
                  <a:pt x="91312" y="2433447"/>
                </a:lnTo>
                <a:lnTo>
                  <a:pt x="88900" y="2435860"/>
                </a:lnTo>
                <a:lnTo>
                  <a:pt x="44052" y="2482475"/>
                </a:lnTo>
                <a:lnTo>
                  <a:pt x="38481" y="2505456"/>
                </a:lnTo>
                <a:lnTo>
                  <a:pt x="39606" y="2505456"/>
                </a:lnTo>
                <a:lnTo>
                  <a:pt x="98044" y="2444750"/>
                </a:lnTo>
                <a:lnTo>
                  <a:pt x="100457" y="2442210"/>
                </a:lnTo>
                <a:lnTo>
                  <a:pt x="100329" y="2438146"/>
                </a:lnTo>
                <a:lnTo>
                  <a:pt x="97789" y="2435733"/>
                </a:lnTo>
                <a:lnTo>
                  <a:pt x="95376" y="2433320"/>
                </a:lnTo>
                <a:close/>
              </a:path>
              <a:path extrusionOk="0" h="2516504" w="645160">
                <a:moveTo>
                  <a:pt x="35243" y="2491631"/>
                </a:moveTo>
                <a:lnTo>
                  <a:pt x="27686" y="2499487"/>
                </a:lnTo>
                <a:lnTo>
                  <a:pt x="38353" y="2502027"/>
                </a:lnTo>
                <a:lnTo>
                  <a:pt x="35243" y="2491631"/>
                </a:lnTo>
                <a:close/>
              </a:path>
              <a:path extrusionOk="0" h="2516504" w="645160">
                <a:moveTo>
                  <a:pt x="44052" y="2482475"/>
                </a:moveTo>
                <a:lnTo>
                  <a:pt x="35243" y="2491631"/>
                </a:lnTo>
                <a:lnTo>
                  <a:pt x="38353" y="2502027"/>
                </a:lnTo>
                <a:lnTo>
                  <a:pt x="39312" y="2502027"/>
                </a:lnTo>
                <a:lnTo>
                  <a:pt x="44052" y="2482475"/>
                </a:lnTo>
                <a:close/>
              </a:path>
              <a:path extrusionOk="0" h="2516504" w="645160">
                <a:moveTo>
                  <a:pt x="632713" y="0"/>
                </a:moveTo>
                <a:lnTo>
                  <a:pt x="31669" y="2479687"/>
                </a:lnTo>
                <a:lnTo>
                  <a:pt x="35243" y="2491631"/>
                </a:lnTo>
                <a:lnTo>
                  <a:pt x="44052" y="2482475"/>
                </a:lnTo>
                <a:lnTo>
                  <a:pt x="645160" y="3048"/>
                </a:lnTo>
                <a:lnTo>
                  <a:pt x="632713" y="0"/>
                </a:lnTo>
                <a:close/>
              </a:path>
            </a:pathLst>
          </a:custGeom>
          <a:solidFill>
            <a:srgbClr val="497D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4" name="Google Shape;1204;p108"/>
          <p:cNvSpPr txBox="1"/>
          <p:nvPr/>
        </p:nvSpPr>
        <p:spPr>
          <a:xfrm>
            <a:off x="1093787" y="3254375"/>
            <a:ext cx="3028950" cy="225742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5" name="Google Shape;1205;p108"/>
          <p:cNvSpPr txBox="1"/>
          <p:nvPr/>
        </p:nvSpPr>
        <p:spPr>
          <a:xfrm>
            <a:off x="1025525" y="2665412"/>
            <a:ext cx="49704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Control-Flow Translation of the above statement is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09"/>
          <p:cNvSpPr txBox="1"/>
          <p:nvPr>
            <p:ph type="title"/>
          </p:nvPr>
        </p:nvSpPr>
        <p:spPr>
          <a:xfrm>
            <a:off x="2466975" y="131762"/>
            <a:ext cx="7258050"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Avoiding Redundant Gotos</a:t>
            </a:r>
            <a:endParaRPr/>
          </a:p>
        </p:txBody>
      </p:sp>
      <p:sp>
        <p:nvSpPr>
          <p:cNvPr id="1211" name="Google Shape;1211;p109"/>
          <p:cNvSpPr txBox="1"/>
          <p:nvPr/>
        </p:nvSpPr>
        <p:spPr>
          <a:xfrm>
            <a:off x="2060575" y="990600"/>
            <a:ext cx="5057775" cy="4124325"/>
          </a:xfrm>
          <a:prstGeom prst="rect">
            <a:avLst/>
          </a:prstGeom>
          <a:noFill/>
          <a:ln>
            <a:noFill/>
          </a:ln>
        </p:spPr>
        <p:txBody>
          <a:bodyPr anchorCtr="0" anchor="t" bIns="0" lIns="0" spcFirstLastPara="1" rIns="0" wrap="square" tIns="12050">
            <a:spAutoFit/>
          </a:bodyPr>
          <a:lstStyle/>
          <a:p>
            <a:pPr indent="0" lvl="0" marL="927100" marR="0" rtl="0" algn="l">
              <a:lnSpc>
                <a:spcPct val="12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if x &gt; 200 goto L4  goto L1</a:t>
            </a:r>
            <a:endParaRPr b="0" i="0" sz="1400" u="none" cap="none" strike="noStrike">
              <a:solidFill>
                <a:srgbClr val="000000"/>
              </a:solidFill>
              <a:latin typeface="Arial"/>
              <a:ea typeface="Arial"/>
              <a:cs typeface="Arial"/>
              <a:sym typeface="Arial"/>
            </a:endParaRPr>
          </a:p>
          <a:p>
            <a:pPr indent="0" lvl="0" marL="927100" marR="0" rtl="0" algn="l">
              <a:lnSpc>
                <a:spcPct val="100000"/>
              </a:lnSpc>
              <a:spcBef>
                <a:spcPts val="70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L4:	…</a:t>
            </a:r>
            <a:endParaRPr b="0" i="0" sz="1400" u="none" cap="none" strike="noStrike">
              <a:solidFill>
                <a:srgbClr val="000000"/>
              </a:solidFill>
              <a:latin typeface="Arial"/>
              <a:ea typeface="Arial"/>
              <a:cs typeface="Arial"/>
              <a:sym typeface="Arial"/>
            </a:endParaRPr>
          </a:p>
          <a:p>
            <a:pPr indent="0" lvl="0" marL="927100" marR="0" rtl="0" algn="l">
              <a:lnSpc>
                <a:spcPct val="100000"/>
              </a:lnSpc>
              <a:spcBef>
                <a:spcPts val="700"/>
              </a:spcBef>
              <a:spcAft>
                <a:spcPts val="0"/>
              </a:spcAft>
              <a:buClr>
                <a:schemeClr val="dk1"/>
              </a:buClr>
              <a:buSzPts val="3200"/>
              <a:buFont typeface="Noto Sans Symbols"/>
              <a:buNone/>
            </a:pPr>
            <a:r>
              <a:rPr b="0" i="0" lang="en-US" sz="3200" u="none" cap="none" strike="noStrike">
                <a:solidFill>
                  <a:schemeClr val="dk1"/>
                </a:solidFill>
                <a:latin typeface="Noto Sans Symbols"/>
                <a:ea typeface="Noto Sans Symbols"/>
                <a:cs typeface="Noto Sans Symbols"/>
                <a:sym typeface="Noto Sans Symbols"/>
              </a:rPr>
              <a:t>🡺</a:t>
            </a:r>
            <a:endParaRPr b="0" i="0" sz="1400" u="none" cap="none" strike="noStrike">
              <a:solidFill>
                <a:srgbClr val="000000"/>
              </a:solidFill>
              <a:latin typeface="Arial"/>
              <a:ea typeface="Arial"/>
              <a:cs typeface="Arial"/>
              <a:sym typeface="Arial"/>
            </a:endParaRPr>
          </a:p>
          <a:p>
            <a:pPr indent="0" lvl="0" marL="927100" marR="0" rtl="0" algn="l">
              <a:lnSpc>
                <a:spcPct val="12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ifFalse x &gt; 200 goto L1  L4:	…</a:t>
            </a:r>
            <a:endParaRPr b="0" i="0" sz="1400" u="none" cap="none" strike="noStrike">
              <a:solidFill>
                <a:srgbClr val="000000"/>
              </a:solidFill>
              <a:latin typeface="Arial"/>
              <a:ea typeface="Arial"/>
              <a:cs typeface="Arial"/>
              <a:sym typeface="Arial"/>
            </a:endParaRPr>
          </a:p>
          <a:p>
            <a:pPr indent="0" lvl="0" marL="927100" marR="0" rtl="0" algn="l">
              <a:lnSpc>
                <a:spcPct val="100000"/>
              </a:lnSpc>
              <a:spcBef>
                <a:spcPts val="70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(fall through)</a:t>
            </a:r>
            <a:endParaRPr b="0" i="0" sz="1400" u="none" cap="none" strike="noStrike">
              <a:solidFill>
                <a:srgbClr val="000000"/>
              </a:solidFill>
              <a:latin typeface="Arial"/>
              <a:ea typeface="Arial"/>
              <a:cs typeface="Arial"/>
              <a:sym typeface="Arial"/>
            </a:endParaRPr>
          </a:p>
        </p:txBody>
      </p:sp>
      <p:sp>
        <p:nvSpPr>
          <p:cNvPr id="1212" name="Google Shape;1212;p109"/>
          <p:cNvSpPr txBox="1"/>
          <p:nvPr/>
        </p:nvSpPr>
        <p:spPr>
          <a:xfrm>
            <a:off x="7353300" y="1352550"/>
            <a:ext cx="4095750" cy="25844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Translated code of Boolean expressions are not optimized ones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Redundant gotos are noticed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Can be avoided using fallthrough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0"/>
          <p:cNvSpPr txBox="1"/>
          <p:nvPr>
            <p:ph type="title"/>
          </p:nvPr>
        </p:nvSpPr>
        <p:spPr>
          <a:xfrm>
            <a:off x="3535362" y="131762"/>
            <a:ext cx="5121275"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Using Fall Through</a:t>
            </a:r>
            <a:endParaRPr/>
          </a:p>
        </p:txBody>
      </p:sp>
      <p:sp>
        <p:nvSpPr>
          <p:cNvPr id="1218" name="Google Shape;1218;p110"/>
          <p:cNvSpPr txBox="1"/>
          <p:nvPr/>
        </p:nvSpPr>
        <p:spPr>
          <a:xfrm>
            <a:off x="1833562" y="939800"/>
            <a:ext cx="8293100" cy="4762500"/>
          </a:xfrm>
          <a:prstGeom prst="rect">
            <a:avLst/>
          </a:prstGeom>
          <a:noFill/>
          <a:ln>
            <a:noFill/>
          </a:ln>
        </p:spPr>
        <p:txBody>
          <a:bodyPr anchorCtr="0" anchor="t" bIns="0" lIns="0" spcFirstLastPara="1" rIns="0" wrap="square" tIns="12700">
            <a:spAutoFit/>
          </a:bodyPr>
          <a:lstStyle/>
          <a:p>
            <a:pPr indent="0" lvl="0" marL="6350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We now adapt the semantic rules for boolean expressions to  allow control to fall through whenever possible.</a:t>
            </a:r>
            <a:endParaRPr b="0" i="0" sz="1400" u="none" cap="none" strike="noStrike">
              <a:solidFill>
                <a:srgbClr val="000000"/>
              </a:solidFill>
              <a:latin typeface="Arial"/>
              <a:ea typeface="Arial"/>
              <a:cs typeface="Arial"/>
              <a:sym typeface="Arial"/>
            </a:endParaRPr>
          </a:p>
          <a:p>
            <a:pPr indent="0" lvl="0" marL="63500" marR="0" rtl="0" algn="l">
              <a:lnSpc>
                <a:spcPct val="118750"/>
              </a:lnSpc>
              <a:spcBef>
                <a:spcPts val="800"/>
              </a:spcBef>
              <a:spcAft>
                <a:spcPts val="0"/>
              </a:spcAft>
              <a:buClr>
                <a:schemeClr val="dk1"/>
              </a:buClr>
              <a:buSzPts val="3200"/>
              <a:buFont typeface="Arial"/>
              <a:buNone/>
            </a:pPr>
            <a:r>
              <a:rPr b="0" i="1" lang="en-US" sz="3200" u="none" cap="none" strike="noStrike">
                <a:solidFill>
                  <a:schemeClr val="dk1"/>
                </a:solidFill>
                <a:latin typeface="Arial"/>
                <a:ea typeface="Arial"/>
                <a:cs typeface="Arial"/>
                <a:sym typeface="Arial"/>
              </a:rPr>
              <a:t>S </a:t>
            </a:r>
            <a:r>
              <a:rPr b="0" i="0" lang="en-US" sz="3200" u="none" cap="none" strike="noStrike">
                <a:solidFill>
                  <a:schemeClr val="dk1"/>
                </a:solidFill>
                <a:latin typeface="Noto Sans Symbols"/>
                <a:ea typeface="Noto Sans Symbols"/>
                <a:cs typeface="Noto Sans Symbols"/>
                <a:sym typeface="Noto Sans Symbols"/>
              </a:rPr>
              <a:t>→</a:t>
            </a:r>
            <a:r>
              <a:rPr b="0" i="0" lang="en-US" sz="3200" u="none" cap="none" strike="noStrike">
                <a:solidFill>
                  <a:schemeClr val="dk1"/>
                </a:solidFill>
                <a:latin typeface="Times New Roman"/>
                <a:ea typeface="Times New Roman"/>
                <a:cs typeface="Times New Roman"/>
                <a:sym typeface="Times New Roman"/>
              </a:rPr>
              <a:t> </a:t>
            </a:r>
            <a:r>
              <a:rPr b="0" i="0" lang="en-US" sz="3200" u="none" cap="none" strike="noStrike">
                <a:solidFill>
                  <a:schemeClr val="dk1"/>
                </a:solidFill>
                <a:latin typeface="Arial"/>
                <a:ea typeface="Arial"/>
                <a:cs typeface="Arial"/>
                <a:sym typeface="Arial"/>
              </a:rPr>
              <a:t>if </a:t>
            </a:r>
            <a:r>
              <a:rPr b="0" i="1" lang="en-US" sz="3200" u="none" cap="none" strike="noStrike">
                <a:solidFill>
                  <a:schemeClr val="dk1"/>
                </a:solidFill>
                <a:latin typeface="Arial"/>
                <a:ea typeface="Arial"/>
                <a:cs typeface="Arial"/>
                <a:sym typeface="Arial"/>
              </a:rPr>
              <a:t>(E) S</a:t>
            </a:r>
            <a:r>
              <a:rPr b="0" baseline="-25000" i="0" lang="en-US" sz="31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a:p>
            <a:pPr indent="0" lvl="0" marL="63500" marR="0" rtl="0" algn="l">
              <a:lnSpc>
                <a:spcPct val="118750"/>
              </a:lnSpc>
              <a:spcBef>
                <a:spcPts val="10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a:t>
            </a:r>
            <a:r>
              <a:rPr b="0" i="1" lang="en-US" sz="3200" u="none" cap="none" strike="noStrike">
                <a:solidFill>
                  <a:srgbClr val="006FC0"/>
                </a:solidFill>
                <a:latin typeface="Arial"/>
                <a:ea typeface="Arial"/>
                <a:cs typeface="Arial"/>
                <a:sym typeface="Arial"/>
              </a:rPr>
              <a:t>E</a:t>
            </a:r>
            <a:r>
              <a:rPr b="0" i="0" lang="en-US" sz="3200" u="none" cap="none" strike="noStrike">
                <a:solidFill>
                  <a:srgbClr val="006FC0"/>
                </a:solidFill>
                <a:latin typeface="Arial"/>
                <a:ea typeface="Arial"/>
                <a:cs typeface="Arial"/>
                <a:sym typeface="Arial"/>
              </a:rPr>
              <a:t>.</a:t>
            </a:r>
            <a:r>
              <a:rPr b="0" i="1" lang="en-US" sz="3200" u="none" cap="none" strike="noStrike">
                <a:solidFill>
                  <a:srgbClr val="006FC0"/>
                </a:solidFill>
                <a:latin typeface="Arial"/>
                <a:ea typeface="Arial"/>
                <a:cs typeface="Arial"/>
                <a:sym typeface="Arial"/>
              </a:rPr>
              <a:t>true </a:t>
            </a:r>
            <a:r>
              <a:rPr b="0" i="0" lang="en-US" sz="3200" u="none" cap="none" strike="noStrike">
                <a:solidFill>
                  <a:srgbClr val="006FC0"/>
                </a:solidFill>
                <a:latin typeface="Arial"/>
                <a:ea typeface="Arial"/>
                <a:cs typeface="Arial"/>
                <a:sym typeface="Arial"/>
              </a:rPr>
              <a:t>= fall;	//	not </a:t>
            </a:r>
            <a:r>
              <a:rPr b="0" i="1" lang="en-US" sz="3200" u="none" cap="none" strike="noStrike">
                <a:solidFill>
                  <a:srgbClr val="006FC0"/>
                </a:solidFill>
                <a:latin typeface="Arial"/>
                <a:ea typeface="Arial"/>
                <a:cs typeface="Arial"/>
                <a:sym typeface="Arial"/>
              </a:rPr>
              <a:t>newlabel</a:t>
            </a:r>
            <a:r>
              <a:rPr b="0" i="0" lang="en-US" sz="3200" u="none" cap="none" strike="noStrike">
                <a:solidFill>
                  <a:srgbClr val="006FC0"/>
                </a:solidFill>
                <a:latin typeface="Arial"/>
                <a:ea typeface="Arial"/>
                <a:cs typeface="Arial"/>
                <a:sym typeface="Arial"/>
              </a:rPr>
              <a:t>;  </a:t>
            </a:r>
            <a:r>
              <a:rPr b="0" i="1" lang="en-US" sz="3200" u="none" cap="none" strike="noStrike">
                <a:solidFill>
                  <a:schemeClr val="dk1"/>
                </a:solidFill>
                <a:latin typeface="Arial"/>
                <a:ea typeface="Arial"/>
                <a:cs typeface="Arial"/>
                <a:sym typeface="Arial"/>
              </a:rPr>
              <a:t>E</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false </a:t>
            </a:r>
            <a:r>
              <a:rPr b="0" i="0" lang="en-US" sz="3200" u="none" cap="none" strike="noStrike">
                <a:solidFill>
                  <a:schemeClr val="dk1"/>
                </a:solidFill>
                <a:latin typeface="Arial"/>
                <a:ea typeface="Arial"/>
                <a:cs typeface="Arial"/>
                <a:sym typeface="Arial"/>
              </a:rPr>
              <a:t>= </a:t>
            </a:r>
            <a:r>
              <a:rPr b="0" i="1" lang="en-US" sz="3200" u="none" cap="none" strike="noStrike">
                <a:solidFill>
                  <a:schemeClr val="dk1"/>
                </a:solidFill>
                <a:latin typeface="Arial"/>
                <a:ea typeface="Arial"/>
                <a:cs typeface="Arial"/>
                <a:sym typeface="Arial"/>
              </a:rPr>
              <a:t>S</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next</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63500" marR="0" rtl="0" algn="l">
              <a:lnSpc>
                <a:spcPct val="115625"/>
              </a:lnSpc>
              <a:spcBef>
                <a:spcPts val="0"/>
              </a:spcBef>
              <a:spcAft>
                <a:spcPts val="0"/>
              </a:spcAft>
              <a:buClr>
                <a:schemeClr val="dk1"/>
              </a:buClr>
              <a:buSzPts val="3200"/>
              <a:buFont typeface="Arial"/>
              <a:buNone/>
            </a:pPr>
            <a:r>
              <a:rPr b="0" i="1" lang="en-US" sz="3200" u="none" cap="none" strike="noStrike">
                <a:solidFill>
                  <a:schemeClr val="dk1"/>
                </a:solidFill>
                <a:latin typeface="Arial"/>
                <a:ea typeface="Arial"/>
                <a:cs typeface="Arial"/>
                <a:sym typeface="Arial"/>
              </a:rPr>
              <a:t>S</a:t>
            </a:r>
            <a:r>
              <a:rPr b="0" baseline="-25000" i="0" lang="en-US" sz="3100" u="none" cap="none" strike="noStrike">
                <a:solidFill>
                  <a:schemeClr val="dk1"/>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next </a:t>
            </a:r>
            <a:r>
              <a:rPr b="0" i="0" lang="en-US" sz="3200" u="none" cap="none" strike="noStrike">
                <a:solidFill>
                  <a:schemeClr val="dk1"/>
                </a:solidFill>
                <a:latin typeface="Arial"/>
                <a:ea typeface="Arial"/>
                <a:cs typeface="Arial"/>
                <a:sym typeface="Arial"/>
              </a:rPr>
              <a:t>= </a:t>
            </a:r>
            <a:r>
              <a:rPr b="0" i="1" lang="en-US" sz="3200" u="none" cap="none" strike="noStrike">
                <a:solidFill>
                  <a:schemeClr val="dk1"/>
                </a:solidFill>
                <a:latin typeface="Arial"/>
                <a:ea typeface="Arial"/>
                <a:cs typeface="Arial"/>
                <a:sym typeface="Arial"/>
              </a:rPr>
              <a:t>S</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next</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63500" marR="0" rtl="0" algn="l">
              <a:lnSpc>
                <a:spcPct val="100000"/>
              </a:lnSpc>
              <a:spcBef>
                <a:spcPts val="0"/>
              </a:spcBef>
              <a:spcAft>
                <a:spcPts val="0"/>
              </a:spcAft>
              <a:buClr>
                <a:schemeClr val="dk1"/>
              </a:buClr>
              <a:buSzPts val="3200"/>
              <a:buFont typeface="Arial"/>
              <a:buNone/>
            </a:pPr>
            <a:r>
              <a:rPr b="0" i="1" lang="en-US" sz="3200" u="none" cap="none" strike="noStrike">
                <a:solidFill>
                  <a:schemeClr val="dk1"/>
                </a:solidFill>
                <a:latin typeface="Arial"/>
                <a:ea typeface="Arial"/>
                <a:cs typeface="Arial"/>
                <a:sym typeface="Arial"/>
              </a:rPr>
              <a:t>S</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code </a:t>
            </a:r>
            <a:r>
              <a:rPr b="0" i="0" lang="en-US" sz="3200" u="none" cap="none" strike="noStrike">
                <a:solidFill>
                  <a:schemeClr val="dk1"/>
                </a:solidFill>
                <a:latin typeface="Arial"/>
                <a:ea typeface="Arial"/>
                <a:cs typeface="Arial"/>
                <a:sym typeface="Arial"/>
              </a:rPr>
              <a:t>= </a:t>
            </a:r>
            <a:r>
              <a:rPr b="0" i="1" lang="en-US" sz="3200" u="none" cap="none" strike="noStrike">
                <a:solidFill>
                  <a:schemeClr val="dk1"/>
                </a:solidFill>
                <a:latin typeface="Arial"/>
                <a:ea typeface="Arial"/>
                <a:cs typeface="Arial"/>
                <a:sym typeface="Arial"/>
              </a:rPr>
              <a:t>E</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code </a:t>
            </a:r>
            <a:r>
              <a:rPr b="0" i="0" lang="en-US" sz="3200" u="none" cap="none" strike="noStrike">
                <a:solidFill>
                  <a:schemeClr val="dk1"/>
                </a:solidFill>
                <a:latin typeface="Arial"/>
                <a:ea typeface="Arial"/>
                <a:cs typeface="Arial"/>
                <a:sym typeface="Arial"/>
              </a:rPr>
              <a:t>|| </a:t>
            </a:r>
            <a:r>
              <a:rPr b="0" i="1" lang="en-US" sz="3200" u="none" cap="none" strike="noStrike">
                <a:solidFill>
                  <a:schemeClr val="dk1"/>
                </a:solidFill>
                <a:latin typeface="Arial"/>
                <a:ea typeface="Arial"/>
                <a:cs typeface="Arial"/>
                <a:sym typeface="Arial"/>
              </a:rPr>
              <a:t>S</a:t>
            </a:r>
            <a:r>
              <a:rPr b="0" baseline="-25000" i="0" lang="en-US" sz="3100" u="none" cap="none" strike="noStrike">
                <a:solidFill>
                  <a:schemeClr val="dk1"/>
                </a:solidFill>
                <a:latin typeface="Arial"/>
                <a:ea typeface="Arial"/>
                <a:cs typeface="Arial"/>
                <a:sym typeface="Arial"/>
              </a:rPr>
              <a:t>1</a:t>
            </a:r>
            <a:r>
              <a:rPr b="0" i="0" lang="en-US" sz="3200" u="none" cap="none" strike="noStrike">
                <a:solidFill>
                  <a:schemeClr val="dk1"/>
                </a:solidFill>
                <a:latin typeface="Arial"/>
                <a:ea typeface="Arial"/>
                <a:cs typeface="Arial"/>
                <a:sym typeface="Arial"/>
              </a:rPr>
              <a:t>.</a:t>
            </a:r>
            <a:r>
              <a:rPr b="0" i="1" lang="en-US" sz="3200" u="none" cap="none" strike="noStrike">
                <a:solidFill>
                  <a:schemeClr val="dk1"/>
                </a:solidFill>
                <a:latin typeface="Arial"/>
                <a:ea typeface="Arial"/>
                <a:cs typeface="Arial"/>
                <a:sym typeface="Arial"/>
              </a:rPr>
              <a:t>code </a:t>
            </a:r>
            <a:r>
              <a:rPr b="0" i="0" lang="en-US" sz="3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63500" marR="0" rtl="0" algn="l">
              <a:lnSpc>
                <a:spcPct val="100000"/>
              </a:lnSpc>
              <a:spcBef>
                <a:spcPts val="380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Similarly, the rules for if-else- and while-  statements also set E.true to fall.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11"/>
          <p:cNvSpPr txBox="1"/>
          <p:nvPr>
            <p:ph type="title"/>
          </p:nvPr>
        </p:nvSpPr>
        <p:spPr>
          <a:xfrm>
            <a:off x="2574925" y="131762"/>
            <a:ext cx="7045325" cy="69691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Using Fall Through Cont’d</a:t>
            </a:r>
            <a:endParaRPr/>
          </a:p>
        </p:txBody>
      </p:sp>
      <p:sp>
        <p:nvSpPr>
          <p:cNvPr id="1224" name="Google Shape;1224;p111"/>
          <p:cNvSpPr txBox="1"/>
          <p:nvPr/>
        </p:nvSpPr>
        <p:spPr>
          <a:xfrm>
            <a:off x="1816100" y="1019175"/>
            <a:ext cx="8621712" cy="5073650"/>
          </a:xfrm>
          <a:prstGeom prst="rect">
            <a:avLst/>
          </a:prstGeom>
          <a:noFill/>
          <a:ln>
            <a:noFill/>
          </a:ln>
        </p:spPr>
        <p:txBody>
          <a:bodyPr anchorCtr="0" anchor="t" bIns="0" lIns="0" spcFirstLastPara="1" rIns="0" wrap="square" tIns="12700">
            <a:spAutoFit/>
          </a:bodyPr>
          <a:lstStyle/>
          <a:p>
            <a:pPr indent="0" lvl="0" marL="152400" marR="0" rtl="0" algn="l">
              <a:lnSpc>
                <a:spcPct val="104166"/>
              </a:lnSpc>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E </a:t>
            </a:r>
            <a:r>
              <a:rPr b="0" i="0" lang="en-US" sz="2400" u="none" cap="none" strike="noStrike">
                <a:solidFill>
                  <a:schemeClr val="dk1"/>
                </a:solidFill>
                <a:latin typeface="Noto Sans Symbols"/>
                <a:ea typeface="Noto Sans Symbols"/>
                <a:cs typeface="Noto Sans Symbols"/>
                <a:sym typeface="Noto Sans Symbols"/>
              </a:rPr>
              <a:t>→</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1 </a:t>
            </a:r>
            <a:r>
              <a:rPr b="0" i="0" lang="en-US" sz="2400" u="none" cap="none" strike="noStrike">
                <a:solidFill>
                  <a:schemeClr val="dk1"/>
                </a:solidFill>
                <a:latin typeface="Arial"/>
                <a:ea typeface="Arial"/>
                <a:cs typeface="Arial"/>
                <a:sym typeface="Arial"/>
              </a:rPr>
              <a:t>|| E</a:t>
            </a:r>
            <a:r>
              <a:rPr b="0"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152400" marR="0" rtl="0" algn="l">
              <a:lnSpc>
                <a:spcPct val="95833"/>
              </a:lnSpc>
              <a:spcBef>
                <a:spcPts val="2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true </a:t>
            </a:r>
            <a:r>
              <a:rPr b="0" i="0" lang="en-US" sz="2400" u="none" cap="none" strike="noStrike">
                <a:solidFill>
                  <a:srgbClr val="006FC0"/>
                </a:solidFill>
                <a:latin typeface="Arial"/>
                <a:ea typeface="Arial"/>
                <a:cs typeface="Arial"/>
                <a:sym typeface="Arial"/>
              </a:rPr>
              <a:t>= if (</a:t>
            </a: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true = fall) </a:t>
            </a:r>
            <a:r>
              <a:rPr b="0" i="0" lang="en-US" sz="2400" u="none" cap="none" strike="noStrike">
                <a:solidFill>
                  <a:srgbClr val="006FC0"/>
                </a:solidFill>
                <a:latin typeface="Arial"/>
                <a:ea typeface="Arial"/>
                <a:cs typeface="Arial"/>
                <a:sym typeface="Arial"/>
              </a:rPr>
              <a:t>then </a:t>
            </a:r>
            <a:r>
              <a:rPr b="0" i="1" lang="en-US" sz="2400" u="none" cap="none" strike="noStrike">
                <a:solidFill>
                  <a:srgbClr val="006FC0"/>
                </a:solidFill>
                <a:latin typeface="Arial"/>
                <a:ea typeface="Arial"/>
                <a:cs typeface="Arial"/>
                <a:sym typeface="Arial"/>
              </a:rPr>
              <a:t>newlabel() else E.true</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false </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fall;</a:t>
            </a:r>
            <a:endParaRPr b="0" i="0" sz="2400" u="none" cap="none" strike="noStrike">
              <a:solidFill>
                <a:schemeClr val="dk1"/>
              </a:solidFill>
              <a:latin typeface="Arial"/>
              <a:ea typeface="Arial"/>
              <a:cs typeface="Arial"/>
              <a:sym typeface="Arial"/>
            </a:endParaRPr>
          </a:p>
          <a:p>
            <a:pPr indent="0" lvl="0" marL="152400" marR="0" rtl="0" algn="l">
              <a:lnSpc>
                <a:spcPct val="95833"/>
              </a:lnSpc>
              <a:spcBef>
                <a:spcPts val="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2</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true </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true</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2</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false </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false</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152400" marR="0" rtl="0" algn="l">
              <a:lnSpc>
                <a:spcPct val="83333"/>
              </a:lnSpc>
              <a:spcBef>
                <a:spcPts val="0"/>
              </a:spcBef>
              <a:spcAft>
                <a:spcPts val="0"/>
              </a:spcAft>
              <a:buClr>
                <a:srgbClr val="006FC0"/>
              </a:buClr>
              <a:buSzPts val="2400"/>
              <a:buFont typeface="Arial"/>
              <a:buNone/>
            </a:pP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	if	(E.true	=	fall)	then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2</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152400" marR="0" rtl="0" algn="l">
              <a:lnSpc>
                <a:spcPct val="95833"/>
              </a:lnSpc>
              <a:spcBef>
                <a:spcPts val="0"/>
              </a:spcBef>
              <a:spcAft>
                <a:spcPts val="0"/>
              </a:spcAft>
              <a:buClr>
                <a:srgbClr val="006FC0"/>
              </a:buClr>
              <a:buSzPts val="2400"/>
              <a:buFont typeface="Arial"/>
              <a:buNone/>
            </a:pPr>
            <a:r>
              <a:rPr b="0" i="1" lang="en-US" sz="2400" u="none" cap="none" strike="noStrike">
                <a:solidFill>
                  <a:srgbClr val="006FC0"/>
                </a:solidFill>
                <a:latin typeface="Arial"/>
                <a:ea typeface="Arial"/>
                <a:cs typeface="Arial"/>
                <a:sym typeface="Arial"/>
              </a:rPr>
              <a:t>label</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.tru</a:t>
            </a: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152400" marR="0" rtl="0" algn="l">
              <a:lnSpc>
                <a:spcPct val="108333"/>
              </a:lnSpc>
              <a:spcBef>
                <a:spcPts val="0"/>
              </a:spcBef>
              <a:spcAft>
                <a:spcPts val="0"/>
              </a:spcAft>
              <a:buClr>
                <a:srgbClr val="006FC0"/>
              </a:buClr>
              <a:buSzPts val="2400"/>
              <a:buFont typeface="Arial"/>
              <a:buNone/>
            </a:pPr>
            <a:r>
              <a:rPr b="0" i="0" lang="en-US" sz="2400" u="none" cap="none" strike="noStrike">
                <a:solidFill>
                  <a:srgbClr val="006FC0"/>
                </a:solidFill>
                <a:latin typeface="Arial"/>
                <a:ea typeface="Arial"/>
                <a:cs typeface="Arial"/>
                <a:sym typeface="Arial"/>
              </a:rPr>
              <a:t>else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2</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152400" marR="0" rtl="0" algn="l">
              <a:lnSpc>
                <a:spcPct val="104166"/>
              </a:lnSpc>
              <a:spcBef>
                <a:spcPts val="170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E </a:t>
            </a:r>
            <a:r>
              <a:rPr b="0" i="0" lang="en-US" sz="2400" u="none" cap="none" strike="noStrike">
                <a:solidFill>
                  <a:schemeClr val="dk1"/>
                </a:solidFill>
                <a:latin typeface="Noto Sans Symbols"/>
                <a:ea typeface="Noto Sans Symbols"/>
                <a:cs typeface="Noto Sans Symbols"/>
                <a:sym typeface="Noto Sans Symbols"/>
              </a:rPr>
              <a:t>→</a:t>
            </a:r>
            <a:r>
              <a:rPr b="0"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1 </a:t>
            </a:r>
            <a:r>
              <a:rPr b="0" i="0" lang="en-US" sz="2400" u="none" cap="none" strike="noStrike">
                <a:solidFill>
                  <a:schemeClr val="dk1"/>
                </a:solidFill>
                <a:latin typeface="Arial"/>
                <a:ea typeface="Arial"/>
                <a:cs typeface="Arial"/>
                <a:sym typeface="Arial"/>
              </a:rPr>
              <a:t>&amp;&amp; E</a:t>
            </a:r>
            <a:r>
              <a:rPr b="0"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152400" marR="0" rtl="0" algn="l">
              <a:lnSpc>
                <a:spcPct val="95833"/>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true </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fall;</a:t>
            </a:r>
            <a:endParaRPr b="0" i="0" sz="2400" u="none" cap="none" strike="noStrike">
              <a:solidFill>
                <a:schemeClr val="dk1"/>
              </a:solidFill>
              <a:latin typeface="Arial"/>
              <a:ea typeface="Arial"/>
              <a:cs typeface="Arial"/>
              <a:sym typeface="Arial"/>
            </a:endParaRPr>
          </a:p>
          <a:p>
            <a:pPr indent="0" lvl="0" marL="152400" marR="0" rtl="0" algn="l">
              <a:lnSpc>
                <a:spcPct val="95833"/>
              </a:lnSpc>
              <a:spcBef>
                <a:spcPts val="0"/>
              </a:spcBef>
              <a:spcAft>
                <a:spcPts val="0"/>
              </a:spcAft>
              <a:buClr>
                <a:srgbClr val="006FC0"/>
              </a:buClr>
              <a:buSzPts val="2400"/>
              <a:buFont typeface="Arial"/>
              <a:buNone/>
            </a:pP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false </a:t>
            </a:r>
            <a:r>
              <a:rPr b="0" i="0" lang="en-US" sz="2400" u="none" cap="none" strike="noStrike">
                <a:solidFill>
                  <a:srgbClr val="006FC0"/>
                </a:solidFill>
                <a:latin typeface="Arial"/>
                <a:ea typeface="Arial"/>
                <a:cs typeface="Arial"/>
                <a:sym typeface="Arial"/>
              </a:rPr>
              <a:t>= if (</a:t>
            </a: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.fals</a:t>
            </a:r>
            <a:r>
              <a:rPr b="0" i="1" lang="en-US" sz="2400" u="none" cap="none" strike="noStrike">
                <a:solidFill>
                  <a:srgbClr val="006FC0"/>
                </a:solidFill>
                <a:latin typeface="Arial"/>
                <a:ea typeface="Arial"/>
                <a:cs typeface="Arial"/>
                <a:sym typeface="Arial"/>
              </a:rPr>
              <a:t>e = fall) </a:t>
            </a:r>
            <a:r>
              <a:rPr b="0" i="0" lang="en-US" sz="2400" u="none" cap="none" strike="noStrike">
                <a:solidFill>
                  <a:srgbClr val="006FC0"/>
                </a:solidFill>
                <a:latin typeface="Arial"/>
                <a:ea typeface="Arial"/>
                <a:cs typeface="Arial"/>
                <a:sym typeface="Arial"/>
              </a:rPr>
              <a:t>then </a:t>
            </a:r>
            <a:r>
              <a:rPr b="0" i="1" lang="en-US" sz="2400" u="none" cap="none" strike="noStrike">
                <a:solidFill>
                  <a:srgbClr val="006FC0"/>
                </a:solidFill>
                <a:latin typeface="Arial"/>
                <a:ea typeface="Arial"/>
                <a:cs typeface="Arial"/>
                <a:sym typeface="Arial"/>
              </a:rPr>
              <a:t>newlabel() else E.false</a:t>
            </a:r>
            <a:r>
              <a:rPr b="0" i="0" lang="en-US" sz="2400" u="none" cap="none" strike="noStrike">
                <a:solidFill>
                  <a:srgbClr val="006FC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152400" marR="0" rtl="0" algn="l">
              <a:lnSpc>
                <a:spcPct val="80000"/>
              </a:lnSpc>
              <a:spcBef>
                <a:spcPts val="200"/>
              </a:spcBef>
              <a:spcAft>
                <a:spcPts val="0"/>
              </a:spcAft>
              <a:buClr>
                <a:schemeClr val="dk1"/>
              </a:buClr>
              <a:buSzPts val="2400"/>
              <a:buFont typeface="Arial"/>
              <a:buNone/>
            </a:pPr>
            <a:r>
              <a:rPr b="0" i="1"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2</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true </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true</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Arial"/>
                <a:ea typeface="Arial"/>
                <a:cs typeface="Arial"/>
                <a:sym typeface="Arial"/>
              </a:rPr>
              <a:t>E</a:t>
            </a:r>
            <a:r>
              <a:rPr b="0" baseline="-25000" i="0" lang="en-US" sz="2400" u="none" cap="none" strike="noStrike">
                <a:solidFill>
                  <a:schemeClr val="dk1"/>
                </a:solidFill>
                <a:latin typeface="Arial"/>
                <a:ea typeface="Arial"/>
                <a:cs typeface="Arial"/>
                <a:sym typeface="Arial"/>
              </a:rPr>
              <a:t>2</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false </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Arial"/>
                <a:ea typeface="Arial"/>
                <a:cs typeface="Arial"/>
                <a:sym typeface="Arial"/>
              </a:rPr>
              <a:t>E</a:t>
            </a:r>
            <a:r>
              <a:rPr b="0" i="0" lang="en-US" sz="2400" u="none" cap="none" strike="noStrike">
                <a:solidFill>
                  <a:schemeClr val="dk1"/>
                </a:solidFill>
                <a:latin typeface="Arial"/>
                <a:ea typeface="Arial"/>
                <a:cs typeface="Arial"/>
                <a:sym typeface="Arial"/>
              </a:rPr>
              <a:t>.</a:t>
            </a:r>
            <a:r>
              <a:rPr b="0" i="1" lang="en-US" sz="2400" u="none" cap="none" strike="noStrike">
                <a:solidFill>
                  <a:schemeClr val="dk1"/>
                </a:solidFill>
                <a:latin typeface="Arial"/>
                <a:ea typeface="Arial"/>
                <a:cs typeface="Arial"/>
                <a:sym typeface="Arial"/>
              </a:rPr>
              <a:t>false</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152400" marR="0" rtl="0" algn="l">
              <a:lnSpc>
                <a:spcPct val="83333"/>
              </a:lnSpc>
              <a:spcBef>
                <a:spcPts val="0"/>
              </a:spcBef>
              <a:spcAft>
                <a:spcPts val="0"/>
              </a:spcAft>
              <a:buClr>
                <a:srgbClr val="006FC0"/>
              </a:buClr>
              <a:buSzPts val="2400"/>
              <a:buFont typeface="Arial"/>
              <a:buNone/>
            </a:pP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	if	(E.false	=	fall)	then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2</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152400" marR="0" rtl="0" algn="l">
              <a:lnSpc>
                <a:spcPct val="95833"/>
              </a:lnSpc>
              <a:spcBef>
                <a:spcPts val="0"/>
              </a:spcBef>
              <a:spcAft>
                <a:spcPts val="0"/>
              </a:spcAft>
              <a:buClr>
                <a:srgbClr val="006FC0"/>
              </a:buClr>
              <a:buSzPts val="2400"/>
              <a:buFont typeface="Arial"/>
              <a:buNone/>
            </a:pPr>
            <a:r>
              <a:rPr b="0" i="1" lang="en-US" sz="2400" u="none" cap="none" strike="noStrike">
                <a:solidFill>
                  <a:srgbClr val="006FC0"/>
                </a:solidFill>
                <a:latin typeface="Arial"/>
                <a:ea typeface="Arial"/>
                <a:cs typeface="Arial"/>
                <a:sym typeface="Arial"/>
              </a:rPr>
              <a:t>label</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.fals</a:t>
            </a:r>
            <a:r>
              <a:rPr b="0" i="1" lang="en-US" sz="2400" u="none" cap="none" strike="noStrike">
                <a:solidFill>
                  <a:srgbClr val="006FC0"/>
                </a:solidFill>
                <a:latin typeface="Arial"/>
                <a:ea typeface="Arial"/>
                <a:cs typeface="Arial"/>
                <a:sym typeface="Arial"/>
              </a:rPr>
              <a:t>e</a:t>
            </a:r>
            <a:r>
              <a:rPr b="0" i="0" lang="en-US" sz="2400" u="none" cap="none" strike="noStrike">
                <a:solidFill>
                  <a:srgbClr val="006FC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152400" marR="0" rtl="0" algn="l">
              <a:lnSpc>
                <a:spcPct val="108333"/>
              </a:lnSpc>
              <a:spcBef>
                <a:spcPts val="0"/>
              </a:spcBef>
              <a:spcAft>
                <a:spcPts val="0"/>
              </a:spcAft>
              <a:buClr>
                <a:srgbClr val="006FC0"/>
              </a:buClr>
              <a:buSzPts val="2400"/>
              <a:buFont typeface="Arial"/>
              <a:buNone/>
            </a:pPr>
            <a:r>
              <a:rPr b="0" i="0" lang="en-US" sz="2400" u="none" cap="none" strike="noStrike">
                <a:solidFill>
                  <a:srgbClr val="006FC0"/>
                </a:solidFill>
                <a:latin typeface="Arial"/>
                <a:ea typeface="Arial"/>
                <a:cs typeface="Arial"/>
                <a:sym typeface="Arial"/>
              </a:rPr>
              <a:t>else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1</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rgbClr val="006FC0"/>
                </a:solidFill>
                <a:latin typeface="Arial"/>
                <a:ea typeface="Arial"/>
                <a:cs typeface="Arial"/>
                <a:sym typeface="Arial"/>
              </a:rPr>
              <a:t>|| </a:t>
            </a:r>
            <a:r>
              <a:rPr b="0" i="1" lang="en-US" sz="2400" u="none" cap="none" strike="noStrike">
                <a:solidFill>
                  <a:srgbClr val="006FC0"/>
                </a:solidFill>
                <a:latin typeface="Arial"/>
                <a:ea typeface="Arial"/>
                <a:cs typeface="Arial"/>
                <a:sym typeface="Arial"/>
              </a:rPr>
              <a:t>E</a:t>
            </a:r>
            <a:r>
              <a:rPr b="0" baseline="-25000" i="0" lang="en-US" sz="2400" u="none" cap="none" strike="noStrike">
                <a:solidFill>
                  <a:srgbClr val="006FC0"/>
                </a:solidFill>
                <a:latin typeface="Arial"/>
                <a:ea typeface="Arial"/>
                <a:cs typeface="Arial"/>
                <a:sym typeface="Arial"/>
              </a:rPr>
              <a:t>2</a:t>
            </a:r>
            <a:r>
              <a:rPr b="0" i="0" lang="en-US" sz="2400" u="none" cap="none" strike="noStrike">
                <a:solidFill>
                  <a:srgbClr val="006FC0"/>
                </a:solidFill>
                <a:latin typeface="Arial"/>
                <a:ea typeface="Arial"/>
                <a:cs typeface="Arial"/>
                <a:sym typeface="Arial"/>
              </a:rPr>
              <a:t>.</a:t>
            </a:r>
            <a:r>
              <a:rPr b="0" i="1" lang="en-US" sz="2400" u="none" cap="none" strike="noStrike">
                <a:solidFill>
                  <a:srgbClr val="006FC0"/>
                </a:solidFill>
                <a:latin typeface="Arial"/>
                <a:ea typeface="Arial"/>
                <a:cs typeface="Arial"/>
                <a:sym typeface="Arial"/>
              </a:rPr>
              <a:t>code </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